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340" r:id="rId5"/>
    <p:sldId id="329" r:id="rId6"/>
    <p:sldId id="323" r:id="rId7"/>
    <p:sldId id="336" r:id="rId8"/>
    <p:sldId id="333" r:id="rId9"/>
    <p:sldId id="327" r:id="rId10"/>
    <p:sldId id="334" r:id="rId11"/>
    <p:sldId id="335" r:id="rId12"/>
    <p:sldId id="338" r:id="rId13"/>
    <p:sldId id="343" r:id="rId14"/>
    <p:sldId id="337" r:id="rId15"/>
    <p:sldId id="325" r:id="rId16"/>
    <p:sldId id="341" r:id="rId17"/>
    <p:sldId id="332" r:id="rId18"/>
    <p:sldId id="326" r:id="rId19"/>
    <p:sldId id="342" r:id="rId20"/>
    <p:sldId id="339" r:id="rId21"/>
    <p:sldId id="328" r:id="rId22"/>
    <p:sldId id="331" r:id="rId23"/>
    <p:sldId id="344" r:id="rId24"/>
    <p:sldId id="330" r:id="rId25"/>
    <p:sldId id="324" r:id="rId2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02" autoAdjust="0"/>
    <p:restoredTop sz="94751"/>
  </p:normalViewPr>
  <p:slideViewPr>
    <p:cSldViewPr snapToGrid="0">
      <p:cViewPr varScale="1">
        <p:scale>
          <a:sx n="153" d="100"/>
          <a:sy n="153" d="100"/>
        </p:scale>
        <p:origin x="3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D8F62-89E5-4F04-858E-7EBCEB68EB3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E37A2-E798-4D7C-90D1-7AB04931A2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8821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3E37A2-E798-4D7C-90D1-7AB04931A20F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53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46EBC1-77D0-0F7B-D185-A856E4E5DC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1862E0B-7292-ECEF-61EA-7BF1ED6D01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6420EA-2C76-769E-8698-4796003C7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6F8BE59-90EF-D100-1A6D-5A8A9428F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0E31C2-2A3F-F3A3-E210-C0534C6C5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9123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1FD1F2-74A2-6063-7499-B9325EE48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B27532-E1F6-36CE-F555-79A0CDACF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7F6826-3E7F-AA65-9697-AE51DBF08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E4DB9C8-6371-8FA0-5057-0D83A3F2D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E8D58-FA40-E352-5450-D17323184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7233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FAD9C0-60FE-94EC-66AD-969B23D70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AFBE4E8-52DB-F8BA-DC71-B6B2D95CF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2416D9-DB07-386C-0491-05A8F0AD4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AAC5CF-66F2-C820-78E9-048BF25BA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6480C4-80FA-6C18-5E7E-3F494CEF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7765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12B1D6-E2EB-4794-87A5-F59CC0E03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0E2F74-B254-4B13-0733-FE28AC21F0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C26ACE-7CF3-2820-EAC7-6342B13AF5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C69BBE5-0EBB-0760-40B9-16EC67C2C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B436F5A-F782-B7D5-1E8A-D72C8287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C6DBE6-2312-E46B-172D-43402837F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431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65D688-86D1-830F-8FDA-82035DA38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38CACC5-8F71-3514-9146-7381DC9CF2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51200B8-D31F-775E-159B-7CAB20F72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4C6A042-C2F3-2E2D-1DD3-25B55970E4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AF5D826-79E8-29C3-3E78-BD9459D49F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F7F578B-B6E3-18BD-DA25-16206EB9A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BA51715-F18A-5A18-A538-BCD57CAFD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30EB84F-D272-39D6-0F21-BF7DEC376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6525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C61D34-59BA-9B5D-BFD2-169E0A7D6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EE10178-DE06-1DB0-45FC-50C19925C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A16F4E2-2D66-1B58-6173-F9B46DE82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B32B559-F155-C18E-E19B-135687D16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452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3CC8FAF-009F-41F2-41AE-FD1E60645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2B7568A-96AA-DA68-1C6E-04703BEF1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FDF8DC1-DBF8-DC65-5985-DDD390A73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352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3ACF9E-9EA5-55DA-3F2D-057ABEE1B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2783CA6-9D42-C877-E371-0934BFEC4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2E4589-873A-9848-70C0-C5B019912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C3BDAD2-0878-089B-E620-CC164C4C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B18521-0791-38E5-A3BB-79408BFB7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441FD0-9AC2-BEE5-BA5F-212D33352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287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DC21AC-DD37-AD03-ACFE-2E741FF21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DEBBE39-8CAB-98FD-874B-E650592968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5FDBC66-0339-A05A-4B50-F189F059BD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4DDF03-B914-6977-1634-C8315862A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643693-6BF4-16CD-C0A3-A4DF6C9C3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DA4E447-8EB5-4BFE-DFEB-CAEDE6604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273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8F3A46-8869-C58B-79A2-1EC093CE0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E8AE5C1-C117-71F0-C32C-B8970A3B9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C17A78-DC75-8648-49FD-321EBBDC1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539BBE0-5FFC-5CA8-5B61-2AE21D752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AA079B5-F5E7-DD4C-6871-E336809BE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4929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4119E8C-4813-F5CC-5266-532CD22B28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726251F-7F99-E473-AC20-7FAD77DA08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56A388-95F9-1577-2B48-28A1A9A79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61B413-3D48-9373-8A40-7985E3C0E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89F286-108C-FA17-5030-2A1EA3828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423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n_derech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6127"/>
            <a:ext cx="6699504" cy="638173"/>
          </a:xfrm>
        </p:spPr>
        <p:txBody>
          <a:bodyPr/>
          <a:lstStyle>
            <a:lvl1pPr>
              <a:defRPr>
                <a:solidFill>
                  <a:srgbClr val="BA514C"/>
                </a:solidFill>
                <a:latin typeface="Oxygen Bold" panose="02000803000000000000" pitchFamily="2" charset="0"/>
              </a:defRPr>
            </a:lvl1pPr>
          </a:lstStyle>
          <a:p>
            <a:r>
              <a:rPr lang="es-ES" dirty="0" err="1"/>
              <a:t>Click</a:t>
            </a:r>
            <a:r>
              <a:rPr lang="es-ES" dirty="0"/>
              <a:t> to </a:t>
            </a:r>
            <a:r>
              <a:rPr lang="es-ES" dirty="0" err="1"/>
              <a:t>edit</a:t>
            </a:r>
            <a:r>
              <a:rPr lang="es-ES" dirty="0"/>
              <a:t> Master </a:t>
            </a:r>
            <a:r>
              <a:rPr lang="es-ES" dirty="0" err="1"/>
              <a:t>title</a:t>
            </a:r>
            <a:r>
              <a:rPr lang="es-ES" dirty="0"/>
              <a:t> </a:t>
            </a:r>
            <a:r>
              <a:rPr lang="es-ES" dirty="0" err="1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6879336" cy="4351338"/>
          </a:xfrm>
        </p:spPr>
        <p:txBody>
          <a:bodyPr/>
          <a:lstStyle>
            <a:lvl1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2pPr>
            <a:lvl3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3pPr>
            <a:lvl4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4pPr>
            <a:lvl5pPr>
              <a:defRPr>
                <a:latin typeface="Helvetica" panose="020B0604020202020204" pitchFamily="34" charset="0"/>
                <a:cs typeface="Helvetica" panose="020B0604020202020204" pitchFamily="34" charset="0"/>
              </a:defRPr>
            </a:lvl5pPr>
          </a:lstStyle>
          <a:p>
            <a:pPr lvl="0"/>
            <a:r>
              <a:rPr lang="es-ES"/>
              <a:t>Click to edit Master text styles</a:t>
            </a:r>
          </a:p>
          <a:p>
            <a:pPr lvl="1"/>
            <a:r>
              <a:rPr lang="es-ES"/>
              <a:t>Second level</a:t>
            </a:r>
          </a:p>
          <a:p>
            <a:pPr lvl="2"/>
            <a:r>
              <a:rPr lang="es-ES"/>
              <a:t>Third level</a:t>
            </a:r>
          </a:p>
          <a:p>
            <a:pPr lvl="3"/>
            <a:r>
              <a:rPr lang="es-ES"/>
              <a:t>Fourth level</a:t>
            </a:r>
          </a:p>
          <a:p>
            <a:pPr lvl="4"/>
            <a:r>
              <a:rPr lang="es-E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D774276-7CE7-3E4F-B667-4D374AFBFC4A}" type="datetimeFigureOut">
              <a:rPr lang="en-US" smtClean="0"/>
              <a:t>2/10/2026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60B52CA-236B-274B-B97A-69F2CA9C22B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299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37D74C5-CB03-659C-E50F-F234C2FCA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948192A-1E5C-0EB8-A84F-FAA280236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6EC13DA-AF95-DB92-02FA-3AFC08FC22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D9C407-954F-44E6-912D-B4F7771DF545}" type="datetimeFigureOut">
              <a:rPr lang="es-ES" smtClean="0"/>
              <a:t>10/02/2026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FFCB07-65A8-F4E7-93DF-097F9A5C32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78761C-BD60-05DA-CAB6-F830604060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B9E0A4-C32D-4580-94D2-3CF0F8FF0E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620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2.jpg"/><Relationship Id="rId7" Type="http://schemas.openxmlformats.org/officeDocument/2006/relationships/image" Target="../media/image5.png"/><Relationship Id="rId12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hyperlink" Target="https://www.ai2.upv.es/" TargetMode="External"/><Relationship Id="rId15" Type="http://schemas.openxmlformats.org/officeDocument/2006/relationships/image" Target="../media/image11.jp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11.jpg"/><Relationship Id="rId3" Type="http://schemas.openxmlformats.org/officeDocument/2006/relationships/image" Target="../media/image4.png"/><Relationship Id="rId7" Type="http://schemas.openxmlformats.org/officeDocument/2006/relationships/image" Target="../media/image15.jpeg"/><Relationship Id="rId12" Type="http://schemas.openxmlformats.org/officeDocument/2006/relationships/image" Target="../media/image18.jpeg"/><Relationship Id="rId17" Type="http://schemas.openxmlformats.org/officeDocument/2006/relationships/hyperlink" Target="https://www.youtube.com/@cmtinstitute" TargetMode="External"/><Relationship Id="rId2" Type="http://schemas.openxmlformats.org/officeDocument/2006/relationships/image" Target="../media/image2.jpg"/><Relationship Id="rId16" Type="http://schemas.openxmlformats.org/officeDocument/2006/relationships/hyperlink" Target="https://www.linkedin.com/company/cmtupv/about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svg"/><Relationship Id="rId11" Type="http://schemas.microsoft.com/office/2007/relationships/hdphoto" Target="../media/hdphoto4.wdp"/><Relationship Id="rId5" Type="http://schemas.openxmlformats.org/officeDocument/2006/relationships/image" Target="../media/image13.png"/><Relationship Id="rId15" Type="http://schemas.openxmlformats.org/officeDocument/2006/relationships/hyperlink" Target="https://www.cmt.upv.es/#/" TargetMode="External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microsoft.com/office/2007/relationships/hdphoto" Target="../media/hdphoto3.wdp"/><Relationship Id="rId14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.png"/><Relationship Id="rId7" Type="http://schemas.openxmlformats.org/officeDocument/2006/relationships/image" Target="../media/image2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g"/><Relationship Id="rId5" Type="http://schemas.openxmlformats.org/officeDocument/2006/relationships/image" Target="../media/image20.emf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foodupv.webs.upv.es/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12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humantech.upv.es/en/home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12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mailto:vera@ibmcp.upv.es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icta.webs.upv.es/" TargetMode="External"/><Relationship Id="rId5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iiama.webs.upv.es/en" TargetMode="External"/><Relationship Id="rId13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38.jpeg"/><Relationship Id="rId12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jpeg"/><Relationship Id="rId11" Type="http://schemas.openxmlformats.org/officeDocument/2006/relationships/hyperlink" Target="https://www.instagram.com/iiama_upv" TargetMode="External"/><Relationship Id="rId5" Type="http://schemas.openxmlformats.org/officeDocument/2006/relationships/image" Target="../media/image36.png"/><Relationship Id="rId10" Type="http://schemas.openxmlformats.org/officeDocument/2006/relationships/hyperlink" Target="https://x.com/iiama_upv" TargetMode="External"/><Relationship Id="rId4" Type="http://schemas.openxmlformats.org/officeDocument/2006/relationships/image" Target="../media/image5.png"/><Relationship Id="rId9" Type="http://schemas.openxmlformats.org/officeDocument/2006/relationships/hyperlink" Target="https://www.facebook.com/iiama.upv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hyperlink" Target="mailto:rmaez@qim.upv.es" TargetMode="External"/><Relationship Id="rId5" Type="http://schemas.openxmlformats.org/officeDocument/2006/relationships/image" Target="../media/image3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40.png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hyperlink" Target="mailto:energeti@upvnet.upv.es" TargetMode="External"/><Relationship Id="rId5" Type="http://schemas.openxmlformats.org/officeDocument/2006/relationships/hyperlink" Target="https://iie.webs.upv.es/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hyperlink" Target="https://imm.webs.upv.e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5.png"/><Relationship Id="rId9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.png"/><Relationship Id="rId7" Type="http://schemas.openxmlformats.org/officeDocument/2006/relationships/image" Target="../media/image4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isirym.webs.upv.es/isirym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4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image" Target="../media/image11.jpg"/><Relationship Id="rId5" Type="http://schemas.openxmlformats.org/officeDocument/2006/relationships/image" Target="../media/image47.jpg"/><Relationship Id="rId10" Type="http://schemas.openxmlformats.org/officeDocument/2006/relationships/image" Target="../media/image4.png"/><Relationship Id="rId4" Type="http://schemas.openxmlformats.org/officeDocument/2006/relationships/image" Target="../media/image5.png"/><Relationship Id="rId9" Type="http://schemas.openxmlformats.org/officeDocument/2006/relationships/hyperlink" Target="mailto:/jamendoz@iqn.upv.es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es.linkedin.com/company/itacaupv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itaca.upv.e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jpg"/><Relationship Id="rId5" Type="http://schemas.openxmlformats.org/officeDocument/2006/relationships/image" Target="../media/image50.png"/><Relationship Id="rId10" Type="http://schemas.openxmlformats.org/officeDocument/2006/relationships/image" Target="../media/image11.jp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4.png"/><Relationship Id="rId3" Type="http://schemas.openxmlformats.org/officeDocument/2006/relationships/image" Target="../media/image5.png"/><Relationship Id="rId7" Type="http://schemas.openxmlformats.org/officeDocument/2006/relationships/image" Target="../media/image54.jpeg"/><Relationship Id="rId12" Type="http://schemas.openxmlformats.org/officeDocument/2006/relationships/hyperlink" Target="https://www.iteam.upv.e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microsoft.com/office/2007/relationships/hdphoto" Target="../media/hdphoto6.wdp"/><Relationship Id="rId11" Type="http://schemas.openxmlformats.org/officeDocument/2006/relationships/image" Target="../media/image58.png"/><Relationship Id="rId5" Type="http://schemas.openxmlformats.org/officeDocument/2006/relationships/image" Target="../media/image53.png"/><Relationship Id="rId10" Type="http://schemas.openxmlformats.org/officeDocument/2006/relationships/image" Target="../media/image57.jpeg"/><Relationship Id="rId4" Type="http://schemas.openxmlformats.org/officeDocument/2006/relationships/image" Target="../media/image52.png"/><Relationship Id="rId9" Type="http://schemas.openxmlformats.org/officeDocument/2006/relationships/image" Target="../media/image56.jpeg"/><Relationship Id="rId1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3.png"/><Relationship Id="rId7" Type="http://schemas.openxmlformats.org/officeDocument/2006/relationships/image" Target="../media/image62.jpg"/><Relationship Id="rId12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jpg"/><Relationship Id="rId11" Type="http://schemas.openxmlformats.org/officeDocument/2006/relationships/image" Target="../media/image4.png"/><Relationship Id="rId5" Type="http://schemas.openxmlformats.org/officeDocument/2006/relationships/image" Target="../media/image60.jpg"/><Relationship Id="rId10" Type="http://schemas.openxmlformats.org/officeDocument/2006/relationships/hyperlink" Target="https://itq.upv-csic.es/" TargetMode="External"/><Relationship Id="rId4" Type="http://schemas.openxmlformats.org/officeDocument/2006/relationships/image" Target="../media/image59.jpg"/><Relationship Id="rId9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6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12.png"/><Relationship Id="rId9" Type="http://schemas.openxmlformats.org/officeDocument/2006/relationships/image" Target="../media/image1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68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8.PNG"/><Relationship Id="rId18" Type="http://schemas.openxmlformats.org/officeDocument/2006/relationships/image" Target="../media/image83.png"/><Relationship Id="rId26" Type="http://schemas.openxmlformats.org/officeDocument/2006/relationships/image" Target="../media/image89.png"/><Relationship Id="rId3" Type="http://schemas.openxmlformats.org/officeDocument/2006/relationships/image" Target="../media/image3.png"/><Relationship Id="rId21" Type="http://schemas.openxmlformats.org/officeDocument/2006/relationships/hyperlink" Target="Video%20Grande%20Tablas.avi" TargetMode="External"/><Relationship Id="rId7" Type="http://schemas.openxmlformats.org/officeDocument/2006/relationships/image" Target="../media/image72.png"/><Relationship Id="rId12" Type="http://schemas.openxmlformats.org/officeDocument/2006/relationships/image" Target="../media/image77.png"/><Relationship Id="rId17" Type="http://schemas.openxmlformats.org/officeDocument/2006/relationships/image" Target="../media/image82.png"/><Relationship Id="rId25" Type="http://schemas.microsoft.com/office/2007/relationships/hdphoto" Target="../media/hdphoto7.wdp"/><Relationship Id="rId2" Type="http://schemas.openxmlformats.org/officeDocument/2006/relationships/image" Target="../media/image2.jpg"/><Relationship Id="rId16" Type="http://schemas.openxmlformats.org/officeDocument/2006/relationships/image" Target="../media/image81.png"/><Relationship Id="rId20" Type="http://schemas.openxmlformats.org/officeDocument/2006/relationships/image" Target="../media/image85.emf"/><Relationship Id="rId29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24" Type="http://schemas.openxmlformats.org/officeDocument/2006/relationships/image" Target="../media/image88.png"/><Relationship Id="rId5" Type="http://schemas.openxmlformats.org/officeDocument/2006/relationships/image" Target="../media/image70.jpg"/><Relationship Id="rId15" Type="http://schemas.openxmlformats.org/officeDocument/2006/relationships/image" Target="../media/image80.png"/><Relationship Id="rId23" Type="http://schemas.openxmlformats.org/officeDocument/2006/relationships/image" Target="../media/image87.jpeg"/><Relationship Id="rId28" Type="http://schemas.openxmlformats.org/officeDocument/2006/relationships/image" Target="../media/image91.emf"/><Relationship Id="rId10" Type="http://schemas.openxmlformats.org/officeDocument/2006/relationships/image" Target="../media/image75.png"/><Relationship Id="rId19" Type="http://schemas.openxmlformats.org/officeDocument/2006/relationships/image" Target="../media/image84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Relationship Id="rId14" Type="http://schemas.openxmlformats.org/officeDocument/2006/relationships/image" Target="../media/image79.PNG"/><Relationship Id="rId22" Type="http://schemas.openxmlformats.org/officeDocument/2006/relationships/image" Target="../media/image86.jpeg"/><Relationship Id="rId27" Type="http://schemas.openxmlformats.org/officeDocument/2006/relationships/image" Target="../media/image90.emf"/><Relationship Id="rId30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9.png"/><Relationship Id="rId3" Type="http://schemas.openxmlformats.org/officeDocument/2006/relationships/image" Target="../media/image92.png"/><Relationship Id="rId7" Type="http://schemas.microsoft.com/office/2007/relationships/hdphoto" Target="../media/hdphoto8.wdp"/><Relationship Id="rId12" Type="http://schemas.openxmlformats.org/officeDocument/2006/relationships/image" Target="../media/image9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11" Type="http://schemas.openxmlformats.org/officeDocument/2006/relationships/image" Target="../media/image97.png"/><Relationship Id="rId5" Type="http://schemas.openxmlformats.org/officeDocument/2006/relationships/image" Target="../media/image94.png"/><Relationship Id="rId10" Type="http://schemas.openxmlformats.org/officeDocument/2006/relationships/image" Target="../media/image96.png"/><Relationship Id="rId4" Type="http://schemas.openxmlformats.org/officeDocument/2006/relationships/image" Target="../media/image93.emf"/><Relationship Id="rId9" Type="http://schemas.openxmlformats.org/officeDocument/2006/relationships/image" Target="../media/image11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hyperlink" Target="https://es.linkedin.com/company/vrai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100.png"/><Relationship Id="rId9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648B11D7-D8B2-441F-8BDD-EAD5ABF98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627" y="5439958"/>
            <a:ext cx="1288836" cy="966627"/>
          </a:xfrm>
          <a:prstGeom prst="rect">
            <a:avLst/>
          </a:prstGeom>
        </p:spPr>
      </p:pic>
      <p:sp>
        <p:nvSpPr>
          <p:cNvPr id="30" name="Rectangle: Top Corners Rounded 13">
            <a:extLst>
              <a:ext uri="{FF2B5EF4-FFF2-40B4-BE49-F238E27FC236}">
                <a16:creationId xmlns:a16="http://schemas.microsoft.com/office/drawing/2014/main" id="{D70B2AA7-4FF5-40CB-B8F6-47F7D958EB32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0" name="Rectángulo 3">
            <a:extLst>
              <a:ext uri="{FF2B5EF4-FFF2-40B4-BE49-F238E27FC236}">
                <a16:creationId xmlns:a16="http://schemas.microsoft.com/office/drawing/2014/main" id="{3B2D8E6E-C5BC-4AEB-9943-30EAFC6C4FC6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Automatics and Industrial Informatics Research Institute (AI2) </a:t>
            </a:r>
          </a:p>
          <a:p>
            <a:r>
              <a:rPr lang="es-ES" dirty="0">
                <a:solidFill>
                  <a:srgbClr val="002060"/>
                </a:solidFill>
                <a:hlinkClick r:id="rId5"/>
              </a:rPr>
              <a:t>https://www.ai2.upv.es/</a:t>
            </a:r>
            <a:r>
              <a:rPr lang="es-ES" dirty="0">
                <a:solidFill>
                  <a:srgbClr val="002060"/>
                </a:solidFill>
              </a:rPr>
              <a:t>     @institutoai2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7417BB20-8146-43A5-AFAB-6982427A800D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Ramón Blasco-Giménez         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rblasco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@.upv.es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66145" y="2044355"/>
            <a:ext cx="6591946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AREAS  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Process Control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Computer Graphics and Multimedia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Industrial Informatics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Robotics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Computer Vision</a:t>
            </a: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                       </a:t>
            </a: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 for automation of Food Industry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Synthetic Biology Lab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Renewable Energy Lab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Industry 4.0 Laboratory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Technodiabetes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Lab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Testea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Paddle Lab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MEDERI Living Lab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Smart Industry Lab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Automation and Industrial Computing 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" name="Google Shape;58;p13">
            <a:extLst>
              <a:ext uri="{FF2B5EF4-FFF2-40B4-BE49-F238E27FC236}">
                <a16:creationId xmlns:a16="http://schemas.microsoft.com/office/drawing/2014/main" id="{26887B5D-C34D-3464-9B0A-DB6F6BD1C707}"/>
              </a:ext>
            </a:extLst>
          </p:cNvPr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FBCF6AA-9E7E-4BB1-BA58-0F27E9CF9B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79915" y="1365202"/>
            <a:ext cx="1019740" cy="101974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155A9C8-5094-4672-84CF-CA6D2B43D66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l="8533"/>
          <a:stretch/>
        </p:blipFill>
        <p:spPr>
          <a:xfrm>
            <a:off x="9692660" y="4213782"/>
            <a:ext cx="1306995" cy="96662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EA77AB9-A1D7-4A1A-9A75-C33AC243018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55" t="4096" r="3344" b="10794"/>
          <a:stretch/>
        </p:blipFill>
        <p:spPr>
          <a:xfrm>
            <a:off x="8790143" y="4825674"/>
            <a:ext cx="1306995" cy="966626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869DE63-E679-4B2A-8470-348B89E48FA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3622" r="11033"/>
          <a:stretch/>
        </p:blipFill>
        <p:spPr>
          <a:xfrm>
            <a:off x="9700504" y="5409500"/>
            <a:ext cx="1306996" cy="97575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9F60ED9-A38F-4569-8385-BD0D62C3EBAE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9783"/>
          <a:stretch/>
        </p:blipFill>
        <p:spPr>
          <a:xfrm flipH="1">
            <a:off x="7887627" y="4213782"/>
            <a:ext cx="1279975" cy="969019"/>
          </a:xfrm>
          <a:prstGeom prst="rect">
            <a:avLst/>
          </a:prstGeom>
        </p:spPr>
      </p:pic>
      <p:pic>
        <p:nvPicPr>
          <p:cNvPr id="2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D7C2C3D9-6471-801A-E8F9-3DEE2CF14D2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7856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F27D2-C755-D88F-FC35-F60CB74B8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>
            <a:extLst>
              <a:ext uri="{FF2B5EF4-FFF2-40B4-BE49-F238E27FC236}">
                <a16:creationId xmlns:a16="http://schemas.microsoft.com/office/drawing/2014/main" id="{B1E49DEC-FE26-B6C1-E119-5DAEE7C0B670}"/>
              </a:ext>
            </a:extLst>
          </p:cNvPr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B6986673-937C-105D-C5AE-B01704547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sp>
        <p:nvSpPr>
          <p:cNvPr id="46" name="Rectangle 7">
            <a:extLst>
              <a:ext uri="{FF2B5EF4-FFF2-40B4-BE49-F238E27FC236}">
                <a16:creationId xmlns:a16="http://schemas.microsoft.com/office/drawing/2014/main" id="{86DAADEF-0260-E892-96B6-2DAC2F821310}"/>
              </a:ext>
            </a:extLst>
          </p:cNvPr>
          <p:cNvSpPr/>
          <p:nvPr/>
        </p:nvSpPr>
        <p:spPr>
          <a:xfrm>
            <a:off x="348885" y="1295398"/>
            <a:ext cx="6661515" cy="5111187"/>
          </a:xfrm>
          <a:prstGeom prst="rect">
            <a:avLst/>
          </a:prstGeom>
          <a:solidFill>
            <a:srgbClr val="4EC7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pic>
        <p:nvPicPr>
          <p:cNvPr id="3" name="Google Shape;58;p13">
            <a:extLst>
              <a:ext uri="{FF2B5EF4-FFF2-40B4-BE49-F238E27FC236}">
                <a16:creationId xmlns:a16="http://schemas.microsoft.com/office/drawing/2014/main" id="{D01697BB-84EC-C6F9-F98F-ECF3CA240D6A}"/>
              </a:ext>
            </a:extLst>
          </p:cNvPr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BFEEAB23-21B9-6FEF-92E0-5D55D58652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641" y="1371756"/>
            <a:ext cx="1442048" cy="523221"/>
          </a:xfrm>
          <a:prstGeom prst="rect">
            <a:avLst/>
          </a:prstGeom>
        </p:spPr>
      </p:pic>
      <p:sp>
        <p:nvSpPr>
          <p:cNvPr id="11" name="Marcador de texto 3">
            <a:extLst>
              <a:ext uri="{FF2B5EF4-FFF2-40B4-BE49-F238E27FC236}">
                <a16:creationId xmlns:a16="http://schemas.microsoft.com/office/drawing/2014/main" id="{E82B1ABB-DDE1-BE28-35D4-14FAFC84A758}"/>
              </a:ext>
            </a:extLst>
          </p:cNvPr>
          <p:cNvSpPr txBox="1">
            <a:spLocks/>
          </p:cNvSpPr>
          <p:nvPr/>
        </p:nvSpPr>
        <p:spPr>
          <a:xfrm>
            <a:off x="371475" y="1691310"/>
            <a:ext cx="3642255" cy="45448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1463" indent="-271463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Clr>
                <a:schemeClr val="tx2"/>
              </a:buClr>
              <a:buSzPct val="120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tabLst/>
              <a:defRPr lang="es-ES" sz="1200" b="0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Power plant hybridization. Control strategies and optimization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xEVs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 thermal issues, thermal management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Battery thermal runaway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xEVs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 acoustic issues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Fuel cell power plants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Continuous combustion process (GT)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Hydrogen combustion: continuous/discontinuous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e-fuels, oxy-fuels, and ammonia combustion process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CO2 neutral oxy-fuel combustion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Aerodynamics (Internal /External)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Predictive maintenance optimization applying AI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/>
                <a:cs typeface="Helvetica" panose="020B0604020202020204"/>
              </a:rPr>
              <a:t>Control of energy systems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Injection systems and sprays</a:t>
            </a:r>
          </a:p>
        </p:txBody>
      </p:sp>
      <p:sp>
        <p:nvSpPr>
          <p:cNvPr id="12" name="Marcador de texto 4">
            <a:extLst>
              <a:ext uri="{FF2B5EF4-FFF2-40B4-BE49-F238E27FC236}">
                <a16:creationId xmlns:a16="http://schemas.microsoft.com/office/drawing/2014/main" id="{A1AF6081-2CB0-033F-1BC5-95B8A998DAEF}"/>
              </a:ext>
            </a:extLst>
          </p:cNvPr>
          <p:cNvSpPr txBox="1">
            <a:spLocks/>
          </p:cNvSpPr>
          <p:nvPr/>
        </p:nvSpPr>
        <p:spPr>
          <a:xfrm>
            <a:off x="4129558" y="1701169"/>
            <a:ext cx="2765015" cy="15969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66700" indent="-26035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Clr>
                <a:schemeClr val="tx2"/>
              </a:buClr>
              <a:buSzPct val="120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tabLst/>
              <a:defRPr lang="es-ES" sz="1200" b="0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Aerodynamic Research Service (SIA) - Wind Tunnel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Advanced Hydrogen Engine Test Benches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Anechoic Chamber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Battery Laboratory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Multifunctional altitude simulator - MEDAS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Helvetica" panose="020B0604020202020204"/>
              <a:cs typeface="Helvetica" panose="020B0604020202020204"/>
            </a:endParaRPr>
          </a:p>
        </p:txBody>
      </p:sp>
      <p:sp>
        <p:nvSpPr>
          <p:cNvPr id="13" name="Marcador de texto 5">
            <a:extLst>
              <a:ext uri="{FF2B5EF4-FFF2-40B4-BE49-F238E27FC236}">
                <a16:creationId xmlns:a16="http://schemas.microsoft.com/office/drawing/2014/main" id="{01BFD030-348A-8790-10B1-298BB0A5F844}"/>
              </a:ext>
            </a:extLst>
          </p:cNvPr>
          <p:cNvSpPr txBox="1">
            <a:spLocks/>
          </p:cNvSpPr>
          <p:nvPr/>
        </p:nvSpPr>
        <p:spPr>
          <a:xfrm>
            <a:off x="4111271" y="4231335"/>
            <a:ext cx="2783298" cy="1958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1463" indent="-271463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Clr>
                <a:schemeClr val="tx2"/>
              </a:buClr>
              <a:buSzPct val="120000"/>
              <a:buFontTx/>
              <a:buBlip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</a:buBlip>
              <a:tabLst/>
              <a:defRPr lang="es-ES" sz="1200" b="0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Professional Master: Master in Maintenance Engineering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Scientific Master: Master in Propulsive Systems for a Sustainable Mobility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2060"/>
              </a:buClr>
              <a:buSzPct val="12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elvetica" panose="020B0604020202020204"/>
                <a:cs typeface="Helvetica" panose="020B0604020202020204"/>
              </a:rPr>
              <a:t>Doctorate Programme: Propulsive Systems in Transportation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E859F881-8D43-9885-7983-63639DA00BE3}"/>
              </a:ext>
            </a:extLst>
          </p:cNvPr>
          <p:cNvCxnSpPr>
            <a:cxnSpLocks/>
          </p:cNvCxnSpPr>
          <p:nvPr/>
        </p:nvCxnSpPr>
        <p:spPr>
          <a:xfrm flipV="1">
            <a:off x="4031595" y="1478044"/>
            <a:ext cx="0" cy="4706920"/>
          </a:xfrm>
          <a:prstGeom prst="line">
            <a:avLst/>
          </a:prstGeom>
          <a:noFill/>
          <a:ln w="9525" cap="flat" cmpd="sng" algn="ctr">
            <a:solidFill>
              <a:srgbClr val="002060"/>
            </a:solidFill>
            <a:prstDash val="dash"/>
            <a:miter lim="800000"/>
          </a:ln>
          <a:effectLst/>
        </p:spPr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5F0B52F-7139-EB43-7410-BD98008C9223}"/>
              </a:ext>
            </a:extLst>
          </p:cNvPr>
          <p:cNvSpPr txBox="1"/>
          <p:nvPr/>
        </p:nvSpPr>
        <p:spPr>
          <a:xfrm>
            <a:off x="377471" y="1393584"/>
            <a:ext cx="3356461" cy="3077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r>
              <a:rPr lang="es-ES" sz="1400" b="1" dirty="0">
                <a:solidFill>
                  <a:srgbClr val="002060"/>
                </a:solidFill>
                <a:latin typeface="Helvetica" panose="020B0604020202020204"/>
                <a:cs typeface="Helvetica" panose="020B0604020202020204"/>
              </a:rPr>
              <a:t>MAIN RESEARCH LINES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908D2871-CD69-6C23-E5F1-FE8C9FA92DA7}"/>
              </a:ext>
            </a:extLst>
          </p:cNvPr>
          <p:cNvSpPr txBox="1"/>
          <p:nvPr/>
        </p:nvSpPr>
        <p:spPr>
          <a:xfrm>
            <a:off x="4096031" y="3914280"/>
            <a:ext cx="3356461" cy="3077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r>
              <a:rPr lang="es-ES" sz="1400" b="1" dirty="0">
                <a:solidFill>
                  <a:srgbClr val="002060"/>
                </a:solidFill>
                <a:latin typeface="Helvetica" panose="020B0604020202020204"/>
                <a:cs typeface="Helvetica" panose="020B0604020202020204"/>
              </a:rPr>
              <a:t>MASTER-PHD PROGRAMS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F347E097-216F-04C6-C774-E1F09B7CAF8B}"/>
              </a:ext>
            </a:extLst>
          </p:cNvPr>
          <p:cNvSpPr txBox="1"/>
          <p:nvPr/>
        </p:nvSpPr>
        <p:spPr>
          <a:xfrm>
            <a:off x="4129559" y="1424064"/>
            <a:ext cx="3356461" cy="307777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r>
              <a:rPr lang="es-ES" sz="1400" b="1" dirty="0">
                <a:solidFill>
                  <a:srgbClr val="002060"/>
                </a:solidFill>
                <a:latin typeface="Helvetica" panose="020B0604020202020204"/>
                <a:cs typeface="Helvetica" panose="020B0604020202020204"/>
              </a:rPr>
              <a:t>FACILITIES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97CEBBF8-3F7C-AA73-0EEC-62920CEA982C}"/>
              </a:ext>
            </a:extLst>
          </p:cNvPr>
          <p:cNvCxnSpPr>
            <a:cxnSpLocks/>
          </p:cNvCxnSpPr>
          <p:nvPr/>
        </p:nvCxnSpPr>
        <p:spPr>
          <a:xfrm flipV="1">
            <a:off x="4166135" y="3794760"/>
            <a:ext cx="2637001" cy="9144"/>
          </a:xfrm>
          <a:prstGeom prst="line">
            <a:avLst/>
          </a:prstGeom>
          <a:noFill/>
          <a:ln w="9525" cap="flat" cmpd="sng" algn="ctr">
            <a:solidFill>
              <a:srgbClr val="002060"/>
            </a:solidFill>
            <a:prstDash val="dash"/>
            <a:miter lim="800000"/>
          </a:ln>
          <a:effectLst/>
        </p:spPr>
      </p:cxnSp>
      <p:pic>
        <p:nvPicPr>
          <p:cNvPr id="28" name="Picture 8">
            <a:extLst>
              <a:ext uri="{FF2B5EF4-FFF2-40B4-BE49-F238E27FC236}">
                <a16:creationId xmlns:a16="http://schemas.microsoft.com/office/drawing/2014/main" id="{C649BC9E-84B4-2153-F0C5-513936A4AE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1778" y="4954394"/>
            <a:ext cx="1607721" cy="1205791"/>
          </a:xfrm>
          <a:prstGeom prst="rect">
            <a:avLst/>
          </a:prstGeom>
          <a:ln w="12700">
            <a:solidFill>
              <a:srgbClr val="003296"/>
            </a:solidFill>
          </a:ln>
        </p:spPr>
      </p:pic>
      <p:pic>
        <p:nvPicPr>
          <p:cNvPr id="29" name="Picture 10" descr="A picture containing bicycle, parked, rack&#10;&#10;Description automatically generated">
            <a:extLst>
              <a:ext uri="{FF2B5EF4-FFF2-40B4-BE49-F238E27FC236}">
                <a16:creationId xmlns:a16="http://schemas.microsoft.com/office/drawing/2014/main" id="{95E70C16-5064-F1FA-D356-48961B72DC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674" y="3566947"/>
            <a:ext cx="1607720" cy="1205790"/>
          </a:xfrm>
          <a:prstGeom prst="rect">
            <a:avLst/>
          </a:prstGeom>
          <a:ln w="12700">
            <a:solidFill>
              <a:srgbClr val="003296"/>
            </a:solidFill>
          </a:ln>
        </p:spPr>
      </p:pic>
      <p:pic>
        <p:nvPicPr>
          <p:cNvPr id="31" name="Picture 12" descr="A picture containing indoor, toilet&#10;&#10;Description automatically generated">
            <a:extLst>
              <a:ext uri="{FF2B5EF4-FFF2-40B4-BE49-F238E27FC236}">
                <a16:creationId xmlns:a16="http://schemas.microsoft.com/office/drawing/2014/main" id="{E27F174B-56BE-56CA-09DC-CE2C1BD23A6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01779" y="3566947"/>
            <a:ext cx="1607720" cy="1205790"/>
          </a:xfrm>
          <a:prstGeom prst="rect">
            <a:avLst/>
          </a:prstGeom>
          <a:ln w="12700">
            <a:solidFill>
              <a:srgbClr val="003296"/>
            </a:solidFill>
          </a:ln>
        </p:spPr>
      </p:pic>
      <p:pic>
        <p:nvPicPr>
          <p:cNvPr id="32" name="Picture 6" descr="A picture containing green, light&#10;&#10;Description automatically generated">
            <a:extLst>
              <a:ext uri="{FF2B5EF4-FFF2-40B4-BE49-F238E27FC236}">
                <a16:creationId xmlns:a16="http://schemas.microsoft.com/office/drawing/2014/main" id="{69500551-6E86-9AB3-28F2-5A7C6059E1E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675" y="4955109"/>
            <a:ext cx="1607720" cy="1205790"/>
          </a:xfrm>
          <a:prstGeom prst="rect">
            <a:avLst/>
          </a:prstGeom>
          <a:ln w="12700">
            <a:solidFill>
              <a:srgbClr val="003296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F6D548C-1ED1-9CAF-6C1A-6A8749EC11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 l="55367" t="19764" r="4510"/>
          <a:stretch>
            <a:fillRect/>
          </a:stretch>
        </p:blipFill>
        <p:spPr>
          <a:xfrm>
            <a:off x="7702855" y="1274589"/>
            <a:ext cx="3791153" cy="2132295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9360A4C0-C075-6C67-BEEC-4FE90CB0371A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AFC12E90-23D2-FDBE-F519-633E22922DED}"/>
              </a:ext>
            </a:extLst>
          </p:cNvPr>
          <p:cNvSpPr/>
          <p:nvPr/>
        </p:nvSpPr>
        <p:spPr>
          <a:xfrm>
            <a:off x="2200295" y="99911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002060"/>
                </a:solidFill>
              </a:rPr>
              <a:t>CMT - </a:t>
            </a:r>
            <a:r>
              <a:rPr lang="es-ES" sz="2400" b="1" dirty="0" err="1">
                <a:solidFill>
                  <a:srgbClr val="002060"/>
                </a:solidFill>
              </a:rPr>
              <a:t>Clean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Mobility</a:t>
            </a:r>
            <a:r>
              <a:rPr lang="es-ES" sz="2400" b="1" dirty="0">
                <a:solidFill>
                  <a:srgbClr val="002060"/>
                </a:solidFill>
              </a:rPr>
              <a:t> &amp; </a:t>
            </a:r>
            <a:r>
              <a:rPr lang="es-ES" sz="2400" b="1" dirty="0" err="1">
                <a:solidFill>
                  <a:srgbClr val="002060"/>
                </a:solidFill>
              </a:rPr>
              <a:t>Thermofluids</a:t>
            </a:r>
            <a:r>
              <a:rPr lang="es-ES" sz="2400" b="1" dirty="0">
                <a:solidFill>
                  <a:srgbClr val="002060"/>
                </a:solidFill>
              </a:rPr>
              <a:t>  </a:t>
            </a:r>
          </a:p>
          <a:p>
            <a:r>
              <a:rPr lang="es-ES" dirty="0">
                <a:solidFill>
                  <a:srgbClr val="002060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www.cmt.upv.es/#/ </a:t>
            </a:r>
            <a:r>
              <a:rPr lang="es-ES" dirty="0">
                <a:solidFill>
                  <a:srgbClr val="002060"/>
                </a:solidFill>
              </a:rPr>
              <a:t>/ </a:t>
            </a:r>
            <a:r>
              <a:rPr lang="es-ES" dirty="0">
                <a:solidFill>
                  <a:srgbClr val="002060"/>
                </a:solid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LinkedIn CMT </a:t>
            </a:r>
            <a:r>
              <a:rPr lang="es-ES" dirty="0">
                <a:solidFill>
                  <a:srgbClr val="002060"/>
                </a:solidFill>
              </a:rPr>
              <a:t> / YouTube: </a:t>
            </a:r>
            <a:r>
              <a:rPr lang="es-ES" dirty="0">
                <a:solidFill>
                  <a:srgbClr val="002060"/>
                </a:solidFill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@cmtinstitute</a:t>
            </a:r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72564B6-2F3E-D074-E5AD-40C5B38C4868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José Ramón Serrano Cruz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jrserran@upv.es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624CB821-E585-0280-5FB4-06EC13EFFB2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000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67528" y="1980495"/>
            <a:ext cx="664287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Seedbank &amp; 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agrodiversity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conservation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Plant Breeding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Plant Biotechnology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Breeding for resilience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Quality breeding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Low input farming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Phenomics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Genetics and Genomics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Organic farming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Agricultural robotics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Food safety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Climate change mitigation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Plant Genetic Improvement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Erasmus Mundus MSc in Plant Breeding (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emPLANT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+)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0F3C984-CABB-F87B-6FC9-7915DB13F2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42786" y="5446262"/>
            <a:ext cx="2051127" cy="1184956"/>
          </a:xfrm>
          <a:prstGeom prst="rect">
            <a:avLst/>
          </a:prstGeom>
        </p:spPr>
      </p:pic>
      <p:pic>
        <p:nvPicPr>
          <p:cNvPr id="9" name="Imagen 8" descr="Un grupo de naranjas&#10;&#10;El contenido generado por IA puede ser incorrecto.">
            <a:extLst>
              <a:ext uri="{FF2B5EF4-FFF2-40B4-BE49-F238E27FC236}">
                <a16:creationId xmlns:a16="http://schemas.microsoft.com/office/drawing/2014/main" id="{62A9792B-3C24-09E5-BC72-12DC1BBAC9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100" y="4180741"/>
            <a:ext cx="1524620" cy="1228515"/>
          </a:xfrm>
          <a:prstGeom prst="rect">
            <a:avLst/>
          </a:prstGeom>
        </p:spPr>
      </p:pic>
      <p:pic>
        <p:nvPicPr>
          <p:cNvPr id="13" name="Imagen 12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A3089CD1-3A81-719C-D8C0-1E5C86C1DE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991" y="1369863"/>
            <a:ext cx="1013664" cy="878509"/>
          </a:xfrm>
          <a:prstGeom prst="rect">
            <a:avLst/>
          </a:prstGeom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B666136E-633B-39AE-EE37-5C6639347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87625" y="4165596"/>
            <a:ext cx="1651375" cy="2458714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Google Shape;58;p13">
            <a:extLst>
              <a:ext uri="{FF2B5EF4-FFF2-40B4-BE49-F238E27FC236}">
                <a16:creationId xmlns:a16="http://schemas.microsoft.com/office/drawing/2014/main" id="{2821F778-A527-66F7-A437-4AAB38A19C90}"/>
              </a:ext>
            </a:extLst>
          </p:cNvPr>
          <p:cNvPicPr preferRelativeResize="0"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: Top Corners Rounded 13">
            <a:extLst>
              <a:ext uri="{FF2B5EF4-FFF2-40B4-BE49-F238E27FC236}">
                <a16:creationId xmlns:a16="http://schemas.microsoft.com/office/drawing/2014/main" id="{95221FB6-1B96-415A-E639-653151C4272B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7" name="Rectángulo 3">
            <a:extLst>
              <a:ext uri="{FF2B5EF4-FFF2-40B4-BE49-F238E27FC236}">
                <a16:creationId xmlns:a16="http://schemas.microsoft.com/office/drawing/2014/main" id="{899FA0FB-80F4-74A2-1856-8AEBF9AFA2C9}"/>
              </a:ext>
            </a:extLst>
          </p:cNvPr>
          <p:cNvSpPr/>
          <p:nvPr/>
        </p:nvSpPr>
        <p:spPr>
          <a:xfrm>
            <a:off x="2200295" y="37281"/>
            <a:ext cx="7980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for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Conservation</a:t>
            </a:r>
            <a:r>
              <a:rPr lang="es-ES" sz="2400" b="1" dirty="0">
                <a:solidFill>
                  <a:srgbClr val="002060"/>
                </a:solidFill>
              </a:rPr>
              <a:t> and </a:t>
            </a:r>
            <a:r>
              <a:rPr lang="es-ES" sz="2400" b="1" dirty="0" err="1">
                <a:solidFill>
                  <a:srgbClr val="002060"/>
                </a:solidFill>
              </a:rPr>
              <a:t>improvement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of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Valencian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Agrodiversity</a:t>
            </a:r>
            <a:r>
              <a:rPr lang="es-ES" sz="2400" b="1" dirty="0">
                <a:solidFill>
                  <a:srgbClr val="002060"/>
                </a:solidFill>
              </a:rPr>
              <a:t> (COMAV)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418B57B-34E6-3372-7F0B-2C362500D264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adrodbur@upv.es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2DEFB477-C2E3-9764-FC24-5CBFD4890CF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0451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75488" y="2138336"/>
            <a:ext cx="6446520" cy="3985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RESEARCH LINES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Food processing:</a:t>
            </a:r>
          </a:p>
          <a:p>
            <a:pPr lvl="2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Precision fermentation, 3D food printing, drying processes, antimicrobial systems, extrusion, </a:t>
            </a:r>
            <a:r>
              <a:rPr lang="en-GB" sz="1200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biopreservation</a:t>
            </a:r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non-thermal technologies, winemaking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Product development:</a:t>
            </a:r>
          </a:p>
          <a:p>
            <a:pPr lvl="1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Consumer preferences, oil structuring, food microstructure, functional foods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Food safety and Quality control:</a:t>
            </a:r>
          </a:p>
          <a:p>
            <a:pPr lvl="2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Honey &amp; beehive studies, LCA, winemaking monitoring, photonic technology for process control, ultrasound for the non-destructive analysis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Food packaging:</a:t>
            </a:r>
          </a:p>
          <a:p>
            <a:pPr lvl="1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Valorisation of food waste for biodegradable and active packaging materials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Nutrition and health:</a:t>
            </a:r>
          </a:p>
          <a:p>
            <a:pPr lvl="1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Precision nutrition, toxicology model systems, food digestion, ITCs tools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Valorisation of by-products:</a:t>
            </a:r>
          </a:p>
          <a:p>
            <a:pPr lvl="1"/>
            <a:r>
              <a:rPr lang="en-GB" sz="12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Food waste and traditional foods valorisation for new ingredients obtention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MASTER-PHD PROGRAMS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</a:rPr>
              <a:t>Doctoral Program in Food Science, Technology and Management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</a:rPr>
              <a:t>Master's Degree in Food Science and Engineering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</a:rPr>
              <a:t>Master's Degree in Food Safety and Quality Management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287D1E4-905F-F261-70BA-CF06D0DCB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641" y="1371756"/>
            <a:ext cx="1442048" cy="52322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DAAE07C-5112-47FB-9F39-1B9226631F3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0"/>
          <a:stretch/>
        </p:blipFill>
        <p:spPr>
          <a:xfrm>
            <a:off x="7174079" y="2011680"/>
            <a:ext cx="4669036" cy="3511140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14E21E41-9ABC-B63D-CFD0-CCF51D708055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FF78FB1-9AA5-9FB1-819F-6890C61D5E53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Food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Engineering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Research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(</a:t>
            </a:r>
            <a:r>
              <a:rPr lang="es-ES" sz="2400" b="1" dirty="0" err="1">
                <a:solidFill>
                  <a:srgbClr val="002060"/>
                </a:solidFill>
              </a:rPr>
              <a:t>FoodUPV</a:t>
            </a:r>
            <a:r>
              <a:rPr lang="es-ES" sz="2400" b="1" dirty="0">
                <a:solidFill>
                  <a:srgbClr val="002060"/>
                </a:solidFill>
              </a:rPr>
              <a:t>) </a:t>
            </a:r>
          </a:p>
          <a:p>
            <a:r>
              <a:rPr lang="es-ES" dirty="0">
                <a:solidFill>
                  <a:srgbClr val="002060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www.foodupv.webs.upv.es</a:t>
            </a:r>
            <a:r>
              <a:rPr lang="es-ES" dirty="0">
                <a:solidFill>
                  <a:srgbClr val="002060"/>
                </a:solidFill>
              </a:rPr>
              <a:t> / @</a:t>
            </a:r>
            <a:r>
              <a:rPr lang="es-ES" dirty="0" err="1">
                <a:solidFill>
                  <a:srgbClr val="002060"/>
                </a:solidFill>
              </a:rPr>
              <a:t>foodupv</a:t>
            </a:r>
            <a:r>
              <a:rPr lang="es-ES" dirty="0">
                <a:solidFill>
                  <a:srgbClr val="002060"/>
                </a:solidFill>
              </a:rPr>
              <a:t> (LinkedIn/X)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C204DF3-6A9F-7287-CE48-E2E40CEE12CB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María Vargas Colas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mavarco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@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tal.upv.es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		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foodupv@upv.es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Google Shape;58;p13">
            <a:extLst>
              <a:ext uri="{FF2B5EF4-FFF2-40B4-BE49-F238E27FC236}">
                <a16:creationId xmlns:a16="http://schemas.microsoft.com/office/drawing/2014/main" id="{2FE14534-B359-8562-2F7E-BD37C9F2318E}"/>
              </a:ext>
            </a:extLst>
          </p:cNvPr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FE79A4BD-F18F-6260-8FAE-6A0BD51D4B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0259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10713" y="1966243"/>
            <a:ext cx="654939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Artificial intelligence to transform health, society, agriculture, and industry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Pioneers in AI and Extended Reality to enhance human cognition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Advancing brain recovery through technology and multidisciplinary research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We evaluate how architectural and urban space influences people by analyzing their psychological, neurophysiological and behavioral response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Technology applied to the improvement of Occupational Health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Smart Technologies for the Design and Development of Human Capabilities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High-performance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computing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infrastructure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Electroencephalography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eye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tracking, GSR, capture,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motion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tracking,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Electromyography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	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3D cave,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videowall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HMD,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TDCs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287D1E4-905F-F261-70BA-CF06D0DCB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641" y="1371756"/>
            <a:ext cx="1442048" cy="52322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4A27E32-F196-39E2-A3EA-A7F3F777AE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1431" y="1371756"/>
            <a:ext cx="2144417" cy="220316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9C3FB6D5-7599-DE41-B464-316B6238AC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4857" y="3704745"/>
            <a:ext cx="2000542" cy="113681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AFD2EF1-70CA-0B8F-6255-AF3F7964D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5695" y="3678411"/>
            <a:ext cx="2131137" cy="174794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786D10D2-CA98-E0F9-3A70-BC06914B7F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54646" y="5287712"/>
            <a:ext cx="1542355" cy="1303147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57DE2CF-1B2F-70CB-0B12-3F487F321F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78147" y="5258436"/>
            <a:ext cx="1749114" cy="1361701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56FFCCE-30C3-26D3-92C9-ED30682615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0401" y="4877923"/>
            <a:ext cx="2103548" cy="938654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7E5B2ACE-5938-7FF0-5F1A-36F5658ECA5F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17000E4-49B0-4876-8B72-31E618C5D835}"/>
              </a:ext>
            </a:extLst>
          </p:cNvPr>
          <p:cNvSpPr/>
          <p:nvPr/>
        </p:nvSpPr>
        <p:spPr>
          <a:xfrm>
            <a:off x="2200295" y="49807"/>
            <a:ext cx="7980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University Institute for Research in Human-Centered Technology</a:t>
            </a:r>
            <a:r>
              <a:rPr lang="es-ES" sz="2400" b="1" dirty="0">
                <a:solidFill>
                  <a:srgbClr val="002060"/>
                </a:solidFill>
              </a:rPr>
              <a:t> (HUMAN-</a:t>
            </a:r>
            <a:r>
              <a:rPr lang="es-ES" sz="2400" b="1" dirty="0" err="1">
                <a:solidFill>
                  <a:srgbClr val="002060"/>
                </a:solidFill>
              </a:rPr>
              <a:t>tech</a:t>
            </a:r>
            <a:r>
              <a:rPr lang="es-ES" sz="2400" b="1" dirty="0">
                <a:solidFill>
                  <a:srgbClr val="002060"/>
                </a:solidFill>
              </a:rPr>
              <a:t>) </a:t>
            </a:r>
            <a:r>
              <a:rPr lang="es-ES" dirty="0">
                <a:solidFill>
                  <a:srgbClr val="002060"/>
                </a:solidFill>
                <a:hlinkClick r:id="rId11"/>
              </a:rPr>
              <a:t>https://humantech.upv.es/en/home/</a:t>
            </a:r>
            <a:r>
              <a:rPr lang="es-ES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9A44B53-CF19-0F15-CE86-EC07BFD492D7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Mariano L. Alcañiz Raya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malcaniz@htech.upv.es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</a:t>
            </a:r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Subdirector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vnaranjo@htech.upv.es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Google Shape;58;p13">
            <a:extLst>
              <a:ext uri="{FF2B5EF4-FFF2-40B4-BE49-F238E27FC236}">
                <a16:creationId xmlns:a16="http://schemas.microsoft.com/office/drawing/2014/main" id="{9E81508F-74F7-F4F1-4260-699FE2C04CF8}"/>
              </a:ext>
            </a:extLst>
          </p:cNvPr>
          <p:cNvPicPr preferRelativeResize="0"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4EF314AE-D1AF-6912-B4D4-831AA2797D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1787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bmcp+logo.jpg">
            <a:extLst>
              <a:ext uri="{FF2B5EF4-FFF2-40B4-BE49-F238E27FC236}">
                <a16:creationId xmlns:a16="http://schemas.microsoft.com/office/drawing/2014/main" id="{07E8468C-7C56-FAF3-3CAB-7C0DC70D89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913"/>
          <a:stretch/>
        </p:blipFill>
        <p:spPr>
          <a:xfrm>
            <a:off x="7939908" y="3640788"/>
            <a:ext cx="3065808" cy="2765797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45186" y="1710139"/>
            <a:ext cx="646506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GB" sz="1400" b="1" dirty="0">
              <a:solidFill>
                <a:schemeClr val="tx2">
                  <a:lumMod val="90000"/>
                  <a:lumOff val="10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IBMCP´s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main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activity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is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 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cutting-edge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,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high-quality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scientific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research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 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aimed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at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generating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knowledge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about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the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key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processes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of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plant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growth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and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development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and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their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capacity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to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adapt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to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the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environment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,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with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the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ultimate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goal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of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obtaining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more productive and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higher-quality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crops</a:t>
            </a:r>
            <a:r>
              <a:rPr lang="es-ES" sz="1400" dirty="0">
                <a:solidFill>
                  <a:schemeClr val="tx2">
                    <a:lumMod val="90000"/>
                    <a:lumOff val="10000"/>
                  </a:schemeClr>
                </a:solidFill>
                <a:latin typeface="Helvetica" pitchFamily="2" charset="0"/>
              </a:rPr>
              <a:t>.</a:t>
            </a:r>
          </a:p>
          <a:p>
            <a:endParaRPr lang="en-GB" sz="1400" b="1" dirty="0">
              <a:solidFill>
                <a:srgbClr val="002060"/>
              </a:solidFill>
              <a:latin typeface="Helvetica" pitchFamily="2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DEPARTMENTS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Plant Development and Hormone Action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Biotechnology and Plant Breeding of Cultivated Species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Plant Stress Biology</a:t>
            </a:r>
          </a:p>
          <a:p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LEADING EDGE SCIENTIFIC FACILITIES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7000 m2 labs and core research services (Metabolomics, Microscopy, Cell Culture, DNA sequencing and Bioinformatics) + 4150 m2 greenhouses and growth chambers.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Master’s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Degree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in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Plant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Molecular and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Cellular</a:t>
            </a:r>
            <a:r>
              <a:rPr lang="es-ES" sz="1400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dirty="0" err="1">
                <a:solidFill>
                  <a:srgbClr val="002060"/>
                </a:solidFill>
                <a:latin typeface="Helvetica" pitchFamily="2" charset="0"/>
              </a:rPr>
              <a:t>Biotechnology</a:t>
            </a:r>
            <a:endParaRPr lang="es-ES" sz="1400" dirty="0">
              <a:solidFill>
                <a:srgbClr val="002060"/>
              </a:solidFill>
              <a:latin typeface="Helvetica" pitchFamily="2" charset="0"/>
            </a:endParaRP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7627" y="1210517"/>
            <a:ext cx="3112028" cy="2633310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9D170A9A-450C-D4F6-61A3-07EADF4B2CD8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AC308741-B47E-BDAE-69CB-D6789BD5A7DE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Plant Molecular and Cellular Biology Joint Research Institute</a:t>
            </a:r>
            <a:r>
              <a:rPr lang="es-ES" sz="2000" b="1" dirty="0">
                <a:solidFill>
                  <a:srgbClr val="002060"/>
                </a:solidFill>
              </a:rPr>
              <a:t> (IBMCP) </a:t>
            </a:r>
            <a:r>
              <a:rPr lang="es-E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https://</a:t>
            </a:r>
            <a:r>
              <a:rPr lang="es-ES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ibmcp.upv.es</a:t>
            </a:r>
            <a:r>
              <a:rPr lang="es-E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  @</a:t>
            </a:r>
            <a:r>
              <a:rPr lang="es-ES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ibmcp.bsky.social</a:t>
            </a:r>
            <a:r>
              <a:rPr lang="es-E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,    </a:t>
            </a:r>
            <a:r>
              <a:rPr lang="es-ES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x.com</a:t>
            </a:r>
            <a:r>
              <a:rPr lang="es-ES" dirty="0">
                <a:solidFill>
                  <a:schemeClr val="tx2">
                    <a:lumMod val="90000"/>
                    <a:lumOff val="10000"/>
                  </a:schemeClr>
                </a:solidFill>
              </a:rPr>
              <a:t>/IBMCP,    </a:t>
            </a:r>
            <a:r>
              <a:rPr lang="es-ES" dirty="0" err="1">
                <a:solidFill>
                  <a:schemeClr val="tx2">
                    <a:lumMod val="90000"/>
                    <a:lumOff val="10000"/>
                  </a:schemeClr>
                </a:solidFill>
              </a:rPr>
              <a:t>linkedin</a:t>
            </a:r>
            <a:endParaRPr lang="es-ES" dirty="0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A2C184D-D9B1-6B0C-105E-B17192435B4A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>
                <a:solidFill>
                  <a:schemeClr val="tx2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Pablo Vera (</a:t>
            </a:r>
            <a:r>
              <a:rPr lang="es-ES" sz="1400" dirty="0">
                <a:solidFill>
                  <a:schemeClr val="tx2">
                    <a:lumMod val="50000"/>
                    <a:lumOff val="50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vera@ibmcp.upv.es</a:t>
            </a:r>
            <a:endParaRPr lang="es-ES" sz="1400" b="1" i="1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605EEC9D-60DB-89D6-57A5-9D73570E28EC}"/>
              </a:ext>
            </a:extLst>
          </p:cNvPr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031F07D8-212E-F009-16A3-ABFC5212C6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8407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34912" y="2139703"/>
            <a:ext cx="642308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Concrete science and technology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Structural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Construction technologies and procedures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Experimentation in structural and construction engineering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Construction and building materials chemistry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Optimization and life cycle assessment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Sustainability and durability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Monitoring, maintenance and pathology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Structural safety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New materials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Industrialization, prefabrication and modular construction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Resistance to fire and extraordinary events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32x15 m² strong floor  /  14 m high 3D reaction wall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Centralized hydraulic system  /  Actuators from 10 to 5000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kN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383B5A0-F743-7194-68DB-648E18E912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753" y="1356368"/>
            <a:ext cx="2841780" cy="378904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Picture 2" descr="C:\mmcte\inv\ICITECH\Logo.jpg">
            <a:extLst>
              <a:ext uri="{FF2B5EF4-FFF2-40B4-BE49-F238E27FC236}">
                <a16:creationId xmlns:a16="http://schemas.microsoft.com/office/drawing/2014/main" id="{6F0EBC9D-E290-0F19-B301-5943339E79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16958" y="5205956"/>
            <a:ext cx="3528392" cy="1084172"/>
          </a:xfrm>
          <a:prstGeom prst="rect">
            <a:avLst/>
          </a:prstGeom>
          <a:noFill/>
          <a:ln w="3175">
            <a:noFill/>
          </a:ln>
        </p:spPr>
      </p:pic>
      <p:sp>
        <p:nvSpPr>
          <p:cNvPr id="4" name="Rectangle: Top Corners Rounded 13">
            <a:extLst>
              <a:ext uri="{FF2B5EF4-FFF2-40B4-BE49-F238E27FC236}">
                <a16:creationId xmlns:a16="http://schemas.microsoft.com/office/drawing/2014/main" id="{0B30F05B-42B3-8A5C-3F21-89431A3D1674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55DA4AFE-07A2-92B5-374C-239AD4B7BDDE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of</a:t>
            </a:r>
            <a:r>
              <a:rPr lang="es-ES" sz="2400" b="1" dirty="0">
                <a:solidFill>
                  <a:srgbClr val="002060"/>
                </a:solidFill>
              </a:rPr>
              <a:t> Concrete </a:t>
            </a:r>
            <a:r>
              <a:rPr lang="es-ES" sz="2400" b="1" dirty="0" err="1">
                <a:solidFill>
                  <a:srgbClr val="002060"/>
                </a:solidFill>
              </a:rPr>
              <a:t>Science</a:t>
            </a:r>
            <a:r>
              <a:rPr lang="es-ES" sz="2400" b="1" dirty="0">
                <a:solidFill>
                  <a:srgbClr val="002060"/>
                </a:solidFill>
              </a:rPr>
              <a:t> and </a:t>
            </a:r>
            <a:r>
              <a:rPr lang="es-ES" sz="2400" b="1" dirty="0" err="1">
                <a:solidFill>
                  <a:srgbClr val="002060"/>
                </a:solidFill>
              </a:rPr>
              <a:t>Technology</a:t>
            </a:r>
            <a:r>
              <a:rPr lang="es-ES" sz="2400" b="1" dirty="0">
                <a:solidFill>
                  <a:srgbClr val="002060"/>
                </a:solidFill>
              </a:rPr>
              <a:t> (ICITECH) </a:t>
            </a:r>
          </a:p>
          <a:p>
            <a:r>
              <a:rPr lang="es-ES" dirty="0">
                <a:solidFill>
                  <a:srgbClr val="002060"/>
                </a:solidFill>
              </a:rPr>
              <a:t>https://</a:t>
            </a:r>
            <a:r>
              <a:rPr lang="es-ES" dirty="0" err="1">
                <a:solidFill>
                  <a:srgbClr val="002060"/>
                </a:solidFill>
              </a:rPr>
              <a:t>icitech.webs.upv.es</a:t>
            </a:r>
            <a:r>
              <a:rPr lang="es-ES" dirty="0">
                <a:solidFill>
                  <a:srgbClr val="002060"/>
                </a:solidFill>
              </a:rPr>
              <a:t>/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2319124-84F0-8A76-3C68-83A03BB906B0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José R. Martí Vargas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direccion@icitech.upv.es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Google Shape;58;p13">
            <a:extLst>
              <a:ext uri="{FF2B5EF4-FFF2-40B4-BE49-F238E27FC236}">
                <a16:creationId xmlns:a16="http://schemas.microsoft.com/office/drawing/2014/main" id="{0B04F7FC-AB88-D44F-655C-A60303E24A33}"/>
              </a:ext>
            </a:extLst>
          </p:cNvPr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43D73EC9-5F85-DF00-6631-46500140E4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1642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Una calle con edificios de fondo&#10;&#10;El contenido generado por IA puede ser incorrecto.">
            <a:extLst>
              <a:ext uri="{FF2B5EF4-FFF2-40B4-BE49-F238E27FC236}">
                <a16:creationId xmlns:a16="http://schemas.microsoft.com/office/drawing/2014/main" id="{C5FCA710-5550-7C37-DC39-DC57D382C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298" y="1248350"/>
            <a:ext cx="3695238" cy="4923809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71911" y="1289860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27462" y="2040815"/>
            <a:ext cx="650022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LINES/CAPABILITIES:</a:t>
            </a:r>
            <a:endParaRPr lang="en-GB" sz="8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Aquaculture and biodiversity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Animal nutrition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Animal genetics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Animal production systems and technologies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FACILITIES:</a:t>
            </a:r>
            <a:endParaRPr lang="en-GB" sz="8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Pilot plants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Farms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PROGRAMS:</a:t>
            </a:r>
            <a:endParaRPr lang="en-GB" sz="8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in Precision Livestock Farming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in Aquaculture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in Animal Genetics and Biotechnology of Reproduction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Laboratory Animal Science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Agricultural Engineering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Forest Engineering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Doctorate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programme</a:t>
            </a: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Animal Science and Technology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1" name="Imagen 10" descr="Texto&#10;&#10;El contenido generado por IA puede ser incorrecto.">
            <a:extLst>
              <a:ext uri="{FF2B5EF4-FFF2-40B4-BE49-F238E27FC236}">
                <a16:creationId xmlns:a16="http://schemas.microsoft.com/office/drawing/2014/main" id="{F405B3F3-C544-E87B-1460-F8943B00D1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058" y="1417336"/>
            <a:ext cx="1470787" cy="609653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C4CD58D8-AA8A-3192-2B41-558BB1EED6AB}"/>
              </a:ext>
            </a:extLst>
          </p:cNvPr>
          <p:cNvSpPr/>
          <p:nvPr/>
        </p:nvSpPr>
        <p:spPr>
          <a:xfrm rot="5400000">
            <a:off x="5812999" y="-3544700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D594997-BC10-1C93-7800-F46933CC90B4}"/>
              </a:ext>
            </a:extLst>
          </p:cNvPr>
          <p:cNvSpPr/>
          <p:nvPr/>
        </p:nvSpPr>
        <p:spPr>
          <a:xfrm>
            <a:off x="2176851" y="70213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of</a:t>
            </a:r>
            <a:r>
              <a:rPr lang="es-ES" sz="2400" b="1" dirty="0">
                <a:solidFill>
                  <a:srgbClr val="002060"/>
                </a:solidFill>
              </a:rPr>
              <a:t> Animal </a:t>
            </a:r>
            <a:r>
              <a:rPr lang="es-ES" sz="2400" b="1" dirty="0" err="1">
                <a:solidFill>
                  <a:srgbClr val="002060"/>
                </a:solidFill>
              </a:rPr>
              <a:t>Science</a:t>
            </a:r>
            <a:r>
              <a:rPr lang="es-ES" sz="2400" b="1" dirty="0">
                <a:solidFill>
                  <a:srgbClr val="002060"/>
                </a:solidFill>
              </a:rPr>
              <a:t> &amp; </a:t>
            </a:r>
            <a:r>
              <a:rPr lang="es-ES" sz="2400" b="1" dirty="0" err="1">
                <a:solidFill>
                  <a:srgbClr val="002060"/>
                </a:solidFill>
              </a:rPr>
              <a:t>Technology</a:t>
            </a:r>
            <a:r>
              <a:rPr lang="es-ES" sz="2400" b="1" dirty="0">
                <a:solidFill>
                  <a:srgbClr val="002060"/>
                </a:solidFill>
              </a:rPr>
              <a:t> (ICTA)</a:t>
            </a:r>
          </a:p>
          <a:p>
            <a:r>
              <a:rPr lang="es-ES" dirty="0">
                <a:solidFill>
                  <a:srgbClr val="002060"/>
                </a:solidFill>
                <a:hlinkClick r:id="rId6"/>
              </a:rPr>
              <a:t>https://icta.webs.upv.es</a:t>
            </a:r>
            <a:r>
              <a:rPr lang="es-ES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AE9F090-4E66-5074-B61A-2D64028A084E}"/>
              </a:ext>
            </a:extLst>
          </p:cNvPr>
          <p:cNvSpPr/>
          <p:nvPr/>
        </p:nvSpPr>
        <p:spPr>
          <a:xfrm>
            <a:off x="2212264" y="828502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Juan José Pascual Amorós 		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jupascu@dca.upv.es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6" name="Google Shape;58;p13">
            <a:extLst>
              <a:ext uri="{FF2B5EF4-FFF2-40B4-BE49-F238E27FC236}">
                <a16:creationId xmlns:a16="http://schemas.microsoft.com/office/drawing/2014/main" id="{EC19D593-5841-14F7-4B1A-C7EC390122E1}"/>
              </a:ext>
            </a:extLst>
          </p:cNvPr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83257" y="3458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226EC249-F2D2-0996-764C-96F68DCD6A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368" y="68006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5279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481673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481672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55304" y="72717"/>
              <a:ext cx="509406" cy="509406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99991" y="1489200"/>
            <a:ext cx="6665646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Microbian</a:t>
            </a: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Biodiversity of the Water Cycle (BIOMICA)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Quality (CALAGUA)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Forestry Science and Technology (REFOREST)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Environmental Impact Assessment (GEASE)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Hydraulics and Hydrology (HH)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Hydrogeology (HG)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 Resource Engineering (GIRH)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Hydrological and Environmental Modelling (GIMHA)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Hydroeconomic</a:t>
            </a: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Modelling (GIMHE)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Hydraulic Networks and Pressure Systems (REDHISP)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Nature-based Solutions research (</a:t>
            </a:r>
            <a:r>
              <a:rPr lang="en-GB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SbN</a:t>
            </a: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Land and Atmosphere Remote Sensing (LARS)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8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FACILITIES</a:t>
            </a:r>
            <a:endParaRPr lang="en-US" sz="1200" b="0" i="0" dirty="0">
              <a:solidFill>
                <a:srgbClr val="666666"/>
              </a:solidFill>
              <a:effectLst/>
              <a:latin typeface="Open Sans" panose="020B0606030504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 IIAMA buildings occupy over 4350 m2, including four fully equipped research laboratories, offices and computer rooms. 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Environmental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Technologies and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Environmental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Impact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Laboratories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 River Engineering, Hydraulics and Hydraulic Works Laboratory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Edaphology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Laboratory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Microbiology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Laboratory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Water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Quality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Laboratory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Ecology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laboratory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8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Program of Doctorate of Engineering of the Water and Environmental (PDIAM)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of Science on Environment Engineering (MIA)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of Science in Hydraulic Engineering and Environment (MIHMA)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9034" y="1984959"/>
            <a:ext cx="2857500" cy="241793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DD44158A-B00C-4C16-B1A2-0A40898F2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064" y="1243670"/>
            <a:ext cx="2239439" cy="634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34CDCD6E-49C2-4E9C-92F6-0CB3DF8A2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3101" y="4860096"/>
            <a:ext cx="2261598" cy="150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undefined">
            <a:extLst>
              <a:ext uri="{FF2B5EF4-FFF2-40B4-BE49-F238E27FC236}">
                <a16:creationId xmlns:a16="http://schemas.microsoft.com/office/drawing/2014/main" id="{7905D634-0C96-4C97-AC90-3A135F02E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782" y="4860095"/>
            <a:ext cx="2261571" cy="1508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D6AA9E6D-92F6-26D4-C6CE-2153B76EEC6D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118ECD7E-D716-31A8-77DE-CA9113B9806D}"/>
              </a:ext>
            </a:extLst>
          </p:cNvPr>
          <p:cNvSpPr/>
          <p:nvPr/>
        </p:nvSpPr>
        <p:spPr>
          <a:xfrm>
            <a:off x="2200295" y="74859"/>
            <a:ext cx="798025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Research Institute of Water and Environmental Engineering (IIAMA) 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</a:p>
          <a:p>
            <a:r>
              <a:rPr lang="es-ES" sz="1400" dirty="0">
                <a:solidFill>
                  <a:srgbClr val="002060"/>
                </a:solidFill>
                <a:hlinkClick r:id="rId8"/>
              </a:rPr>
              <a:t>iiama.webs.upv.es/en</a:t>
            </a:r>
            <a:r>
              <a:rPr lang="es-ES" sz="1400" dirty="0">
                <a:solidFill>
                  <a:srgbClr val="002060"/>
                </a:solidFill>
              </a:rPr>
              <a:t>  / </a:t>
            </a:r>
            <a:r>
              <a:rPr lang="es-ES" sz="1400" dirty="0">
                <a:solidFill>
                  <a:srgbClr val="002060"/>
                </a:solidFill>
                <a:hlinkClick r:id="rId9"/>
              </a:rPr>
              <a:t>facebook.com/iiama.upv</a:t>
            </a:r>
            <a:r>
              <a:rPr lang="es-ES" sz="1400" dirty="0">
                <a:solidFill>
                  <a:srgbClr val="002060"/>
                </a:solidFill>
              </a:rPr>
              <a:t>  / </a:t>
            </a:r>
            <a:r>
              <a:rPr lang="es-ES" sz="1400" dirty="0">
                <a:solidFill>
                  <a:srgbClr val="002060"/>
                </a:solidFill>
                <a:hlinkClick r:id="rId10"/>
              </a:rPr>
              <a:t>x.com/iiama_upv</a:t>
            </a:r>
            <a:r>
              <a:rPr lang="es-ES" sz="1400" dirty="0">
                <a:solidFill>
                  <a:srgbClr val="002060"/>
                </a:solidFill>
              </a:rPr>
              <a:t>  / </a:t>
            </a:r>
            <a:r>
              <a:rPr lang="es-ES" sz="1400" dirty="0">
                <a:solidFill>
                  <a:srgbClr val="002060"/>
                </a:solidFill>
                <a:hlinkClick r:id="rId11"/>
              </a:rPr>
              <a:t>instagram.com/iiama_upv</a:t>
            </a:r>
            <a:r>
              <a:rPr lang="es-ES" sz="14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7930447-3E48-BE5B-C6B6-E934CD1758B2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pt-BR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Javier Paredes Arquiola (jparedea@hma.upv.es) 	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info@iiama.upv.es</a:t>
            </a: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F89AB08B-9B0A-F54B-53AF-88ADCA8F2659}"/>
              </a:ext>
            </a:extLst>
          </p:cNvPr>
          <p:cNvPicPr preferRelativeResize="0"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A054EB86-20DE-CB4D-70F8-3BEF3677EE2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06717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FA0323EF-874A-4A01-9DFD-156A36074EF7}"/>
              </a:ext>
            </a:extLst>
          </p:cNvPr>
          <p:cNvSpPr/>
          <p:nvPr/>
        </p:nvSpPr>
        <p:spPr>
          <a:xfrm>
            <a:off x="403920" y="1987829"/>
            <a:ext cx="650248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endParaRPr lang="en-GB" sz="5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Nanomaterials and sensors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Biosensors and immunosensors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Agrochemistry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Controlled Drug delivery systems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Nanomedicine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Electronic development and printed sensors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Concrete research and monitoring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Energy efficiency and renewable energy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Disease mechanisms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Liquid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Biopsy</a:t>
            </a:r>
            <a:endParaRPr lang="es-ES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Pharmacometric</a:t>
            </a:r>
            <a:r>
              <a:rPr lang="es-E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studies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endParaRPr lang="en-GB" sz="5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Master's Degree in Biomedical Biotechnology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Mechatronics Engineering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Chemical Engineering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Biomedical Engineering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Chemistry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Experimental Techniques in Chemistry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Biotechnology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Electronic Engineering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312D78E2-93B9-45D2-942E-7B85FF35D5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640"/>
          <a:stretch/>
        </p:blipFill>
        <p:spPr>
          <a:xfrm>
            <a:off x="9632747" y="1381191"/>
            <a:ext cx="1331121" cy="71730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3019F35B-763B-311B-AE02-F1D21C0A0CA5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64C3780D-E1E8-4D67-7396-D963884FC216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err="1">
                <a:solidFill>
                  <a:srgbClr val="002060"/>
                </a:solidFill>
              </a:rPr>
              <a:t>Interuniversity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Research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Institute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for</a:t>
            </a:r>
            <a:r>
              <a:rPr lang="es-ES" sz="2000" b="1" dirty="0">
                <a:solidFill>
                  <a:srgbClr val="002060"/>
                </a:solidFill>
              </a:rPr>
              <a:t> Molecular </a:t>
            </a:r>
            <a:r>
              <a:rPr lang="es-ES" sz="2000" b="1" dirty="0" err="1">
                <a:solidFill>
                  <a:srgbClr val="002060"/>
                </a:solidFill>
              </a:rPr>
              <a:t>Recognition</a:t>
            </a:r>
            <a:r>
              <a:rPr lang="es-ES" sz="2000" b="1" dirty="0">
                <a:solidFill>
                  <a:srgbClr val="002060"/>
                </a:solidFill>
              </a:rPr>
              <a:t> and </a:t>
            </a:r>
            <a:r>
              <a:rPr lang="es-ES" sz="2000" b="1" dirty="0" err="1">
                <a:solidFill>
                  <a:srgbClr val="002060"/>
                </a:solidFill>
              </a:rPr>
              <a:t>Technological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Development</a:t>
            </a:r>
            <a:r>
              <a:rPr lang="es-ES" sz="2000" b="1" dirty="0">
                <a:solidFill>
                  <a:srgbClr val="002060"/>
                </a:solidFill>
              </a:rPr>
              <a:t> (IDM) </a:t>
            </a:r>
            <a:r>
              <a:rPr lang="es-ES" dirty="0">
                <a:solidFill>
                  <a:srgbClr val="002060"/>
                </a:solidFill>
              </a:rPr>
              <a:t>http://</a:t>
            </a:r>
            <a:r>
              <a:rPr lang="es-ES" dirty="0" err="1">
                <a:solidFill>
                  <a:srgbClr val="002060"/>
                </a:solidFill>
              </a:rPr>
              <a:t>www.uv.es</a:t>
            </a:r>
            <a:r>
              <a:rPr lang="es-ES" dirty="0">
                <a:solidFill>
                  <a:srgbClr val="002060"/>
                </a:solidFill>
              </a:rPr>
              <a:t>/</a:t>
            </a:r>
            <a:r>
              <a:rPr lang="es-ES" dirty="0" err="1">
                <a:solidFill>
                  <a:srgbClr val="002060"/>
                </a:solidFill>
              </a:rPr>
              <a:t>idm</a:t>
            </a:r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77BA173-6DE9-0540-502E-12241DBAA9B1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Ramón Martínez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Máñez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6"/>
              </a:rPr>
              <a:t>rmaez@qim.upv.es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idm@upv.es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3EA1A73D-5446-8B84-6044-964BFCEE3238}"/>
              </a:ext>
            </a:extLst>
          </p:cNvPr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B154DD76-E079-E471-570A-30FFBCA997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49539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08F4D5D-174F-3C9B-1494-5AE91DA99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7067" y="1347152"/>
            <a:ext cx="1452588" cy="62079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91A47CD9-27F8-93EA-7EDA-6E0FEDA58BC5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6" name="Rectangle 7">
              <a:extLst>
                <a:ext uri="{FF2B5EF4-FFF2-40B4-BE49-F238E27FC236}">
                  <a16:creationId xmlns:a16="http://schemas.microsoft.com/office/drawing/2014/main" id="{BCB7FD9E-FB98-E3DD-0807-6210F057936D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4AE5AA31-E43F-0F48-055F-9D98197616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8BCC2D5D-40E2-B65C-9319-15A7B65BDA75}"/>
              </a:ext>
            </a:extLst>
          </p:cNvPr>
          <p:cNvSpPr/>
          <p:nvPr/>
        </p:nvSpPr>
        <p:spPr>
          <a:xfrm>
            <a:off x="367528" y="1980495"/>
            <a:ext cx="664287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Renewables &amp; Advanced Energy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Thermo-Hydraulics &amp; Nuclear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Renewable Thermal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Electricity Systems &amp; Markets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Electric Equipment &amp;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35000" lvl="2" indent="-285750" defTabSz="457200">
              <a:buSzPct val="60000"/>
              <a:buFont typeface="Arial" panose="020B0604020202020204" pitchFamily="34" charset="0"/>
              <a:buChar char="•"/>
              <a:defRPr/>
            </a:pPr>
            <a:r>
              <a:rPr lang="en-GB" alt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Master Studies on Energy Engineering</a:t>
            </a:r>
          </a:p>
          <a:p>
            <a:pPr marL="635000" lvl="2" indent="-285750" defTabSz="457200">
              <a:buSzPct val="60000"/>
              <a:buFont typeface="Arial" panose="020B0604020202020204" pitchFamily="34" charset="0"/>
              <a:buChar char="•"/>
              <a:defRPr/>
            </a:pPr>
            <a:r>
              <a:rPr lang="en-GB" alt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Doctoral Studies on Energy</a:t>
            </a:r>
          </a:p>
        </p:txBody>
      </p:sp>
      <p:sp>
        <p:nvSpPr>
          <p:cNvPr id="5" name="Rectangle: Top Corners Rounded 13">
            <a:extLst>
              <a:ext uri="{FF2B5EF4-FFF2-40B4-BE49-F238E27FC236}">
                <a16:creationId xmlns:a16="http://schemas.microsoft.com/office/drawing/2014/main" id="{718CE826-8135-ABFB-09F3-E948D7F0136B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10" name="Rectángulo 3">
            <a:extLst>
              <a:ext uri="{FF2B5EF4-FFF2-40B4-BE49-F238E27FC236}">
                <a16:creationId xmlns:a16="http://schemas.microsoft.com/office/drawing/2014/main" id="{05BD2223-D489-7C19-40DC-D3EBE5AF9E28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for</a:t>
            </a:r>
            <a:r>
              <a:rPr lang="es-ES" sz="2400" b="1" dirty="0">
                <a:solidFill>
                  <a:srgbClr val="002060"/>
                </a:solidFill>
              </a:rPr>
              <a:t> Energy </a:t>
            </a:r>
            <a:r>
              <a:rPr lang="es-ES" sz="2400" b="1" dirty="0" err="1">
                <a:solidFill>
                  <a:srgbClr val="002060"/>
                </a:solidFill>
              </a:rPr>
              <a:t>Engineering</a:t>
            </a:r>
            <a:r>
              <a:rPr lang="es-ES" sz="2400" b="1" dirty="0">
                <a:solidFill>
                  <a:srgbClr val="002060"/>
                </a:solidFill>
              </a:rPr>
              <a:t> (IIE) </a:t>
            </a:r>
          </a:p>
          <a:p>
            <a:r>
              <a:rPr lang="es-ES" dirty="0">
                <a:solidFill>
                  <a:srgbClr val="002060"/>
                </a:solidFill>
                <a:hlinkClick r:id="rId5"/>
              </a:rPr>
              <a:t>https://iie.webs.upv.es/</a:t>
            </a:r>
            <a:r>
              <a:rPr lang="es-ES" dirty="0">
                <a:solidFill>
                  <a:srgbClr val="002060"/>
                </a:solidFill>
              </a:rPr>
              <a:t>             </a:t>
            </a:r>
            <a:r>
              <a:rPr lang="es-ES" dirty="0" err="1">
                <a:solidFill>
                  <a:srgbClr val="002060"/>
                </a:solidFill>
              </a:rPr>
              <a:t>Linkedin</a:t>
            </a:r>
            <a:r>
              <a:rPr lang="es-ES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F04451-6CE1-7016-E3F3-7FE55010609B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José María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Gonzálvez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Maciá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n-US" sz="1400" dirty="0">
                <a:hlinkClick r:id="rId6"/>
              </a:rPr>
              <a:t>energeti@upvnet.upv.es</a:t>
            </a:r>
            <a:endParaRPr lang="es-ES" sz="1400" i="1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2" name="Google Shape;58;p13">
            <a:extLst>
              <a:ext uri="{FF2B5EF4-FFF2-40B4-BE49-F238E27FC236}">
                <a16:creationId xmlns:a16="http://schemas.microsoft.com/office/drawing/2014/main" id="{A9769CCF-9323-46C5-59E6-052E0C5CE549}"/>
              </a:ext>
            </a:extLst>
          </p:cNvPr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0DF8F77A-FAB7-FE8B-4A35-46ECE9DA9C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540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80" y="1581833"/>
            <a:ext cx="7200070" cy="5111187"/>
          </a:xfrm>
          <a:prstGeom prst="rect">
            <a:avLst/>
          </a:prstGeom>
        </p:spPr>
      </p:pic>
      <p:sp>
        <p:nvSpPr>
          <p:cNvPr id="46" name="Rectangle 7">
            <a:extLst>
              <a:ext uri="{FF2B5EF4-FFF2-40B4-BE49-F238E27FC236}">
                <a16:creationId xmlns:a16="http://schemas.microsoft.com/office/drawing/2014/main" id="{85954752-012E-4259-B93F-91B9B90B4EC0}"/>
              </a:ext>
            </a:extLst>
          </p:cNvPr>
          <p:cNvSpPr/>
          <p:nvPr/>
        </p:nvSpPr>
        <p:spPr>
          <a:xfrm>
            <a:off x="371911" y="1581833"/>
            <a:ext cx="7195939" cy="5111187"/>
          </a:xfrm>
          <a:prstGeom prst="rect">
            <a:avLst/>
          </a:prstGeom>
          <a:solidFill>
            <a:srgbClr val="4EC7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13868768-DB7F-40FB-A998-90A86D3E26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642" y="1711803"/>
            <a:ext cx="1048346" cy="48859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627" y="1581833"/>
            <a:ext cx="3112028" cy="2633310"/>
          </a:xfrm>
          <a:prstGeom prst="rect">
            <a:avLst/>
          </a:prstGeom>
        </p:spPr>
      </p:pic>
      <p:pic>
        <p:nvPicPr>
          <p:cNvPr id="9" name="Imagen 8" descr="Texto&#10;&#10;El contenido generado por IA puede ser incorrecto.">
            <a:extLst>
              <a:ext uri="{FF2B5EF4-FFF2-40B4-BE49-F238E27FC236}">
                <a16:creationId xmlns:a16="http://schemas.microsoft.com/office/drawing/2014/main" id="{1C5A40C2-DE34-6626-2D42-5F9F0686FB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917" y="1380505"/>
            <a:ext cx="1418847" cy="105161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781E6FC-9CBF-4438-D442-AD3E227BAD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87627" y="4366674"/>
            <a:ext cx="2442916" cy="2339486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6E256049-544B-D0F6-350B-E0557295F8F7}"/>
              </a:ext>
            </a:extLst>
          </p:cNvPr>
          <p:cNvSpPr txBox="1"/>
          <p:nvPr/>
        </p:nvSpPr>
        <p:spPr>
          <a:xfrm>
            <a:off x="426733" y="2108960"/>
            <a:ext cx="6925408" cy="4424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</a:t>
            </a:r>
          </a:p>
          <a:p>
            <a:pPr lvl="1"/>
            <a:endParaRPr lang="es-ES" sz="155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Matrix analysis. Applications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to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c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ontrol</a:t>
            </a: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systems in  engineering, epidemiology,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etc</a:t>
            </a: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Mathematical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modeling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of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civil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infrastructures</a:t>
            </a:r>
            <a:endParaRPr lang="es-ES" sz="14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Design of iterative and quantum methods for solving nonlinear equations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Modeling in genetics and medicine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Numerical methods for solving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PDEs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in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Finance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and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computing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premiums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of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 derivatives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High-performance </a:t>
            </a:r>
            <a:r>
              <a:rPr lang="es-E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computing</a:t>
            </a:r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. </a:t>
            </a: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Optimal evaluation of matrix functions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Relativistic physics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Differential equations with uncertainties and modelling  of real-world problems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Numerical and AI methods for nuclear reactor simulation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General systems theory: models of human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</a:rPr>
              <a:t>behaviour</a:t>
            </a: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Numerical methods for the geometric integration of ODEs and PDEs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Mathematical methods for Astrophysics problems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Complex networks. Graphs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Mathematical modeling of fluid systems with AI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6404924-02F9-D650-9604-04CED6EC788E}"/>
              </a:ext>
            </a:extLst>
          </p:cNvPr>
          <p:cNvSpPr txBox="1"/>
          <p:nvPr/>
        </p:nvSpPr>
        <p:spPr>
          <a:xfrm>
            <a:off x="10377340" y="4509572"/>
            <a:ext cx="16217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 err="1">
                <a:solidFill>
                  <a:srgbClr val="002060"/>
                </a:solidFill>
              </a:rPr>
              <a:t>Research</a:t>
            </a:r>
            <a:r>
              <a:rPr lang="es-ES" b="1" dirty="0">
                <a:solidFill>
                  <a:srgbClr val="002060"/>
                </a:solidFill>
              </a:rPr>
              <a:t> </a:t>
            </a:r>
            <a:r>
              <a:rPr lang="es-ES" b="1" dirty="0" err="1">
                <a:solidFill>
                  <a:srgbClr val="002060"/>
                </a:solidFill>
              </a:rPr>
              <a:t>groups</a:t>
            </a:r>
            <a:endParaRPr lang="es-ES" b="1" dirty="0">
              <a:solidFill>
                <a:srgbClr val="002060"/>
              </a:solidFill>
            </a:endParaRPr>
          </a:p>
          <a:p>
            <a:r>
              <a:rPr lang="es-ES" b="1" dirty="0">
                <a:solidFill>
                  <a:srgbClr val="002060"/>
                </a:solidFill>
              </a:rPr>
              <a:t>at IMM</a:t>
            </a:r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BCBC7A32-3939-8C36-ED75-A91A176E102C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6292BF82-F66E-F18E-68B4-DCFC1D0A3490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Research University Institute of Multidisciplinary Mathematics </a:t>
            </a:r>
            <a:r>
              <a:rPr lang="es-ES" sz="2000" b="1" dirty="0">
                <a:solidFill>
                  <a:srgbClr val="002060"/>
                </a:solidFill>
              </a:rPr>
              <a:t>(IMM)         </a:t>
            </a:r>
            <a:r>
              <a:rPr lang="es-ES" sz="1600" dirty="0">
                <a:solidFill>
                  <a:srgbClr val="002060"/>
                </a:solidFill>
                <a:hlinkClick r:id="rId7"/>
              </a:rPr>
              <a:t>https://imm.webs.upv.es/</a:t>
            </a:r>
            <a:r>
              <a:rPr lang="es-ES" sz="1600" dirty="0">
                <a:solidFill>
                  <a:srgbClr val="002060"/>
                </a:solidFill>
              </a:rPr>
              <a:t> /         @</a:t>
            </a:r>
            <a:r>
              <a:rPr lang="es-ES" sz="1600" dirty="0" err="1">
                <a:solidFill>
                  <a:srgbClr val="002060"/>
                </a:solidFill>
              </a:rPr>
              <a:t>imm_UPV</a:t>
            </a:r>
            <a:r>
              <a:rPr lang="es-ES" sz="1600" dirty="0">
                <a:solidFill>
                  <a:srgbClr val="002060"/>
                </a:solidFill>
              </a:rPr>
              <a:t>         @</a:t>
            </a:r>
            <a:r>
              <a:rPr lang="es-ES" sz="1600" dirty="0" err="1">
                <a:solidFill>
                  <a:srgbClr val="002060"/>
                </a:solidFill>
              </a:rPr>
              <a:t>immupv.bsky.social</a:t>
            </a:r>
            <a:endParaRPr lang="es-ES" sz="1600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8B4B3BF-ACF3-F88F-A782-E31FB27132E4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Juan Carlos Cortés López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jccortes@imm.upv.es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imm@imm.upv</a:t>
            </a:r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4336E957-4A56-5E65-0E4C-308F45F1264D}"/>
              </a:ext>
            </a:extLst>
          </p:cNvPr>
          <p:cNvPicPr preferRelativeResize="0"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BB183025-B5A1-E138-49BF-A506C22FF7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46951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87486" y="2054534"/>
            <a:ext cx="6622914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CULTURAL HERITAGE RESEARCH AND TREATMENT: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ARTISTIC HERITAGE: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Study, analysis and diagnosis of pathologies.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Comprehensive conservation treatments.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Technical consulting and project management.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Preventive conservation analysis and design.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Consulting on ethical guidelines in conservation and restoration treatment.</a:t>
            </a:r>
          </a:p>
          <a:p>
            <a:pPr marL="285750" indent="-285750">
              <a:buFontTx/>
              <a:buChar char="-"/>
            </a:pP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BUILDINGS AND ARCHITECTURAL HERITAGE: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Preliminary studies: historic studies, cross-sectional analysis, analysis of materials and techniques, analysis of material pathologies, 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estructural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analysis, etc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Technical consulting and support: project planning and management.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Economic, social and technical sustainable planning.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Cataloguing of heritage property and sites.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Special conservation planning.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627" y="1347154"/>
            <a:ext cx="3162118" cy="263331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FBD3D02-000B-58AC-D2B4-F88F5C1740A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4344"/>
          <a:stretch>
            <a:fillRect/>
          </a:stretch>
        </p:blipFill>
        <p:spPr>
          <a:xfrm>
            <a:off x="9107786" y="1359456"/>
            <a:ext cx="1891870" cy="66449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1D5EBB3-EBE6-A977-1D84-DE845C14EB2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8487"/>
          <a:stretch>
            <a:fillRect/>
          </a:stretch>
        </p:blipFill>
        <p:spPr>
          <a:xfrm>
            <a:off x="7887627" y="4072047"/>
            <a:ext cx="1636619" cy="99151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E7CD11D-BF03-D200-1485-90E3467A8DA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9967" b="4283"/>
          <a:stretch>
            <a:fillRect/>
          </a:stretch>
        </p:blipFill>
        <p:spPr>
          <a:xfrm>
            <a:off x="7887627" y="5139869"/>
            <a:ext cx="3162118" cy="1266716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64AC4DE-A709-C6C7-D7E8-8E83EBBCCD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6803" y="4072046"/>
            <a:ext cx="1448396" cy="991513"/>
          </a:xfrm>
          <a:prstGeom prst="rect">
            <a:avLst/>
          </a:prstGeom>
        </p:spPr>
      </p:pic>
      <p:sp>
        <p:nvSpPr>
          <p:cNvPr id="6" name="Rectangle: Top Corners Rounded 13">
            <a:extLst>
              <a:ext uri="{FF2B5EF4-FFF2-40B4-BE49-F238E27FC236}">
                <a16:creationId xmlns:a16="http://schemas.microsoft.com/office/drawing/2014/main" id="{4180B08C-C791-1912-3E3F-410815604F36}"/>
              </a:ext>
            </a:extLst>
          </p:cNvPr>
          <p:cNvSpPr/>
          <p:nvPr/>
        </p:nvSpPr>
        <p:spPr>
          <a:xfrm rot="5400000">
            <a:off x="5812999" y="-3536966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7" name="Rectángulo 3">
            <a:extLst>
              <a:ext uri="{FF2B5EF4-FFF2-40B4-BE49-F238E27FC236}">
                <a16:creationId xmlns:a16="http://schemas.microsoft.com/office/drawing/2014/main" id="{D906C9EA-4046-D331-EEAD-5BBD75293A55}"/>
              </a:ext>
            </a:extLst>
          </p:cNvPr>
          <p:cNvSpPr/>
          <p:nvPr/>
        </p:nvSpPr>
        <p:spPr>
          <a:xfrm>
            <a:off x="2176851" y="77947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of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Heritage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Restoration</a:t>
            </a:r>
            <a:r>
              <a:rPr lang="es-ES" sz="2400" b="1" dirty="0">
                <a:solidFill>
                  <a:srgbClr val="002060"/>
                </a:solidFill>
              </a:rPr>
              <a:t> (IRP) </a:t>
            </a:r>
          </a:p>
          <a:p>
            <a:r>
              <a:rPr lang="es-ES" dirty="0">
                <a:solidFill>
                  <a:srgbClr val="002060"/>
                </a:solidFill>
              </a:rPr>
              <a:t>https://</a:t>
            </a:r>
            <a:r>
              <a:rPr lang="es-ES" dirty="0" err="1">
                <a:solidFill>
                  <a:srgbClr val="002060"/>
                </a:solidFill>
              </a:rPr>
              <a:t>irp.webs.upv.es</a:t>
            </a:r>
            <a:r>
              <a:rPr lang="es-ES" dirty="0">
                <a:solidFill>
                  <a:srgbClr val="002060"/>
                </a:solidFill>
              </a:rPr>
              <a:t>/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065E569-0C87-F6FD-C7E6-A6892194DC3F}"/>
              </a:ext>
            </a:extLst>
          </p:cNvPr>
          <p:cNvSpPr/>
          <p:nvPr/>
        </p:nvSpPr>
        <p:spPr>
          <a:xfrm>
            <a:off x="2212264" y="836236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Victoria Vivancos Ramón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vvivanco@upv.edu.es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1" name="Google Shape;58;p13">
            <a:extLst>
              <a:ext uri="{FF2B5EF4-FFF2-40B4-BE49-F238E27FC236}">
                <a16:creationId xmlns:a16="http://schemas.microsoft.com/office/drawing/2014/main" id="{B6DCBBF7-2464-CD64-C42F-3B2FDA601E29}"/>
              </a:ext>
            </a:extLst>
          </p:cNvPr>
          <p:cNvPicPr preferRelativeResize="0"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83257" y="11192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2CD82096-6FFC-C832-87D0-7D87BBA399E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368" y="75740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4533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69E02-DE87-CB8D-6FBC-8E440369C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>
            <a:extLst>
              <a:ext uri="{FF2B5EF4-FFF2-40B4-BE49-F238E27FC236}">
                <a16:creationId xmlns:a16="http://schemas.microsoft.com/office/drawing/2014/main" id="{D12E1DDB-4D0C-4A54-282C-3AB27A560E37}"/>
              </a:ext>
            </a:extLst>
          </p:cNvPr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CA4424AC-D514-DDED-4133-00D38628E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82ADE65C-5340-C30B-0D0A-9A18AEC2B3C3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CD65CF2F-6225-71A0-0477-4CA659243956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6C5AF9B1-831B-EA28-3C04-AE7F107D6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82539" y="5477118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70E5632A-F48B-F352-EDE5-64CEDBB8341D}"/>
              </a:ext>
            </a:extLst>
          </p:cNvPr>
          <p:cNvSpPr/>
          <p:nvPr/>
        </p:nvSpPr>
        <p:spPr>
          <a:xfrm>
            <a:off x="344754" y="1359050"/>
            <a:ext cx="643278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2060"/>
                </a:solidFill>
                <a:latin typeface="Helvetica" panose="020B0604020202020204" pitchFamily="34" charset="0"/>
              </a:rPr>
              <a:t>RESEARCH LINES</a:t>
            </a: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Neutronics and nuclear safety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Radiological protection in radioactive and nuclear facilities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Quality control, evaluation and improvement for radiological treatments and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equipments</a:t>
            </a:r>
            <a:endParaRPr lang="en-US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Radiotherapy Planning System development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Study of environmental radiation. Radon and its descendants.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Membrane processes applied to water and wastewater for valuable compounds recovery and water reuse.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Characterization and separation of microplastics and elimination of other emergent compounds.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Ecoprocesses</a:t>
            </a: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Production and application of natural coagulants, natural circulation evaporators and fabrication of sustainable membranes.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Recovery of valuable and critical metals from electronic wastes and used batteries by electrochemical processes.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Removal of emerging pollutants by electrochemical and photoelectrochemical advanced oxidation processes.</a:t>
            </a:r>
          </a:p>
          <a:p>
            <a:pPr marL="639763" lvl="1" indent="-182563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Development of electrode materials for water electrolysis and redox flow batteries.</a:t>
            </a: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3CF62E5-0406-1610-2F57-66AE3213E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5444" y="1658819"/>
            <a:ext cx="3112028" cy="2633310"/>
          </a:xfrm>
          <a:prstGeom prst="rect">
            <a:avLst/>
          </a:prstGeom>
        </p:spPr>
      </p:pic>
      <p:pic>
        <p:nvPicPr>
          <p:cNvPr id="5" name="Imagen 4" descr="Dibujo con letras&#10;&#10;El contenido generado por IA puede ser incorrecto.">
            <a:extLst>
              <a:ext uri="{FF2B5EF4-FFF2-40B4-BE49-F238E27FC236}">
                <a16:creationId xmlns:a16="http://schemas.microsoft.com/office/drawing/2014/main" id="{3BBA29D8-A43E-E38A-E676-D750A7F2EB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585" y="1653596"/>
            <a:ext cx="1462886" cy="50999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6941B6D-C73F-3CDA-8AF1-20143170C4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6509" y="5031184"/>
            <a:ext cx="1455228" cy="130492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E63D352-76A3-1DCD-70DF-A6CF9D1A5F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25604" y="5031184"/>
            <a:ext cx="3580849" cy="1174049"/>
          </a:xfrm>
          <a:prstGeom prst="rect">
            <a:avLst/>
          </a:prstGeom>
        </p:spPr>
      </p:pic>
      <p:sp>
        <p:nvSpPr>
          <p:cNvPr id="7" name="Rectangle: Top Corners Rounded 13">
            <a:extLst>
              <a:ext uri="{FF2B5EF4-FFF2-40B4-BE49-F238E27FC236}">
                <a16:creationId xmlns:a16="http://schemas.microsoft.com/office/drawing/2014/main" id="{7C097EAB-EEC3-0EB8-8F73-8947EE938EB7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BB55333B-43C9-F42B-1369-DB069CE4948B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Research Institute for Industrial, </a:t>
            </a:r>
            <a:r>
              <a:rPr lang="en-US" sz="2000" b="1" dirty="0" err="1">
                <a:solidFill>
                  <a:srgbClr val="002060"/>
                </a:solidFill>
              </a:rPr>
              <a:t>Radiophysical</a:t>
            </a:r>
            <a:r>
              <a:rPr lang="en-US" sz="2000" b="1" dirty="0">
                <a:solidFill>
                  <a:srgbClr val="002060"/>
                </a:solidFill>
              </a:rPr>
              <a:t> and Environmental Safety </a:t>
            </a:r>
            <a:r>
              <a:rPr lang="es-ES" sz="2000" b="1" dirty="0">
                <a:solidFill>
                  <a:srgbClr val="002060"/>
                </a:solidFill>
              </a:rPr>
              <a:t>(ISIRYM) </a:t>
            </a:r>
            <a:r>
              <a:rPr lang="es-ES" sz="1400" dirty="0">
                <a:solidFill>
                  <a:srgbClr val="002060"/>
                </a:solidFill>
                <a:hlinkClick r:id="rId8"/>
              </a:rPr>
              <a:t>https://isirym.webs.upv.es/isirym</a:t>
            </a:r>
            <a:r>
              <a:rPr lang="es-ES" sz="1400" dirty="0">
                <a:solidFill>
                  <a:srgbClr val="002060"/>
                </a:solidFill>
              </a:rPr>
              <a:t>  https://</a:t>
            </a:r>
            <a:r>
              <a:rPr lang="es-ES" sz="1400" dirty="0" err="1">
                <a:solidFill>
                  <a:srgbClr val="002060"/>
                </a:solidFill>
              </a:rPr>
              <a:t>www.linkedin.com</a:t>
            </a:r>
            <a:r>
              <a:rPr lang="es-ES" sz="1400" dirty="0">
                <a:solidFill>
                  <a:srgbClr val="002060"/>
                </a:solidFill>
              </a:rPr>
              <a:t>/</a:t>
            </a:r>
            <a:r>
              <a:rPr lang="es-ES" sz="1400" dirty="0" err="1">
                <a:solidFill>
                  <a:srgbClr val="002060"/>
                </a:solidFill>
              </a:rPr>
              <a:t>company</a:t>
            </a:r>
            <a:r>
              <a:rPr lang="es-ES" sz="1400" dirty="0">
                <a:solidFill>
                  <a:srgbClr val="002060"/>
                </a:solidFill>
              </a:rPr>
              <a:t>/</a:t>
            </a:r>
            <a:r>
              <a:rPr lang="es-ES" sz="1400" dirty="0" err="1">
                <a:solidFill>
                  <a:srgbClr val="002060"/>
                </a:solidFill>
              </a:rPr>
              <a:t>isirym</a:t>
            </a:r>
            <a:r>
              <a:rPr lang="es-ES" sz="1400" dirty="0">
                <a:solidFill>
                  <a:srgbClr val="002060"/>
                </a:solidFill>
              </a:rPr>
              <a:t>/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40A9E2B-44AD-F7A6-B1FE-378756AF9D13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José Antonio Mendoza Roca (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  <a:hlinkClick r:id="rId9"/>
              </a:rPr>
              <a:t>jamendoz@iqn.upv.es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" name="Google Shape;58;p13">
            <a:extLst>
              <a:ext uri="{FF2B5EF4-FFF2-40B4-BE49-F238E27FC236}">
                <a16:creationId xmlns:a16="http://schemas.microsoft.com/office/drawing/2014/main" id="{36D2FC6E-0D3F-C56F-6D06-FD4CE828C19B}"/>
              </a:ext>
            </a:extLst>
          </p:cNvPr>
          <p:cNvPicPr preferRelativeResize="0"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247FBCDD-850A-B29C-D630-36184D4289E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6264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47100" y="2149967"/>
            <a:ext cx="5232862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Data Science and Artificial Intelligence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Internet of Things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Process Mining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Systems Reliability &amp; Cybersecurity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Microwaves, Radiofrequency &amp; Electronics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Green Energy and Intelligent Energy Networks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ICTs for Climate Change, Circular Economy &amp; Bioeconomy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Smart Transport &amp; Green Aviation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Cardiovascular Research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Connected Health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ICTs for Clinical Decision-making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Medical Image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Medical Instrumentation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Eco-efficient Microwave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Sensors and Networks</a:t>
            </a: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pic>
        <p:nvPicPr>
          <p:cNvPr id="5" name="Imagen 4" descr="Logotipo&#10;&#10;El contenido generado por IA puede ser incorrecto.">
            <a:extLst>
              <a:ext uri="{FF2B5EF4-FFF2-40B4-BE49-F238E27FC236}">
                <a16:creationId xmlns:a16="http://schemas.microsoft.com/office/drawing/2014/main" id="{BEE4C2FE-34D2-1836-4E96-0E91097505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0" t="28618" r="14962" b="27614"/>
          <a:stretch/>
        </p:blipFill>
        <p:spPr>
          <a:xfrm>
            <a:off x="9721735" y="1356368"/>
            <a:ext cx="1277920" cy="429894"/>
          </a:xfrm>
          <a:prstGeom prst="rect">
            <a:avLst/>
          </a:prstGeom>
        </p:spPr>
      </p:pic>
      <p:pic>
        <p:nvPicPr>
          <p:cNvPr id="9" name="Imagen 8" descr="Persona preparando comida en una cocina&#10;&#10;El contenido generado por IA puede ser incorrecto.">
            <a:extLst>
              <a:ext uri="{FF2B5EF4-FFF2-40B4-BE49-F238E27FC236}">
                <a16:creationId xmlns:a16="http://schemas.microsoft.com/office/drawing/2014/main" id="{D6D59851-EAAE-A890-0247-EC59436CF3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65"/>
          <a:stretch/>
        </p:blipFill>
        <p:spPr>
          <a:xfrm>
            <a:off x="7887628" y="4079817"/>
            <a:ext cx="3112028" cy="2326768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DE31E8FF-3871-928B-07F6-8B533569E6FC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7675D912-834A-3E52-34F5-10BF3FD256FD}"/>
              </a:ext>
            </a:extLst>
          </p:cNvPr>
          <p:cNvSpPr/>
          <p:nvPr/>
        </p:nvSpPr>
        <p:spPr>
          <a:xfrm>
            <a:off x="2200295" y="74859"/>
            <a:ext cx="798025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err="1">
                <a:solidFill>
                  <a:srgbClr val="002060"/>
                </a:solidFill>
              </a:rPr>
              <a:t>Institute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of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Information</a:t>
            </a:r>
            <a:r>
              <a:rPr lang="es-ES" sz="2000" b="1" dirty="0">
                <a:solidFill>
                  <a:srgbClr val="002060"/>
                </a:solidFill>
              </a:rPr>
              <a:t> and </a:t>
            </a:r>
            <a:r>
              <a:rPr lang="es-ES" sz="2000" b="1" dirty="0" err="1">
                <a:solidFill>
                  <a:srgbClr val="002060"/>
                </a:solidFill>
              </a:rPr>
              <a:t>Communication</a:t>
            </a:r>
            <a:r>
              <a:rPr lang="es-ES" sz="2000" b="1" dirty="0">
                <a:solidFill>
                  <a:srgbClr val="002060"/>
                </a:solidFill>
              </a:rPr>
              <a:t> Technologies (ITACA) </a:t>
            </a:r>
          </a:p>
          <a:p>
            <a:r>
              <a:rPr lang="es-ES" dirty="0">
                <a:solidFill>
                  <a:srgbClr val="002060"/>
                </a:solidFill>
                <a:hlinkClick r:id="rId7"/>
              </a:rPr>
              <a:t>https://www.itaca.upv.es/</a:t>
            </a:r>
            <a:r>
              <a:rPr lang="es-ES" dirty="0">
                <a:solidFill>
                  <a:srgbClr val="002060"/>
                </a:solidFill>
              </a:rPr>
              <a:t> / </a:t>
            </a:r>
            <a:r>
              <a:rPr lang="es-ES" dirty="0">
                <a:solidFill>
                  <a:srgbClr val="002060"/>
                </a:solidFill>
                <a:hlinkClick r:id="rId8"/>
              </a:rPr>
              <a:t>https://es.linkedin.com/company/itacaupv</a:t>
            </a:r>
            <a:r>
              <a:rPr lang="es-ES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B3EFC1-ACD4-ECE5-9160-57A5A8F4E3B9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María Salud Guillem Sánchez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mguisan@itaca.upv.es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itaca@itaca.upv.es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Google Shape;58;p13">
            <a:extLst>
              <a:ext uri="{FF2B5EF4-FFF2-40B4-BE49-F238E27FC236}">
                <a16:creationId xmlns:a16="http://schemas.microsoft.com/office/drawing/2014/main" id="{B50CA754-BC94-EDFF-F5BD-E502F21A4D27}"/>
              </a:ext>
            </a:extLst>
          </p:cNvPr>
          <p:cNvPicPr preferRelativeResize="0"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67A94070-8544-786F-A8C0-7CA4707B496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10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sp>
        <p:nvSpPr>
          <p:cNvPr id="46" name="Rectangle 7">
            <a:extLst>
              <a:ext uri="{FF2B5EF4-FFF2-40B4-BE49-F238E27FC236}">
                <a16:creationId xmlns:a16="http://schemas.microsoft.com/office/drawing/2014/main" id="{85954752-012E-4259-B93F-91B9B90B4EC0}"/>
              </a:ext>
            </a:extLst>
          </p:cNvPr>
          <p:cNvSpPr/>
          <p:nvPr/>
        </p:nvSpPr>
        <p:spPr>
          <a:xfrm>
            <a:off x="348885" y="1295398"/>
            <a:ext cx="6661515" cy="5111187"/>
          </a:xfrm>
          <a:prstGeom prst="rect">
            <a:avLst/>
          </a:prstGeom>
          <a:solidFill>
            <a:srgbClr val="4EC7E7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j-lt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46608" y="1478325"/>
            <a:ext cx="323850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MAIN RESEARCH LINES</a:t>
            </a: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Photonics, optics and quantum optics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5G/6G networks, mobile </a:t>
            </a:r>
            <a:b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</a:b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communication systems, Broadcast, 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WiFi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Immersive communications multimedia technologies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Antenna and microwave design and characterization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Space communications systems.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Propagation and channel modelling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Signal processing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Digital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Audio, image, and biomedical signal processing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IP-based multimedia platforms and services</a:t>
            </a:r>
          </a:p>
          <a:p>
            <a:pPr algn="ctr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7627" y="1347154"/>
            <a:ext cx="3112028" cy="2633310"/>
          </a:xfrm>
          <a:prstGeom prst="rect">
            <a:avLst/>
          </a:prstGeom>
        </p:spPr>
      </p:pic>
      <p:pic>
        <p:nvPicPr>
          <p:cNvPr id="5" name="Imagen 4" descr="Texto, Logotipo&#10;&#10;El contenido generado por IA puede ser incorrecto.">
            <a:extLst>
              <a:ext uri="{FF2B5EF4-FFF2-40B4-BE49-F238E27FC236}">
                <a16:creationId xmlns:a16="http://schemas.microsoft.com/office/drawing/2014/main" id="{2338DF7F-57BD-92DF-C499-5EDCD09FA5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922" y="1329854"/>
            <a:ext cx="2145564" cy="703559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5E490CE2-4B86-3F0B-0DA4-6B6DC3B34A2F}"/>
              </a:ext>
            </a:extLst>
          </p:cNvPr>
          <p:cNvSpPr/>
          <p:nvPr/>
        </p:nvSpPr>
        <p:spPr>
          <a:xfrm>
            <a:off x="3583254" y="1270576"/>
            <a:ext cx="342714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MAIN FACILITIES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Photonics Facilities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Photonic Lab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GB" sz="12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UPVfab</a:t>
            </a: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500m2 ISO-7 (class 10.000) clean rooms 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Mobile Communications Labs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5G/B5G/6G Technologies Lab 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Immersive communications Lab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Wireless Body Communications Lab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Antennas and Propagation Lab with an Anechoic chamber and prototyping lab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Applied Microwaves Lab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Laboratory of High-Frequency Circuits (LCAF) with two ISO-certified cleanrooms (ISO 7 Class 10,000 and ISO 6 Class 1,000) </a:t>
            </a:r>
          </a:p>
          <a:p>
            <a:pPr marL="542925" lvl="1" indent="-285750">
              <a:buFont typeface="Courier New" panose="02070309020205020404" pitchFamily="49" charset="0"/>
              <a:buChar char="o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European High-Power RF Space Laboratory</a:t>
            </a:r>
            <a:endParaRPr lang="en-GB" sz="12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Signal And Data Processing Labs </a:t>
            </a:r>
          </a:p>
          <a:p>
            <a:endParaRPr lang="en-GB" sz="9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ctr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MsC</a:t>
            </a:r>
            <a:r>
              <a:rPr lang="en-GB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Telecommunication Engineering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MsC</a:t>
            </a:r>
            <a:r>
              <a:rPr lang="en-US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Communication Technologies, Systems and Networks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1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MsC</a:t>
            </a:r>
            <a:r>
              <a:rPr lang="en-US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Quantum Information and Photonics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MsC</a:t>
            </a:r>
            <a:r>
              <a:rPr lang="en-GB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in Integrated Photonics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Telecommunications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Integrated Photonics</a:t>
            </a:r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E57002BD-CE4D-FC87-89A2-D16A75BAD320}"/>
              </a:ext>
            </a:extLst>
          </p:cNvPr>
          <p:cNvCxnSpPr>
            <a:cxnSpLocks/>
          </p:cNvCxnSpPr>
          <p:nvPr/>
        </p:nvCxnSpPr>
        <p:spPr>
          <a:xfrm>
            <a:off x="3514725" y="1295398"/>
            <a:ext cx="0" cy="511118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94AA65A7-2AAD-BCAC-6B2F-9E3AB63C4848}"/>
              </a:ext>
            </a:extLst>
          </p:cNvPr>
          <p:cNvCxnSpPr>
            <a:cxnSpLocks/>
          </p:cNvCxnSpPr>
          <p:nvPr/>
        </p:nvCxnSpPr>
        <p:spPr>
          <a:xfrm>
            <a:off x="3505200" y="4895850"/>
            <a:ext cx="3505200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Marcador de posición de imagen 14" descr="Imagen que contiene persona, interior, cocina, hombre&#10;&#10;El contenido generado por IA puede ser incorrecto.">
            <a:extLst>
              <a:ext uri="{FF2B5EF4-FFF2-40B4-BE49-F238E27FC236}">
                <a16:creationId xmlns:a16="http://schemas.microsoft.com/office/drawing/2014/main" id="{33D7619C-37FF-BAD7-CA79-EAE3140F70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31000" contrast="-15000"/>
                    </a14:imgEffect>
                  </a14:imgLayer>
                </a14:imgProps>
              </a:ext>
            </a:extLst>
          </a:blip>
          <a:srcRect l="21743" r="21743"/>
          <a:stretch/>
        </p:blipFill>
        <p:spPr>
          <a:xfrm>
            <a:off x="7447295" y="4138498"/>
            <a:ext cx="1085391" cy="127741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0DB8622-F3E3-BADF-229E-7964E0980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428" y="407544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EC79C77-84E7-B324-60A6-AC03004CE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889" y="5599176"/>
            <a:ext cx="1557631" cy="103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824E27BF-F3A7-980E-1666-5C937E0E0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220" y="5662229"/>
            <a:ext cx="2009775" cy="859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rl4">
            <a:extLst>
              <a:ext uri="{FF2B5EF4-FFF2-40B4-BE49-F238E27FC236}">
                <a16:creationId xmlns:a16="http://schemas.microsoft.com/office/drawing/2014/main" id="{C233FFAF-F66F-7DEF-4621-2BA2D1956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3594" y="407544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BE0AE992-5DB0-1778-D936-1FC420E15F3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16008" y="5599176"/>
            <a:ext cx="1293011" cy="985389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C21B744A-2558-25D8-02A0-AA04FFB1B7F8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41D6FF10-87FF-0F49-E567-7FD85523F414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iTEAM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Research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(</a:t>
            </a:r>
            <a:r>
              <a:rPr lang="es-ES" sz="2400" b="1" dirty="0" err="1">
                <a:solidFill>
                  <a:srgbClr val="002060"/>
                </a:solidFill>
              </a:rPr>
              <a:t>iTEAM</a:t>
            </a:r>
            <a:r>
              <a:rPr lang="es-ES" sz="2400" b="1" dirty="0">
                <a:solidFill>
                  <a:srgbClr val="002060"/>
                </a:solidFill>
              </a:rPr>
              <a:t>) </a:t>
            </a:r>
          </a:p>
          <a:p>
            <a:r>
              <a:rPr lang="es-ES" dirty="0">
                <a:solidFill>
                  <a:srgbClr val="002060"/>
                </a:solidFill>
                <a:hlinkClick r:id="rId12"/>
              </a:rPr>
              <a:t>https://www.iteam.upv.es/</a:t>
            </a:r>
            <a:r>
              <a:rPr lang="es-ES" dirty="0">
                <a:solidFill>
                  <a:srgbClr val="002060"/>
                </a:solidFill>
              </a:rPr>
              <a:t> - https://</a:t>
            </a:r>
            <a:r>
              <a:rPr lang="es-ES" dirty="0" err="1">
                <a:solidFill>
                  <a:srgbClr val="002060"/>
                </a:solidFill>
              </a:rPr>
              <a:t>www.linkedin.com</a:t>
            </a:r>
            <a:r>
              <a:rPr lang="es-ES" dirty="0">
                <a:solidFill>
                  <a:srgbClr val="002060"/>
                </a:solidFill>
              </a:rPr>
              <a:t>/</a:t>
            </a:r>
            <a:r>
              <a:rPr lang="es-ES" dirty="0" err="1">
                <a:solidFill>
                  <a:srgbClr val="002060"/>
                </a:solidFill>
              </a:rPr>
              <a:t>company</a:t>
            </a:r>
            <a:r>
              <a:rPr lang="es-ES" dirty="0">
                <a:solidFill>
                  <a:srgbClr val="002060"/>
                </a:solidFill>
              </a:rPr>
              <a:t>/</a:t>
            </a:r>
            <a:r>
              <a:rPr lang="es-ES" dirty="0" err="1">
                <a:solidFill>
                  <a:srgbClr val="002060"/>
                </a:solidFill>
              </a:rPr>
              <a:t>iteamupv</a:t>
            </a:r>
            <a:r>
              <a:rPr lang="es-ES" dirty="0">
                <a:solidFill>
                  <a:srgbClr val="002060"/>
                </a:solidFill>
              </a:rPr>
              <a:t>/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B04D3AB-170F-E5F0-D278-9FDF73D90C1D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Eva Antonino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Daviu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     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evanda@upvnet.upv.es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Google Shape;58;p13">
            <a:extLst>
              <a:ext uri="{FF2B5EF4-FFF2-40B4-BE49-F238E27FC236}">
                <a16:creationId xmlns:a16="http://schemas.microsoft.com/office/drawing/2014/main" id="{E3A8958D-8A82-0B4C-4375-5F80B46DFB21}"/>
              </a:ext>
            </a:extLst>
          </p:cNvPr>
          <p:cNvPicPr preferRelativeResize="0"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07E7911A-9A18-0E1C-7B0C-8E49FF936B5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4914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21083" y="1268839"/>
            <a:ext cx="6765506" cy="52398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</a:t>
            </a:r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Catalysis for sustainable chemical processes. Photo- and electrochemistry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Renewable fuels and chemicals, and green H</a:t>
            </a: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₂</a:t>
            </a: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development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Surface science and adsorption studies. Zeolites and microporous materials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Functional materials for energy transformation and storage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CO₂ and biomass valorisation, waste upcycling, and biorefineries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Environmental remediation and pollutant removal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Process intensification, modelling, and engineering scale-up</a:t>
            </a:r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CAPABILITIES/FACILITIES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Materials synthesis and device fabrication 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Advanced materials characterization suites, including in-situ testing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Catalytic reactors for a wide range of chemical processes, scales, and operation conditions, including photo- and electrochemical reactors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Pilot plant testing and scale-up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Strong industry collaboration, technology transfer, and innovation</a:t>
            </a:r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in sustainable chemistry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Expert course </a:t>
            </a: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on industrial decarbonization and energy process optimization</a:t>
            </a:r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Doctorate program in sustainable chemistry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7B1C49-C2FC-4CA6-915C-8C5DE1E943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9360" y="3722756"/>
            <a:ext cx="1744280" cy="11625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C67C9A-C074-47EE-9330-21E691E2E9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5689" y="3731275"/>
            <a:ext cx="1744282" cy="11625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6155903-E03A-44AE-9F9E-57171DB7AC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549" y="1295398"/>
            <a:ext cx="3588422" cy="23916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FE3F27E-4158-4B1B-A541-C0F09CDBDB5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020" y="1270573"/>
            <a:ext cx="1371977" cy="1038253"/>
          </a:xfrm>
          <a:prstGeom prst="rect">
            <a:avLst/>
          </a:prstGeom>
        </p:spPr>
      </p:pic>
      <p:pic>
        <p:nvPicPr>
          <p:cNvPr id="25" name="Imagen 7">
            <a:extLst>
              <a:ext uri="{FF2B5EF4-FFF2-40B4-BE49-F238E27FC236}">
                <a16:creationId xmlns:a16="http://schemas.microsoft.com/office/drawing/2014/main" id="{00E67B0E-A3AD-45D7-8DAF-09CBB22EB96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985" r="8985" b="15452"/>
          <a:stretch/>
        </p:blipFill>
        <p:spPr>
          <a:xfrm>
            <a:off x="9555691" y="4988308"/>
            <a:ext cx="1744280" cy="1198238"/>
          </a:xfrm>
          <a:prstGeom prst="homePlate">
            <a:avLst>
              <a:gd name="adj" fmla="val 0"/>
            </a:avLst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7" name="Imagen 23">
            <a:extLst>
              <a:ext uri="{FF2B5EF4-FFF2-40B4-BE49-F238E27FC236}">
                <a16:creationId xmlns:a16="http://schemas.microsoft.com/office/drawing/2014/main" id="{D061D96E-39B8-41D1-8F5F-2A687109926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43262"/>
          <a:stretch/>
        </p:blipFill>
        <p:spPr>
          <a:xfrm>
            <a:off x="7610475" y="4928534"/>
            <a:ext cx="1833165" cy="1258012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B55F52C2-4DEF-96F0-952E-8D7A4DC26E86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5C2B7E1-8B95-FEF9-4CA3-5111C6E38D4F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Institute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of</a:t>
            </a:r>
            <a:r>
              <a:rPr lang="es-ES" sz="2400" b="1" dirty="0">
                <a:solidFill>
                  <a:srgbClr val="002060"/>
                </a:solidFill>
              </a:rPr>
              <a:t> Chemical </a:t>
            </a:r>
            <a:r>
              <a:rPr lang="es-ES" sz="2400" b="1" dirty="0" err="1">
                <a:solidFill>
                  <a:srgbClr val="002060"/>
                </a:solidFill>
              </a:rPr>
              <a:t>Technology</a:t>
            </a:r>
            <a:r>
              <a:rPr lang="es-ES" sz="2400" b="1" dirty="0">
                <a:solidFill>
                  <a:srgbClr val="002060"/>
                </a:solidFill>
              </a:rPr>
              <a:t> (ITQ) </a:t>
            </a:r>
          </a:p>
          <a:p>
            <a:r>
              <a:rPr lang="es-ES" dirty="0">
                <a:solidFill>
                  <a:srgbClr val="002060"/>
                </a:solidFill>
                <a:hlinkClick r:id="rId10"/>
              </a:rPr>
              <a:t>https://itq.upv-csic.es/</a:t>
            </a:r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4D64F92-E896-1CD5-797B-833C33A9902E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Jose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Manuel Serra</a:t>
            </a:r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	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jmserra@itq.upv.es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2D583FFF-D9CA-B4C9-4F2F-82F06EE607AE}"/>
              </a:ext>
            </a:extLst>
          </p:cNvPr>
          <p:cNvPicPr preferRelativeResize="0"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07864556-C9F9-3893-9620-C6216865128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8078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354196" y="2305615"/>
            <a:ext cx="662717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Advanced recycling processes for polymeric materials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Use of natural by-products to obtain biodegradable plastics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Development of meta alloys for biomedical applications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Sintering of ceramic materials with advanced properties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Powder metallurgy processes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Advanced Two-Dimensional Nanomaterials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Prototyping &amp; Functional Polymeric Materials in the industrial and biomedical sector.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Materials Engineering, Science Processing, and </a:t>
            </a:r>
            <a:r>
              <a:rPr lang="en-US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Characterisation</a:t>
            </a: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(https://www.upv.es/estudios/master/muipcm/)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0B6ED36-0038-743B-5A84-29BDFB943CD4}"/>
              </a:ext>
            </a:extLst>
          </p:cNvPr>
          <p:cNvSpPr txBox="1"/>
          <p:nvPr/>
        </p:nvSpPr>
        <p:spPr>
          <a:xfrm>
            <a:off x="7521614" y="4494470"/>
            <a:ext cx="38440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/>
              <a:t>LA DE ARRIBA ES UNA FOTOGRAFIA GENERAL</a:t>
            </a:r>
          </a:p>
          <a:p>
            <a:r>
              <a:rPr lang="es-ES" sz="1200" dirty="0"/>
              <a:t>QUE PODEIS USAR TODOS AÑADIENDO SI TENIS </a:t>
            </a:r>
          </a:p>
          <a:p>
            <a:r>
              <a:rPr lang="es-ES" sz="1200" dirty="0"/>
              <a:t>UN LOGO, COMO EL QUE HE AÑADIDO DE EJEMPLO </a:t>
            </a:r>
          </a:p>
          <a:p>
            <a:r>
              <a:rPr lang="es-ES" sz="1200" dirty="0"/>
              <a:t>DEL VRAIN</a:t>
            </a:r>
          </a:p>
          <a:p>
            <a:endParaRPr lang="es-ES" sz="1200" dirty="0"/>
          </a:p>
          <a:p>
            <a:r>
              <a:rPr lang="es-ES" sz="1200" dirty="0"/>
              <a:t>ADEMAS AQUÍ ABAJO PODEIS AÑADIR OTRAS FOTOGRAFIA/S QUE ILUSTREN  VUESTRA ACTIVIDAD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287D1E4-905F-F261-70BA-CF06D0DCB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641" y="1371756"/>
            <a:ext cx="1442048" cy="523221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91D508F4-FF15-45D3-893E-587964CE8C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4200" y="4468210"/>
            <a:ext cx="3321489" cy="209186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51EDD50-9F0E-4B22-A388-2E96DC5405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3640" y="1295398"/>
            <a:ext cx="2082831" cy="30060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7F795D7-748B-45AA-AAB2-88769A3235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009" y="2193909"/>
            <a:ext cx="2082832" cy="1109040"/>
          </a:xfrm>
          <a:prstGeom prst="rect">
            <a:avLst/>
          </a:prstGeom>
        </p:spPr>
      </p:pic>
      <p:sp>
        <p:nvSpPr>
          <p:cNvPr id="4" name="Rectangle: Top Corners Rounded 13">
            <a:extLst>
              <a:ext uri="{FF2B5EF4-FFF2-40B4-BE49-F238E27FC236}">
                <a16:creationId xmlns:a16="http://schemas.microsoft.com/office/drawing/2014/main" id="{7C587B3E-BE8E-60FA-AC65-612065830A46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1ECE2A7E-B880-8611-878B-E03A14FB81D7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Research Institute for Materials Technology </a:t>
            </a:r>
            <a:r>
              <a:rPr lang="es-ES" sz="2400" b="1" dirty="0">
                <a:solidFill>
                  <a:srgbClr val="002060"/>
                </a:solidFill>
              </a:rPr>
              <a:t>(</a:t>
            </a:r>
            <a:r>
              <a:rPr lang="en-US" sz="2400" b="1" dirty="0">
                <a:solidFill>
                  <a:srgbClr val="002060"/>
                </a:solidFill>
              </a:rPr>
              <a:t>IUITM</a:t>
            </a:r>
            <a:r>
              <a:rPr lang="es-ES" sz="2400" b="1" dirty="0">
                <a:solidFill>
                  <a:srgbClr val="002060"/>
                </a:solidFill>
              </a:rPr>
              <a:t>) </a:t>
            </a:r>
          </a:p>
          <a:p>
            <a:r>
              <a:rPr lang="es-ES" dirty="0">
                <a:solidFill>
                  <a:srgbClr val="002060"/>
                </a:solidFill>
              </a:rPr>
              <a:t>https://</a:t>
            </a:r>
            <a:r>
              <a:rPr lang="es-ES" dirty="0" err="1">
                <a:solidFill>
                  <a:srgbClr val="002060"/>
                </a:solidFill>
              </a:rPr>
              <a:t>itm.webs.upv.es</a:t>
            </a:r>
            <a:r>
              <a:rPr lang="es-ES" dirty="0">
                <a:solidFill>
                  <a:srgbClr val="002060"/>
                </a:solidFill>
              </a:rPr>
              <a:t>/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C6AC491-493C-FAFE-62E7-A22C0994D05B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Dr. Juan López Martínez 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jlopezm@mcm.upv.es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1" name="Google Shape;58;p13">
            <a:extLst>
              <a:ext uri="{FF2B5EF4-FFF2-40B4-BE49-F238E27FC236}">
                <a16:creationId xmlns:a16="http://schemas.microsoft.com/office/drawing/2014/main" id="{A850C6BC-F749-36BC-27F6-FF52294A16FC}"/>
              </a:ext>
            </a:extLst>
          </p:cNvPr>
          <p:cNvPicPr preferRelativeResize="0"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665E8B9A-ECDA-E3FB-713E-B44D71F9DB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84787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42686" y="2305615"/>
            <a:ext cx="650965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LINES/CAPABILITIES/FACILITIES. </a:t>
            </a:r>
            <a:r>
              <a:rPr lang="es-ES" sz="1400" dirty="0"/>
              <a:t>💡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Pure Mathematics</a:t>
            </a:r>
          </a:p>
          <a:p>
            <a:pPr lvl="1"/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Algebra, Mathematical Analysis, Geometry, Topology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Applied Mathematics</a:t>
            </a:r>
          </a:p>
          <a:p>
            <a:pPr lvl="2"/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Fundamentals, Biology, Social and Health Sciences</a:t>
            </a:r>
          </a:p>
          <a:p>
            <a:pPr lvl="2"/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Physics, Machine Learning, Artificial Intelligence </a:t>
            </a:r>
          </a:p>
          <a:p>
            <a:endParaRPr lang="en-GB" sz="1400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 </a:t>
            </a:r>
            <a:r>
              <a:rPr lang="es-ES" sz="1400" dirty="0"/>
              <a:t>📘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 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InvestMat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(MUIMA)</a:t>
            </a:r>
          </a:p>
          <a:p>
            <a:pPr lvl="2"/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https://www.upv.es/estudios/master/muima/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Mathematics (UPV-UV)</a:t>
            </a:r>
          </a:p>
          <a:p>
            <a:pPr lvl="2"/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https://www.upv.es/entidades/edoctorado/en/doctorate-program-in-mathematics/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2957" y="1270670"/>
            <a:ext cx="3112028" cy="2633310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A6FE7FD1-277F-D684-FD33-7FA64B7FE8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684" y="4001999"/>
            <a:ext cx="4716429" cy="2506358"/>
          </a:xfrm>
          <a:prstGeom prst="rect">
            <a:avLst/>
          </a:prstGeom>
        </p:spPr>
      </p:pic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27C7AF81-28FE-5662-D1AE-3C270190283F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D839BD18-24BA-B43F-6DBF-F0D867013B2F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002060"/>
                </a:solidFill>
              </a:rPr>
              <a:t>Pure and </a:t>
            </a:r>
            <a:r>
              <a:rPr lang="es-ES" sz="2000" b="1" dirty="0" err="1">
                <a:solidFill>
                  <a:srgbClr val="002060"/>
                </a:solidFill>
              </a:rPr>
              <a:t>Applied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Mathematics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University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Research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Institute</a:t>
            </a:r>
            <a:r>
              <a:rPr lang="es-ES" sz="2000" b="1" dirty="0">
                <a:solidFill>
                  <a:srgbClr val="002060"/>
                </a:solidFill>
              </a:rPr>
              <a:t> (IUMPA)    </a:t>
            </a:r>
            <a:r>
              <a:rPr lang="es-ES" sz="1600" dirty="0">
                <a:solidFill>
                  <a:srgbClr val="002060"/>
                </a:solidFill>
              </a:rPr>
              <a:t>https://</a:t>
            </a:r>
            <a:r>
              <a:rPr lang="es-ES" sz="1600" dirty="0" err="1">
                <a:solidFill>
                  <a:srgbClr val="002060"/>
                </a:solidFill>
              </a:rPr>
              <a:t>iumpa.webs.upv.es</a:t>
            </a:r>
            <a:r>
              <a:rPr lang="es-ES" sz="1600" dirty="0">
                <a:solidFill>
                  <a:srgbClr val="002060"/>
                </a:solidFill>
              </a:rPr>
              <a:t>/       https://</a:t>
            </a:r>
            <a:r>
              <a:rPr lang="es-ES" sz="1600" dirty="0" err="1">
                <a:solidFill>
                  <a:srgbClr val="002060"/>
                </a:solidFill>
              </a:rPr>
              <a:t>www.youtube.com</a:t>
            </a:r>
            <a:r>
              <a:rPr lang="es-ES" sz="1600" dirty="0">
                <a:solidFill>
                  <a:srgbClr val="002060"/>
                </a:solidFill>
              </a:rPr>
              <a:t>/@iumpa_upv6981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CE09A0-7812-D610-E250-8B9AA6C16A1A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Director:</a:t>
            </a:r>
            <a:r>
              <a:rPr lang="es-ES" sz="1400" b="1" i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Jose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Manuel Calabuig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jmcalabu@upv.es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itchFamily="2" charset="0"/>
                <a:cs typeface="Helvetica" panose="020B0604020202020204" pitchFamily="34" charset="0"/>
              </a:rPr>
              <a:t>Contact</a:t>
            </a:r>
            <a:r>
              <a:rPr lang="es-ES" sz="1400" b="1" dirty="0">
                <a:solidFill>
                  <a:srgbClr val="0070C0"/>
                </a:solidFill>
                <a:latin typeface="Helvetica" pitchFamily="2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itchFamily="2" charset="0"/>
                <a:cs typeface="Helvetica" panose="020B0604020202020204" pitchFamily="34" charset="0"/>
              </a:rPr>
              <a:t>impaupv@upvnet.upv.es</a:t>
            </a:r>
            <a:endParaRPr lang="es-ES" sz="1400" dirty="0">
              <a:solidFill>
                <a:srgbClr val="0070C0"/>
              </a:solidFill>
              <a:latin typeface="Helvetica" pitchFamily="2" charset="0"/>
              <a:cs typeface="Helvetica" panose="020B0604020202020204" pitchFamily="34" charset="0"/>
            </a:endParaRP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2D8B7FF7-4018-BA12-804A-5C6DF3BD848D}"/>
              </a:ext>
            </a:extLst>
          </p:cNvPr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E2C28B76-C7A5-FD55-5DCE-E8C1A91E6F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7915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66CFB39F-424D-4388-9CE2-22D796CD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4" y="1295399"/>
            <a:ext cx="6665646" cy="5111187"/>
          </a:xfrm>
          <a:prstGeom prst="rect">
            <a:avLst/>
          </a:prstGeom>
        </p:spPr>
      </p:pic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348885" y="1295398"/>
            <a:ext cx="6661515" cy="5111187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413769" y="1696338"/>
            <a:ext cx="6600762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</a:t>
            </a:r>
          </a:p>
          <a:p>
            <a:pPr algn="just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Structural Integrity</a:t>
            </a:r>
          </a:p>
          <a:p>
            <a:pPr lvl="2" algn="just"/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Advanced numerical simulation, Modeling of Composite Materials, Fatigue &amp; Durability, Bone Mechanics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Railways</a:t>
            </a:r>
          </a:p>
          <a:p>
            <a:pPr lvl="2" algn="just"/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Railway Dynamics, Nonlinear system dynamics (pantograph-   catenary interaction)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Noise and Vibration</a:t>
            </a:r>
          </a:p>
          <a:p>
            <a:pPr lvl="2" algn="just"/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Acoustic Modelling of Automotive Exhaust  Devices, Railway Noise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Robotics</a:t>
            </a:r>
          </a:p>
          <a:p>
            <a:pPr lvl="2" algn="just"/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Simulation of robotized production lines, Robotics to biomechanics applications, Design of mobile robots for special applications, Software development for dynamic control of robots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Computational Mechanics</a:t>
            </a:r>
          </a:p>
          <a:p>
            <a:pPr lvl="2" algn="just"/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Cartesian grid Finite Element Method – </a:t>
            </a:r>
            <a:r>
              <a:rPr lang="en-US" sz="1400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cgFEM</a:t>
            </a: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, Structural Topological and Shape Optimization, Machine Learning  </a:t>
            </a:r>
          </a:p>
          <a:p>
            <a:pPr algn="just"/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algn="just"/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Mechanical Engineering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PhD in Industrial Engineering and Production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F73C54-1160-7D43-AEA7-235E4C5B86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91" y="1307875"/>
            <a:ext cx="4648082" cy="194340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287D1E4-905F-F261-70BA-CF06D0DCB8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751" y="1322637"/>
            <a:ext cx="1442048" cy="400052"/>
          </a:xfrm>
          <a:prstGeom prst="rect">
            <a:avLst/>
          </a:prstGeom>
        </p:spPr>
      </p:pic>
      <p:grpSp>
        <p:nvGrpSpPr>
          <p:cNvPr id="154" name="Grupo 153">
            <a:extLst>
              <a:ext uri="{FF2B5EF4-FFF2-40B4-BE49-F238E27FC236}">
                <a16:creationId xmlns:a16="http://schemas.microsoft.com/office/drawing/2014/main" id="{CC07EDFE-DC33-42BD-B88B-C2C2E09B6C94}"/>
              </a:ext>
            </a:extLst>
          </p:cNvPr>
          <p:cNvGrpSpPr>
            <a:grpSpLocks noChangeAspect="1"/>
          </p:cNvGrpSpPr>
          <p:nvPr/>
        </p:nvGrpSpPr>
        <p:grpSpPr>
          <a:xfrm>
            <a:off x="7011061" y="3746500"/>
            <a:ext cx="5049329" cy="2664000"/>
            <a:chOff x="1113924" y="705175"/>
            <a:chExt cx="8713993" cy="4597458"/>
          </a:xfrm>
        </p:grpSpPr>
        <p:pic>
          <p:nvPicPr>
            <p:cNvPr id="155" name="Imagen 154">
              <a:extLst>
                <a:ext uri="{FF2B5EF4-FFF2-40B4-BE49-F238E27FC236}">
                  <a16:creationId xmlns:a16="http://schemas.microsoft.com/office/drawing/2014/main" id="{F03842BD-CF7C-41E5-8F8E-2B2DC264C8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2046" b="17542"/>
            <a:stretch/>
          </p:blipFill>
          <p:spPr>
            <a:xfrm>
              <a:off x="5554200" y="3889665"/>
              <a:ext cx="1154587" cy="692868"/>
            </a:xfrm>
            <a:prstGeom prst="rect">
              <a:avLst/>
            </a:prstGeom>
          </p:spPr>
        </p:pic>
        <p:pic>
          <p:nvPicPr>
            <p:cNvPr id="156" name="Imagen 155">
              <a:extLst>
                <a:ext uri="{FF2B5EF4-FFF2-40B4-BE49-F238E27FC236}">
                  <a16:creationId xmlns:a16="http://schemas.microsoft.com/office/drawing/2014/main" id="{1F772DAD-CBD1-4CFA-B275-C3761E768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85898" y="705175"/>
              <a:ext cx="1490194" cy="1109081"/>
            </a:xfrm>
            <a:prstGeom prst="rect">
              <a:avLst/>
            </a:prstGeom>
          </p:spPr>
        </p:pic>
        <p:pic>
          <p:nvPicPr>
            <p:cNvPr id="157" name="Imagen 156">
              <a:extLst>
                <a:ext uri="{FF2B5EF4-FFF2-40B4-BE49-F238E27FC236}">
                  <a16:creationId xmlns:a16="http://schemas.microsoft.com/office/drawing/2014/main" id="{D5EC160B-5101-4418-A348-6E85950375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21357" t="22225" r="18752" b="15281"/>
            <a:stretch/>
          </p:blipFill>
          <p:spPr>
            <a:xfrm>
              <a:off x="5705852" y="1744986"/>
              <a:ext cx="1006682" cy="787839"/>
            </a:xfrm>
            <a:prstGeom prst="rect">
              <a:avLst/>
            </a:prstGeom>
          </p:spPr>
        </p:pic>
        <p:pic>
          <p:nvPicPr>
            <p:cNvPr id="158" name="Imagen 157">
              <a:extLst>
                <a:ext uri="{FF2B5EF4-FFF2-40B4-BE49-F238E27FC236}">
                  <a16:creationId xmlns:a16="http://schemas.microsoft.com/office/drawing/2014/main" id="{6442014B-60A8-45F7-AB7B-4C94D773E4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6614"/>
            <a:stretch/>
          </p:blipFill>
          <p:spPr>
            <a:xfrm>
              <a:off x="7172561" y="1026925"/>
              <a:ext cx="1006682" cy="1345748"/>
            </a:xfrm>
            <a:prstGeom prst="rect">
              <a:avLst/>
            </a:prstGeom>
          </p:spPr>
        </p:pic>
        <p:pic>
          <p:nvPicPr>
            <p:cNvPr id="159" name="Picture 105" descr="638_53">
              <a:extLst>
                <a:ext uri="{FF2B5EF4-FFF2-40B4-BE49-F238E27FC236}">
                  <a16:creationId xmlns:a16="http://schemas.microsoft.com/office/drawing/2014/main" id="{E6E42EFE-512E-4169-B99F-FF623370CA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8738" y="3913589"/>
              <a:ext cx="1168866" cy="138904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0" name="Imagen 159">
              <a:extLst>
                <a:ext uri="{FF2B5EF4-FFF2-40B4-BE49-F238E27FC236}">
                  <a16:creationId xmlns:a16="http://schemas.microsoft.com/office/drawing/2014/main" id="{5CE7AC76-1C72-4FDA-8628-D7B844E6EF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47" t="5686" r="15770" b="5656"/>
            <a:stretch/>
          </p:blipFill>
          <p:spPr>
            <a:xfrm>
              <a:off x="3358797" y="1586010"/>
              <a:ext cx="1149291" cy="1105792"/>
            </a:xfrm>
            <a:prstGeom prst="rect">
              <a:avLst/>
            </a:prstGeom>
          </p:spPr>
        </p:pic>
        <p:pic>
          <p:nvPicPr>
            <p:cNvPr id="161" name="Imagen 160">
              <a:extLst>
                <a:ext uri="{FF2B5EF4-FFF2-40B4-BE49-F238E27FC236}">
                  <a16:creationId xmlns:a16="http://schemas.microsoft.com/office/drawing/2014/main" id="{E33DFD66-65A5-4610-AF97-6732007F5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4800" y="4062970"/>
              <a:ext cx="1442432" cy="1137406"/>
            </a:xfrm>
            <a:prstGeom prst="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2" name="Imagen 161">
              <a:extLst>
                <a:ext uri="{FF2B5EF4-FFF2-40B4-BE49-F238E27FC236}">
                  <a16:creationId xmlns:a16="http://schemas.microsoft.com/office/drawing/2014/main" id="{270B4070-87BF-4186-B5C5-8BC3E8355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9290" y="2961441"/>
              <a:ext cx="770206" cy="919030"/>
            </a:xfrm>
            <a:prstGeom prst="rect">
              <a:avLst/>
            </a:prstGeom>
          </p:spPr>
        </p:pic>
        <p:pic>
          <p:nvPicPr>
            <p:cNvPr id="163" name="Imagen 162">
              <a:extLst>
                <a:ext uri="{FF2B5EF4-FFF2-40B4-BE49-F238E27FC236}">
                  <a16:creationId xmlns:a16="http://schemas.microsoft.com/office/drawing/2014/main" id="{93CC2560-E870-413B-8C71-CCC237DB5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404" y="2959163"/>
              <a:ext cx="938591" cy="954426"/>
            </a:xfrm>
            <a:prstGeom prst="rect">
              <a:avLst/>
            </a:prstGeom>
          </p:spPr>
        </p:pic>
        <p:pic>
          <p:nvPicPr>
            <p:cNvPr id="164" name="Imagen 1">
              <a:extLst>
                <a:ext uri="{FF2B5EF4-FFF2-40B4-BE49-F238E27FC236}">
                  <a16:creationId xmlns:a16="http://schemas.microsoft.com/office/drawing/2014/main" id="{E4EBEE77-6DD6-4D25-832D-8D377E1943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405" r="24748" b="4070"/>
            <a:stretch/>
          </p:blipFill>
          <p:spPr bwMode="auto">
            <a:xfrm>
              <a:off x="1113924" y="1949736"/>
              <a:ext cx="2265699" cy="871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5" name="Grupo 164">
              <a:extLst>
                <a:ext uri="{FF2B5EF4-FFF2-40B4-BE49-F238E27FC236}">
                  <a16:creationId xmlns:a16="http://schemas.microsoft.com/office/drawing/2014/main" id="{3A61F741-C69E-45F1-AD71-7313070EFA9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247805" y="2874316"/>
              <a:ext cx="1371274" cy="1060944"/>
              <a:chOff x="6766033" y="2668990"/>
              <a:chExt cx="2518481" cy="1948526"/>
            </a:xfrm>
          </p:grpSpPr>
          <p:grpSp>
            <p:nvGrpSpPr>
              <p:cNvPr id="177" name="Grupo 176">
                <a:extLst>
                  <a:ext uri="{FF2B5EF4-FFF2-40B4-BE49-F238E27FC236}">
                    <a16:creationId xmlns:a16="http://schemas.microsoft.com/office/drawing/2014/main" id="{66B3DE4E-7C80-4B6E-9180-7294FED6AA23}"/>
                  </a:ext>
                </a:extLst>
              </p:cNvPr>
              <p:cNvGrpSpPr/>
              <p:nvPr/>
            </p:nvGrpSpPr>
            <p:grpSpPr>
              <a:xfrm>
                <a:off x="6766033" y="2668990"/>
                <a:ext cx="2518481" cy="1666226"/>
                <a:chOff x="4438720" y="3656260"/>
                <a:chExt cx="2518482" cy="1666227"/>
              </a:xfrm>
            </p:grpSpPr>
            <p:pic>
              <p:nvPicPr>
                <p:cNvPr id="179" name="Imagen 178">
                  <a:extLst>
                    <a:ext uri="{FF2B5EF4-FFF2-40B4-BE49-F238E27FC236}">
                      <a16:creationId xmlns:a16="http://schemas.microsoft.com/office/drawing/2014/main" id="{EF19179F-5646-45BF-B7A4-7FC5823E2C8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6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4438720" y="3721583"/>
                  <a:ext cx="2119648" cy="1600904"/>
                </a:xfrm>
                <a:prstGeom prst="rect">
                  <a:avLst/>
                </a:prstGeom>
              </p:spPr>
            </p:pic>
            <p:pic>
              <p:nvPicPr>
                <p:cNvPr id="180" name="Imagen 179">
                  <a:extLst>
                    <a:ext uri="{FF2B5EF4-FFF2-40B4-BE49-F238E27FC236}">
                      <a16:creationId xmlns:a16="http://schemas.microsoft.com/office/drawing/2014/main" id="{0DA640E7-9768-4721-B06A-BE3FA0AD93F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17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6444926" y="3656260"/>
                  <a:ext cx="512276" cy="1597560"/>
                </a:xfrm>
                <a:prstGeom prst="rect">
                  <a:avLst/>
                </a:prstGeom>
              </p:spPr>
            </p:pic>
          </p:grpSp>
          <p:sp>
            <p:nvSpPr>
              <p:cNvPr id="178" name="CuadroTexto 177">
                <a:extLst>
                  <a:ext uri="{FF2B5EF4-FFF2-40B4-BE49-F238E27FC236}">
                    <a16:creationId xmlns:a16="http://schemas.microsoft.com/office/drawing/2014/main" id="{9E24AC24-D747-487A-B9F8-83DDDD00739D}"/>
                  </a:ext>
                </a:extLst>
              </p:cNvPr>
              <p:cNvSpPr txBox="1"/>
              <p:nvPr/>
            </p:nvSpPr>
            <p:spPr>
              <a:xfrm>
                <a:off x="8667681" y="4221832"/>
                <a:ext cx="521690" cy="3956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800" dirty="0">
                    <a:latin typeface="Times New Roman" panose="02020603050405020304" pitchFamily="18" charset="0"/>
                  </a:rPr>
                  <a:t>|</a:t>
                </a:r>
                <a:r>
                  <a:rPr lang="en-GB" sz="800" b="1" dirty="0">
                    <a:latin typeface="Times New Roman" panose="02020603050405020304" pitchFamily="18" charset="0"/>
                  </a:rPr>
                  <a:t>u</a:t>
                </a:r>
                <a:r>
                  <a:rPr lang="en-GB" sz="800" dirty="0">
                    <a:latin typeface="Times New Roman" panose="02020603050405020304" pitchFamily="18" charset="0"/>
                  </a:rPr>
                  <a:t>|</a:t>
                </a:r>
              </a:p>
            </p:txBody>
          </p:sp>
        </p:grpSp>
        <p:pic>
          <p:nvPicPr>
            <p:cNvPr id="166" name="Imagen 165">
              <a:extLst>
                <a:ext uri="{FF2B5EF4-FFF2-40B4-BE49-F238E27FC236}">
                  <a16:creationId xmlns:a16="http://schemas.microsoft.com/office/drawing/2014/main" id="{D7D6A0DF-82A4-41E6-B1DF-4EB1EF63D3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00" t="2735" r="30000" b="2735"/>
            <a:stretch/>
          </p:blipFill>
          <p:spPr>
            <a:xfrm rot="16200000">
              <a:off x="3547400" y="470371"/>
              <a:ext cx="916170" cy="1385779"/>
            </a:xfrm>
            <a:prstGeom prst="rect">
              <a:avLst/>
            </a:prstGeom>
          </p:spPr>
        </p:pic>
        <p:pic>
          <p:nvPicPr>
            <p:cNvPr id="167" name="Picture 3">
              <a:extLst>
                <a:ext uri="{FF2B5EF4-FFF2-40B4-BE49-F238E27FC236}">
                  <a16:creationId xmlns:a16="http://schemas.microsoft.com/office/drawing/2014/main" id="{6389573D-BF45-4CB4-ADE8-1FACD55A06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8231" y="2546653"/>
              <a:ext cx="2370019" cy="13338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8" name="Imagen 167">
              <a:extLst>
                <a:ext uri="{FF2B5EF4-FFF2-40B4-BE49-F238E27FC236}">
                  <a16:creationId xmlns:a16="http://schemas.microsoft.com/office/drawing/2014/main" id="{4FF445F1-D1EA-4446-AB21-BA34FA32A7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7172561" y="2673703"/>
              <a:ext cx="1297327" cy="1250035"/>
            </a:xfrm>
            <a:prstGeom prst="rect">
              <a:avLst/>
            </a:prstGeom>
          </p:spPr>
        </p:pic>
        <p:pic>
          <p:nvPicPr>
            <p:cNvPr id="169" name="Picture 12" descr="Grasp_01">
              <a:hlinkClick r:id="rId21" action="ppaction://hlinkfile"/>
              <a:extLst>
                <a:ext uri="{FF2B5EF4-FFF2-40B4-BE49-F238E27FC236}">
                  <a16:creationId xmlns:a16="http://schemas.microsoft.com/office/drawing/2014/main" id="{31B88BA6-BA7E-4FB8-A673-054F206BD3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8" r="10388"/>
            <a:stretch>
              <a:fillRect/>
            </a:stretch>
          </p:blipFill>
          <p:spPr bwMode="auto">
            <a:xfrm>
              <a:off x="8238411" y="1041617"/>
              <a:ext cx="1589506" cy="10887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2">
              <a:extLst>
                <a:ext uri="{FF2B5EF4-FFF2-40B4-BE49-F238E27FC236}">
                  <a16:creationId xmlns:a16="http://schemas.microsoft.com/office/drawing/2014/main" id="{B8B57647-B95A-4F10-B603-B77B751D18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4199" y="2403409"/>
              <a:ext cx="1168866" cy="1168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2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0 Imagen">
              <a:extLst>
                <a:ext uri="{FF2B5EF4-FFF2-40B4-BE49-F238E27FC236}">
                  <a16:creationId xmlns:a16="http://schemas.microsoft.com/office/drawing/2014/main" id="{614169EC-AAFE-465F-A6D1-6429394056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 cstate="print">
              <a:extLst>
                <a:ext uri="{BEBA8EAE-BF5A-486C-A8C5-ECC9F3942E4B}">
                  <a14:imgProps xmlns:a14="http://schemas.microsoft.com/office/drawing/2010/main">
                    <a14:imgLayer r:embed="rId25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4529"/>
            <a:stretch/>
          </p:blipFill>
          <p:spPr>
            <a:xfrm>
              <a:off x="6797904" y="3965806"/>
              <a:ext cx="1755995" cy="1168864"/>
            </a:xfrm>
            <a:prstGeom prst="rect">
              <a:avLst/>
            </a:prstGeom>
            <a:ln w="76200">
              <a:solidFill>
                <a:schemeClr val="bg1"/>
              </a:solidFill>
            </a:ln>
          </p:spPr>
        </p:pic>
        <p:pic>
          <p:nvPicPr>
            <p:cNvPr id="172" name="Imagen 8">
              <a:extLst>
                <a:ext uri="{FF2B5EF4-FFF2-40B4-BE49-F238E27FC236}">
                  <a16:creationId xmlns:a16="http://schemas.microsoft.com/office/drawing/2014/main" id="{3220FAB4-C7B5-4F27-907B-317B6C3C5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95365">
              <a:off x="4543020" y="763212"/>
              <a:ext cx="2822399" cy="1691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3" name="Grupo 172">
              <a:extLst>
                <a:ext uri="{FF2B5EF4-FFF2-40B4-BE49-F238E27FC236}">
                  <a16:creationId xmlns:a16="http://schemas.microsoft.com/office/drawing/2014/main" id="{6F28891E-D740-4E36-A0C9-27D0CC2CEA79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312595" y="4110608"/>
              <a:ext cx="3226556" cy="1161382"/>
              <a:chOff x="3305018" y="2275201"/>
              <a:chExt cx="5534182" cy="1991999"/>
            </a:xfrm>
          </p:grpSpPr>
          <p:pic>
            <p:nvPicPr>
              <p:cNvPr id="174" name="Imagen 173">
                <a:extLst>
                  <a:ext uri="{FF2B5EF4-FFF2-40B4-BE49-F238E27FC236}">
                    <a16:creationId xmlns:a16="http://schemas.microsoft.com/office/drawing/2014/main" id="{9086C0F4-87F7-4733-B925-C69A131A516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7"/>
              <a:srcRect l="6678" t="170" r="13998" b="-170"/>
              <a:stretch/>
            </p:blipFill>
            <p:spPr>
              <a:xfrm>
                <a:off x="3305018" y="2275201"/>
                <a:ext cx="3400582" cy="1950876"/>
              </a:xfrm>
              <a:prstGeom prst="rect">
                <a:avLst/>
              </a:prstGeom>
            </p:spPr>
          </p:pic>
          <p:pic>
            <p:nvPicPr>
              <p:cNvPr id="175" name="Imagen 174">
                <a:extLst>
                  <a:ext uri="{FF2B5EF4-FFF2-40B4-BE49-F238E27FC236}">
                    <a16:creationId xmlns:a16="http://schemas.microsoft.com/office/drawing/2014/main" id="{6E10B025-8BBA-4D75-856C-04FB8E7D83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8"/>
              <a:srcRect l="11790" t="5719" r="8877" b="8620"/>
              <a:stretch/>
            </p:blipFill>
            <p:spPr>
              <a:xfrm>
                <a:off x="7237214" y="3201729"/>
                <a:ext cx="1601986" cy="1065471"/>
              </a:xfrm>
              <a:prstGeom prst="rect">
                <a:avLst/>
              </a:prstGeom>
            </p:spPr>
          </p:pic>
          <p:cxnSp>
            <p:nvCxnSpPr>
              <p:cNvPr id="176" name="Conector recto de flecha 175">
                <a:extLst>
                  <a:ext uri="{FF2B5EF4-FFF2-40B4-BE49-F238E27FC236}">
                    <a16:creationId xmlns:a16="http://schemas.microsoft.com/office/drawing/2014/main" id="{5941CD2F-52F3-4EB9-9F09-6D51811F8D4B}"/>
                  </a:ext>
                </a:extLst>
              </p:cNvPr>
              <p:cNvCxnSpPr>
                <a:endCxn id="175" idx="1"/>
              </p:cNvCxnSpPr>
              <p:nvPr/>
            </p:nvCxnSpPr>
            <p:spPr bwMode="auto">
              <a:xfrm>
                <a:off x="5375489" y="3073252"/>
                <a:ext cx="1861725" cy="661213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headEnd type="none" w="med" len="med"/>
                <a:tailEnd type="triangle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Rectangle: Top Corners Rounded 13">
            <a:extLst>
              <a:ext uri="{FF2B5EF4-FFF2-40B4-BE49-F238E27FC236}">
                <a16:creationId xmlns:a16="http://schemas.microsoft.com/office/drawing/2014/main" id="{84AEEBE5-E97C-7958-45EA-52F053B1AE0F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AF01C824-BE47-73D1-7316-0047A50A9EC5}"/>
              </a:ext>
            </a:extLst>
          </p:cNvPr>
          <p:cNvSpPr/>
          <p:nvPr/>
        </p:nvSpPr>
        <p:spPr>
          <a:xfrm>
            <a:off x="2200295" y="74859"/>
            <a:ext cx="79802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</a:rPr>
              <a:t>Institute of Mechanical Engineering and Biomechanics </a:t>
            </a:r>
            <a:r>
              <a:rPr lang="es-ES" sz="2200" b="1" dirty="0">
                <a:solidFill>
                  <a:srgbClr val="002060"/>
                </a:solidFill>
              </a:rPr>
              <a:t>(I2MB) </a:t>
            </a:r>
          </a:p>
          <a:p>
            <a:r>
              <a:rPr lang="es-ES" dirty="0">
                <a:solidFill>
                  <a:srgbClr val="002060"/>
                </a:solidFill>
              </a:rPr>
              <a:t>https://i2mb.upv.es/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E05AF5-DB11-D8D7-4730-C89D797A5B4E}"/>
              </a:ext>
            </a:extLst>
          </p:cNvPr>
          <p:cNvSpPr/>
          <p:nvPr/>
        </p:nvSpPr>
        <p:spPr>
          <a:xfrm>
            <a:off x="2235708" y="833148"/>
            <a:ext cx="7944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Directora: 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Ana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Vercher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Martínez </a:t>
            </a:r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		            	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	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i2mb@upv.es</a:t>
            </a:r>
          </a:p>
          <a:p>
            <a:endParaRPr lang="es-ES" sz="1400" b="1" i="1" u="sng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8" name="Google Shape;58;p13">
            <a:extLst>
              <a:ext uri="{FF2B5EF4-FFF2-40B4-BE49-F238E27FC236}">
                <a16:creationId xmlns:a16="http://schemas.microsoft.com/office/drawing/2014/main" id="{10F2AA4B-2FAE-0366-19CB-C340CD9962EC}"/>
              </a:ext>
            </a:extLst>
          </p:cNvPr>
          <p:cNvPicPr preferRelativeResize="0"/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51CEE062-8BDF-45FD-ECD3-4339C1D7C5B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9007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D5A5F-2A1C-3A3D-4427-9857DE9BB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>
            <a:extLst>
              <a:ext uri="{FF2B5EF4-FFF2-40B4-BE49-F238E27FC236}">
                <a16:creationId xmlns:a16="http://schemas.microsoft.com/office/drawing/2014/main" id="{3AEEBCD0-13FA-FBEB-272D-5B268E71D9F3}"/>
              </a:ext>
            </a:extLst>
          </p:cNvPr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B354126F-25DF-D569-68EE-5C35C308F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09" y="1295399"/>
            <a:ext cx="6665646" cy="5111187"/>
          </a:xfrm>
          <a:prstGeom prst="rect">
            <a:avLst/>
          </a:prstGeom>
        </p:spPr>
      </p:pic>
      <p:sp>
        <p:nvSpPr>
          <p:cNvPr id="46" name="Rectangle 7">
            <a:extLst>
              <a:ext uri="{FF2B5EF4-FFF2-40B4-BE49-F238E27FC236}">
                <a16:creationId xmlns:a16="http://schemas.microsoft.com/office/drawing/2014/main" id="{4F5B4D96-966C-D2A9-26DC-348F571A7383}"/>
              </a:ext>
            </a:extLst>
          </p:cNvPr>
          <p:cNvSpPr/>
          <p:nvPr/>
        </p:nvSpPr>
        <p:spPr>
          <a:xfrm>
            <a:off x="398448" y="1284681"/>
            <a:ext cx="6667707" cy="5121905"/>
          </a:xfrm>
          <a:prstGeom prst="rect">
            <a:avLst/>
          </a:prstGeom>
          <a:solidFill>
            <a:srgbClr val="4EC7E7">
              <a:alpha val="62000"/>
            </a:srgb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+mj-lt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330758DF-AE29-E284-9CB0-A35F3A7CDBF9}"/>
              </a:ext>
            </a:extLst>
          </p:cNvPr>
          <p:cNvSpPr/>
          <p:nvPr/>
        </p:nvSpPr>
        <p:spPr>
          <a:xfrm>
            <a:off x="461007" y="1346556"/>
            <a:ext cx="6537934" cy="5052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</a:t>
            </a:r>
          </a:p>
          <a:p>
            <a:pPr marL="285750" indent="-1968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Nanophotonics for Health Care and Sensing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Biophotonics</a:t>
            </a: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Photonic Technologies for Applied Analytics</a:t>
            </a: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THz Photonics and Optical Signal Processing</a:t>
            </a:r>
          </a:p>
          <a:p>
            <a:pPr marL="285750" indent="-1968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Nanophotonics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for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Communications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Optical Networks and Photonic Systems</a:t>
            </a: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Photonic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Integrated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Devices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Photonic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Integrated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Systems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and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Applications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Plasmonics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,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Optomechanics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and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Chiral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Photonics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285750" indent="-196850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Nanophotonics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for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Energy</a:t>
            </a: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Artificial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Materials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and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Metasurfaces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III-V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Semiconductors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and Graphene</a:t>
            </a: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Photonic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and Innovative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Nanomaterials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pPr marL="536575" lvl="1" indent="-179388">
              <a:lnSpc>
                <a:spcPts val="2000"/>
              </a:lnSpc>
              <a:buFont typeface="Arial" panose="020B0604020202020204" pitchFamily="34" charset="0"/>
              <a:buChar char="•"/>
            </a:pP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Photonics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for</a:t>
            </a:r>
            <a:r>
              <a:rPr lang="es-ES" sz="1400" b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s-ES" sz="1400" b="1" dirty="0" err="1">
                <a:solidFill>
                  <a:srgbClr val="002060"/>
                </a:solidFill>
                <a:latin typeface="Helvetica" pitchFamily="2" charset="0"/>
              </a:rPr>
              <a:t>Photovoltaics</a:t>
            </a:r>
            <a:endParaRPr lang="es-ES" sz="1400" b="1" dirty="0">
              <a:solidFill>
                <a:srgbClr val="002060"/>
              </a:solidFill>
              <a:latin typeface="Helvetica" pitchFamily="2" charset="0"/>
            </a:endParaRPr>
          </a:p>
          <a:p>
            <a:endParaRPr lang="en-GB" sz="7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FACILITIES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</a:endParaRPr>
          </a:p>
          <a:p>
            <a:pPr marL="268288" lvl="1" indent="-179388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itchFamily="2" charset="0"/>
              </a:rPr>
              <a:t>Micro/nanofabrication and packaging facilities - 500 m</a:t>
            </a:r>
            <a:r>
              <a:rPr lang="en-GB" sz="1400" b="1" baseline="30000" dirty="0">
                <a:solidFill>
                  <a:srgbClr val="002060"/>
                </a:solidFill>
                <a:latin typeface="Helvetica" pitchFamily="2" charset="0"/>
              </a:rPr>
              <a:t>2</a:t>
            </a:r>
            <a:r>
              <a:rPr lang="en-GB" sz="1400" b="1" dirty="0">
                <a:solidFill>
                  <a:srgbClr val="002060"/>
                </a:solidFill>
                <a:latin typeface="Helvetica" pitchFamily="2" charset="0"/>
              </a:rPr>
              <a:t> clean room</a:t>
            </a:r>
          </a:p>
          <a:p>
            <a:pPr marL="625475" lvl="2" indent="-179388">
              <a:buFont typeface="Arial" panose="020B0604020202020204" pitchFamily="34" charset="0"/>
              <a:buChar char="•"/>
            </a:pPr>
            <a:r>
              <a:rPr lang="en-GB" sz="1200" b="1" i="1" dirty="0">
                <a:solidFill>
                  <a:srgbClr val="002060"/>
                </a:solidFill>
                <a:latin typeface="Helvetica" pitchFamily="2" charset="0"/>
              </a:rPr>
              <a:t>Appointed as </a:t>
            </a:r>
            <a:r>
              <a:rPr lang="en-GB" sz="1200" b="1" i="1" dirty="0" err="1">
                <a:solidFill>
                  <a:srgbClr val="002060"/>
                </a:solidFill>
                <a:latin typeface="Helvetica" pitchFamily="2" charset="0"/>
              </a:rPr>
              <a:t>Infraestructura</a:t>
            </a:r>
            <a:r>
              <a:rPr lang="en-GB" sz="1200" b="1" i="1" dirty="0">
                <a:solidFill>
                  <a:srgbClr val="002060"/>
                </a:solidFill>
                <a:latin typeface="Helvetica" pitchFamily="2" charset="0"/>
              </a:rPr>
              <a:t> </a:t>
            </a:r>
            <a:r>
              <a:rPr lang="en-GB" sz="1200" b="1" i="1" dirty="0" err="1">
                <a:solidFill>
                  <a:srgbClr val="002060"/>
                </a:solidFill>
                <a:latin typeface="Helvetica" pitchFamily="2" charset="0"/>
              </a:rPr>
              <a:t>Científica</a:t>
            </a:r>
            <a:r>
              <a:rPr lang="en-GB" sz="1200" b="1" i="1" dirty="0">
                <a:solidFill>
                  <a:srgbClr val="002060"/>
                </a:solidFill>
                <a:latin typeface="Helvetica" pitchFamily="2" charset="0"/>
              </a:rPr>
              <a:t> y Técnica Singular</a:t>
            </a:r>
            <a:r>
              <a:rPr lang="en-GB" sz="1200" b="1" dirty="0">
                <a:solidFill>
                  <a:srgbClr val="002060"/>
                </a:solidFill>
                <a:latin typeface="Helvetica" pitchFamily="2" charset="0"/>
              </a:rPr>
              <a:t> (ICTS)</a:t>
            </a:r>
          </a:p>
          <a:p>
            <a:pPr marL="268288" lvl="1" indent="-179388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Physical and material characterization (Raman, FTIR, SEM-EDX, etc.)</a:t>
            </a:r>
          </a:p>
          <a:p>
            <a:pPr marL="268288" lvl="1" indent="-179388"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rgbClr val="002060"/>
                </a:solidFill>
                <a:latin typeface="Helvetica" pitchFamily="2" charset="0"/>
              </a:rPr>
              <a:t>Optical and electro-optical characterization (visible and IR, up to 70GHz)</a:t>
            </a:r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29BD81A-50E6-D18C-D077-5FDC5DAE28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5498" t="577" r="586" b="9141"/>
          <a:stretch>
            <a:fillRect/>
          </a:stretch>
        </p:blipFill>
        <p:spPr bwMode="auto">
          <a:xfrm>
            <a:off x="7361028" y="1277806"/>
            <a:ext cx="4320000" cy="2959354"/>
          </a:xfrm>
          <a:prstGeom prst="rect">
            <a:avLst/>
          </a:prstGeom>
          <a:noFill/>
          <a:ln w="127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F081807-2D50-09B2-DC6B-F19F6950FA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666" t="16810" r="42675" b="13193"/>
          <a:stretch>
            <a:fillRect/>
          </a:stretch>
        </p:blipFill>
        <p:spPr>
          <a:xfrm>
            <a:off x="7280741" y="4315056"/>
            <a:ext cx="1600535" cy="2340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CD36263-D164-CE3B-6F4F-A5E6D7D0CFB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0162" r="34777" b="15933"/>
          <a:stretch>
            <a:fillRect/>
          </a:stretch>
        </p:blipFill>
        <p:spPr>
          <a:xfrm>
            <a:off x="7368416" y="1291517"/>
            <a:ext cx="2781567" cy="84416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35C45C39-B8BD-9315-6806-F1E985B98583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</a:extLst>
          </a:blip>
          <a:srcRect t="14351" r="90372"/>
          <a:stretch>
            <a:fillRect/>
          </a:stretch>
        </p:blipFill>
        <p:spPr>
          <a:xfrm>
            <a:off x="5914488" y="1418965"/>
            <a:ext cx="551867" cy="1322269"/>
          </a:xfrm>
          <a:prstGeom prst="rect">
            <a:avLst/>
          </a:prstGeom>
        </p:spPr>
      </p:pic>
      <p:sp>
        <p:nvSpPr>
          <p:cNvPr id="4" name="Rectangle: Top Corners Rounded 13">
            <a:extLst>
              <a:ext uri="{FF2B5EF4-FFF2-40B4-BE49-F238E27FC236}">
                <a16:creationId xmlns:a16="http://schemas.microsoft.com/office/drawing/2014/main" id="{31DB0376-A165-2F42-0141-706FF4D26F06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30531AA6-5D49-811A-5FC8-8DDF4E5EE3A9}"/>
              </a:ext>
            </a:extLst>
          </p:cNvPr>
          <p:cNvSpPr/>
          <p:nvPr/>
        </p:nvSpPr>
        <p:spPr>
          <a:xfrm>
            <a:off x="2200295" y="74859"/>
            <a:ext cx="79802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err="1">
                <a:solidFill>
                  <a:srgbClr val="002060"/>
                </a:solidFill>
              </a:rPr>
              <a:t>Nanophotonics</a:t>
            </a:r>
            <a:r>
              <a:rPr lang="es-ES" sz="2400" b="1" dirty="0">
                <a:solidFill>
                  <a:srgbClr val="002060"/>
                </a:solidFill>
              </a:rPr>
              <a:t> </a:t>
            </a:r>
            <a:r>
              <a:rPr lang="es-ES" sz="2400" b="1" dirty="0" err="1">
                <a:solidFill>
                  <a:srgbClr val="002060"/>
                </a:solidFill>
              </a:rPr>
              <a:t>Technology</a:t>
            </a:r>
            <a:r>
              <a:rPr lang="es-ES" sz="2400" b="1" dirty="0">
                <a:solidFill>
                  <a:srgbClr val="002060"/>
                </a:solidFill>
              </a:rPr>
              <a:t> Center (NTC) </a:t>
            </a:r>
          </a:p>
          <a:p>
            <a:r>
              <a:rPr lang="es-ES" dirty="0" err="1">
                <a:solidFill>
                  <a:srgbClr val="002060"/>
                </a:solidFill>
              </a:rPr>
              <a:t>www.ntc.upv.es</a:t>
            </a:r>
            <a:r>
              <a:rPr lang="es-ES" dirty="0">
                <a:solidFill>
                  <a:srgbClr val="002060"/>
                </a:solidFill>
              </a:rPr>
              <a:t> /  @</a:t>
            </a:r>
            <a:r>
              <a:rPr lang="es-ES" dirty="0" err="1">
                <a:solidFill>
                  <a:srgbClr val="002060"/>
                </a:solidFill>
              </a:rPr>
              <a:t>upvntc</a:t>
            </a:r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0B39470-125A-8DAE-A8C3-A6D8C4520A10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Pablo Sanchis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Kilders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  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pabsanki@ntc.upv.es </a:t>
            </a:r>
          </a:p>
        </p:txBody>
      </p:sp>
      <p:pic>
        <p:nvPicPr>
          <p:cNvPr id="7" name="Google Shape;58;p13">
            <a:extLst>
              <a:ext uri="{FF2B5EF4-FFF2-40B4-BE49-F238E27FC236}">
                <a16:creationId xmlns:a16="http://schemas.microsoft.com/office/drawing/2014/main" id="{64DF5C5E-8F94-D06D-27A6-B96409D2063D}"/>
              </a:ext>
            </a:extLst>
          </p:cNvPr>
          <p:cNvPicPr preferRelativeResize="0"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7E79ACDB-D35E-A397-4D8B-C72D40F573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0" descr="Imagen que contiene interior, tabla, pequeño, caja&#10;&#10;El contenido generado por IA puede ser incorrecto.">
            <a:extLst>
              <a:ext uri="{FF2B5EF4-FFF2-40B4-BE49-F238E27FC236}">
                <a16:creationId xmlns:a16="http://schemas.microsoft.com/office/drawing/2014/main" id="{01ECC7BF-A434-8A03-758D-413025A88A58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4639" r="9713"/>
          <a:stretch>
            <a:fillRect/>
          </a:stretch>
        </p:blipFill>
        <p:spPr>
          <a:xfrm>
            <a:off x="8926661" y="4315056"/>
            <a:ext cx="1285660" cy="2340000"/>
          </a:xfrm>
          <a:prstGeom prst="rect">
            <a:avLst/>
          </a:prstGeom>
        </p:spPr>
      </p:pic>
      <p:pic>
        <p:nvPicPr>
          <p:cNvPr id="14" name="Imagen 13" descr="Una pantalla de un videojuego&#10;&#10;El contenido generado por IA puede ser incorrecto.">
            <a:extLst>
              <a:ext uri="{FF2B5EF4-FFF2-40B4-BE49-F238E27FC236}">
                <a16:creationId xmlns:a16="http://schemas.microsoft.com/office/drawing/2014/main" id="{0AD4F011-E882-00B9-6E81-8348045AAE18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6220" r="6760"/>
          <a:stretch>
            <a:fillRect/>
          </a:stretch>
        </p:blipFill>
        <p:spPr>
          <a:xfrm>
            <a:off x="10242886" y="4315056"/>
            <a:ext cx="1500480" cy="2340000"/>
          </a:xfrm>
          <a:prstGeom prst="rect">
            <a:avLst/>
          </a:prstGeom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06D5A09D-0F57-4255-B804-402F40DC2267}"/>
              </a:ext>
            </a:extLst>
          </p:cNvPr>
          <p:cNvGrpSpPr/>
          <p:nvPr/>
        </p:nvGrpSpPr>
        <p:grpSpPr>
          <a:xfrm>
            <a:off x="8370907" y="5891538"/>
            <a:ext cx="469118" cy="701642"/>
            <a:chOff x="20169" y="5296331"/>
            <a:chExt cx="1046808" cy="1571048"/>
          </a:xfrm>
        </p:grpSpPr>
        <p:pic>
          <p:nvPicPr>
            <p:cNvPr id="16" name="Picture 4" descr="Logo ICTS">
              <a:extLst>
                <a:ext uri="{FF2B5EF4-FFF2-40B4-BE49-F238E27FC236}">
                  <a16:creationId xmlns:a16="http://schemas.microsoft.com/office/drawing/2014/main" id="{3EB66FAF-FFE7-A3DE-01F5-D8B11C133C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69" y="5598005"/>
              <a:ext cx="1044000" cy="12693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6297DF42-6A9C-F1CF-B654-BAB541AB6C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2977" y="5296331"/>
              <a:ext cx="1044000" cy="3009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8647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39"/>
          <p:cNvSpPr/>
          <p:nvPr/>
        </p:nvSpPr>
        <p:spPr bwMode="auto">
          <a:xfrm>
            <a:off x="2011451" y="108745"/>
            <a:ext cx="188843" cy="550581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531927A9-FDBC-48C2-BE7A-0C4991A2F116}"/>
              </a:ext>
            </a:extLst>
          </p:cNvPr>
          <p:cNvGrpSpPr/>
          <p:nvPr/>
        </p:nvGrpSpPr>
        <p:grpSpPr>
          <a:xfrm>
            <a:off x="63614" y="1359654"/>
            <a:ext cx="6735364" cy="5408378"/>
            <a:chOff x="819847" y="12651"/>
            <a:chExt cx="3866148" cy="6364707"/>
          </a:xfrm>
        </p:grpSpPr>
        <p:sp>
          <p:nvSpPr>
            <p:cNvPr id="46" name="Rectangle 7">
              <a:extLst>
                <a:ext uri="{FF2B5EF4-FFF2-40B4-BE49-F238E27FC236}">
                  <a16:creationId xmlns:a16="http://schemas.microsoft.com/office/drawing/2014/main" id="{85954752-012E-4259-B93F-91B9B90B4EC0}"/>
                </a:ext>
              </a:extLst>
            </p:cNvPr>
            <p:cNvSpPr/>
            <p:nvPr/>
          </p:nvSpPr>
          <p:spPr>
            <a:xfrm>
              <a:off x="819847" y="12651"/>
              <a:ext cx="3866148" cy="6364707"/>
            </a:xfrm>
            <a:prstGeom prst="rect">
              <a:avLst/>
            </a:prstGeom>
            <a:solidFill>
              <a:srgbClr val="4EC7E7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+mj-lt"/>
              </a:endParaRPr>
            </a:p>
          </p:txBody>
        </p:sp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13868768-DB7F-40FB-A998-90A86D3E2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62192" y="164494"/>
              <a:ext cx="633331" cy="633331"/>
            </a:xfrm>
            <a:prstGeom prst="rect">
              <a:avLst/>
            </a:prstGeom>
          </p:spPr>
        </p:pic>
      </p:grpSp>
      <p:sp>
        <p:nvSpPr>
          <p:cNvPr id="24" name="Rectángulo 23">
            <a:extLst>
              <a:ext uri="{FF2B5EF4-FFF2-40B4-BE49-F238E27FC236}">
                <a16:creationId xmlns:a16="http://schemas.microsoft.com/office/drawing/2014/main" id="{E7D64370-D614-46C9-BD77-677FB8226568}"/>
              </a:ext>
            </a:extLst>
          </p:cNvPr>
          <p:cNvSpPr/>
          <p:nvPr/>
        </p:nvSpPr>
        <p:spPr>
          <a:xfrm>
            <a:off x="63614" y="1776765"/>
            <a:ext cx="6439799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RESEARCH LINES/CAPABILITIES/FACILITIES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Natural Language Processing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Planning and Reasoning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Software analysis, verification and testing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Machine Learning and Deep Learning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Computational Logic and Automated Reasoning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Intelligent Agents/Multiagent Systems and Human </a:t>
            </a:r>
            <a:r>
              <a:rPr lang="en-GB" sz="1400" b="1" dirty="0" err="1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Centered</a:t>
            </a: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AI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AI, Privacy and Security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AI in Health Sciences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Natural Computing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Genome Data Science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Genomic Information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Responsible AI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AI Evaluation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Generative AI and Agentic AI</a:t>
            </a:r>
          </a:p>
          <a:p>
            <a:endParaRPr lang="en-GB" sz="1400" b="1" dirty="0">
              <a:solidFill>
                <a:srgbClr val="00206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MASTER-PHD PROGRAMS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Artificial Intelligence, Pattern Recognition and Digital Imaging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Software Engineering, Formal Methods and Information Systems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Biomedical Engineering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b="1" dirty="0">
                <a:solidFill>
                  <a:srgbClr val="00206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Master’s Degree in Cloud Computing and High Performance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64BDAA3-4C70-A9EF-A57B-2786DCB9DC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8681" y="4302050"/>
            <a:ext cx="4803787" cy="2584421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A75C0F8F-C27E-7B15-70BE-AA4268BC1E06}"/>
              </a:ext>
            </a:extLst>
          </p:cNvPr>
          <p:cNvGrpSpPr/>
          <p:nvPr/>
        </p:nvGrpSpPr>
        <p:grpSpPr>
          <a:xfrm>
            <a:off x="6874093" y="1858735"/>
            <a:ext cx="3010975" cy="2429544"/>
            <a:chOff x="6883145" y="1407609"/>
            <a:chExt cx="3883842" cy="3286399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9287D1E4-905F-F261-70BA-CF06D0DCB8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519065" y="1660444"/>
              <a:ext cx="948169" cy="344026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A6299BEE-9E54-2D47-E746-0AAECE5554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883145" y="1407609"/>
              <a:ext cx="3883842" cy="328639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A4F4C9E8-BB4D-D065-C7BE-919AF16E6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839400" y="1466196"/>
              <a:ext cx="1856440" cy="673576"/>
            </a:xfrm>
            <a:prstGeom prst="rect">
              <a:avLst/>
            </a:prstGeom>
          </p:spPr>
        </p:pic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6FEF284-FE71-1256-AA4C-AAD74FDC1C4B}"/>
              </a:ext>
            </a:extLst>
          </p:cNvPr>
          <p:cNvSpPr txBox="1"/>
          <p:nvPr/>
        </p:nvSpPr>
        <p:spPr>
          <a:xfrm>
            <a:off x="9883922" y="1872506"/>
            <a:ext cx="253880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400" dirty="0">
                <a:latin typeface="Helvetica Neue"/>
              </a:rPr>
              <a:t>160 staff </a:t>
            </a:r>
            <a:r>
              <a:rPr lang="it-IT" sz="1400" dirty="0" err="1">
                <a:latin typeface="Helvetica Neue"/>
              </a:rPr>
              <a:t>members</a:t>
            </a:r>
            <a:r>
              <a:rPr lang="it-IT" sz="1400" dirty="0">
                <a:latin typeface="Helvetica Neue"/>
              </a:rPr>
              <a:t>*:</a:t>
            </a:r>
          </a:p>
          <a:p>
            <a:pPr lvl="1"/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80 </a:t>
            </a:r>
            <a:r>
              <a:rPr lang="it-IT" sz="1000" b="0" dirty="0" err="1">
                <a:solidFill>
                  <a:schemeClr val="bg2">
                    <a:lumMod val="50000"/>
                  </a:schemeClr>
                </a:solidFill>
                <a:latin typeface="Helvetica Neue"/>
              </a:rPr>
              <a:t>Lecturers</a:t>
            </a:r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 and </a:t>
            </a:r>
            <a:r>
              <a:rPr lang="it-IT" sz="1000" b="0" dirty="0" err="1">
                <a:solidFill>
                  <a:schemeClr val="bg2">
                    <a:lumMod val="50000"/>
                  </a:schemeClr>
                </a:solidFill>
                <a:latin typeface="Helvetica Neue"/>
              </a:rPr>
              <a:t>researchers</a:t>
            </a:r>
            <a:endParaRPr lang="it-IT" sz="1000" b="0" dirty="0">
              <a:solidFill>
                <a:schemeClr val="bg2">
                  <a:lumMod val="50000"/>
                </a:schemeClr>
              </a:solidFill>
              <a:latin typeface="Helvetica Neue"/>
            </a:endParaRPr>
          </a:p>
          <a:p>
            <a:pPr lvl="1"/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22 Full time </a:t>
            </a:r>
            <a:r>
              <a:rPr lang="it-IT" sz="1000" b="0" dirty="0" err="1">
                <a:solidFill>
                  <a:schemeClr val="bg2">
                    <a:lumMod val="50000"/>
                  </a:schemeClr>
                </a:solidFill>
                <a:latin typeface="Helvetica Neue"/>
              </a:rPr>
              <a:t>researchers</a:t>
            </a:r>
            <a:endParaRPr lang="it-IT" sz="1000" b="0" dirty="0">
              <a:solidFill>
                <a:schemeClr val="bg2">
                  <a:lumMod val="50000"/>
                </a:schemeClr>
              </a:solidFill>
              <a:latin typeface="Helvetica Neue"/>
            </a:endParaRPr>
          </a:p>
          <a:p>
            <a:pPr lvl="1"/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30 </a:t>
            </a:r>
            <a:r>
              <a:rPr lang="it-IT" sz="1000" b="0" dirty="0" err="1">
                <a:solidFill>
                  <a:schemeClr val="bg2">
                    <a:lumMod val="50000"/>
                  </a:schemeClr>
                </a:solidFill>
                <a:latin typeface="Helvetica Neue"/>
              </a:rPr>
              <a:t>Early</a:t>
            </a:r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 Stage </a:t>
            </a:r>
            <a:r>
              <a:rPr lang="it-IT" sz="1000" b="0" dirty="0" err="1">
                <a:solidFill>
                  <a:schemeClr val="bg2">
                    <a:lumMod val="50000"/>
                  </a:schemeClr>
                </a:solidFill>
                <a:latin typeface="Helvetica Neue"/>
              </a:rPr>
              <a:t>Researchers</a:t>
            </a:r>
            <a:endParaRPr lang="it-IT" sz="1000" b="0" dirty="0">
              <a:solidFill>
                <a:schemeClr val="bg2">
                  <a:lumMod val="50000"/>
                </a:schemeClr>
              </a:solidFill>
              <a:latin typeface="Helvetica Neue"/>
            </a:endParaRPr>
          </a:p>
          <a:p>
            <a:pPr lvl="1"/>
            <a:r>
              <a:rPr lang="it-IT" sz="1000" b="0" dirty="0">
                <a:solidFill>
                  <a:schemeClr val="bg2">
                    <a:lumMod val="50000"/>
                  </a:schemeClr>
                </a:solidFill>
                <a:latin typeface="Helvetica Neue"/>
              </a:rPr>
              <a:t>28 Technical Staff</a:t>
            </a:r>
          </a:p>
          <a:p>
            <a:r>
              <a:rPr lang="it-IT" sz="900" dirty="0">
                <a:solidFill>
                  <a:schemeClr val="accent4">
                    <a:lumMod val="75000"/>
                  </a:schemeClr>
                </a:solidFill>
                <a:latin typeface="Helvetica Neue"/>
              </a:rPr>
              <a:t>* 90 doctors &amp; 16 Full professors</a:t>
            </a:r>
          </a:p>
        </p:txBody>
      </p:sp>
      <p:sp>
        <p:nvSpPr>
          <p:cNvPr id="4" name="Rectangle: Top Corners Rounded 13">
            <a:extLst>
              <a:ext uri="{FF2B5EF4-FFF2-40B4-BE49-F238E27FC236}">
                <a16:creationId xmlns:a16="http://schemas.microsoft.com/office/drawing/2014/main" id="{5CBC28E4-5E71-78F7-3288-0E8DE88D4D35}"/>
              </a:ext>
            </a:extLst>
          </p:cNvPr>
          <p:cNvSpPr/>
          <p:nvPr/>
        </p:nvSpPr>
        <p:spPr>
          <a:xfrm rot="5400000">
            <a:off x="5836443" y="-3540054"/>
            <a:ext cx="731399" cy="7956811"/>
          </a:xfrm>
          <a:prstGeom prst="round2SameRect">
            <a:avLst/>
          </a:prstGeom>
          <a:solidFill>
            <a:srgbClr val="4EC7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atin typeface="+mj-lt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14C8859D-3F12-C9D9-4B53-B5710D33BF29}"/>
              </a:ext>
            </a:extLst>
          </p:cNvPr>
          <p:cNvSpPr/>
          <p:nvPr/>
        </p:nvSpPr>
        <p:spPr>
          <a:xfrm>
            <a:off x="2200295" y="74859"/>
            <a:ext cx="7980254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err="1">
                <a:solidFill>
                  <a:srgbClr val="002060"/>
                </a:solidFill>
              </a:rPr>
              <a:t>Valencian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Research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Institute</a:t>
            </a:r>
            <a:r>
              <a:rPr lang="es-ES" sz="2000" b="1" dirty="0">
                <a:solidFill>
                  <a:srgbClr val="002060"/>
                </a:solidFill>
              </a:rPr>
              <a:t> </a:t>
            </a:r>
            <a:r>
              <a:rPr lang="es-ES" sz="2000" b="1" dirty="0" err="1">
                <a:solidFill>
                  <a:srgbClr val="002060"/>
                </a:solidFill>
              </a:rPr>
              <a:t>for</a:t>
            </a:r>
            <a:r>
              <a:rPr lang="es-ES" sz="2000" b="1" dirty="0">
                <a:solidFill>
                  <a:srgbClr val="002060"/>
                </a:solidFill>
              </a:rPr>
              <a:t> Artificial </a:t>
            </a:r>
            <a:r>
              <a:rPr lang="es-ES" sz="2000" b="1" dirty="0" err="1">
                <a:solidFill>
                  <a:srgbClr val="002060"/>
                </a:solidFill>
              </a:rPr>
              <a:t>Intelligence</a:t>
            </a:r>
            <a:r>
              <a:rPr lang="es-ES" sz="2000" b="1" dirty="0">
                <a:solidFill>
                  <a:srgbClr val="002060"/>
                </a:solidFill>
              </a:rPr>
              <a:t> (VRAIN) </a:t>
            </a:r>
          </a:p>
          <a:p>
            <a:r>
              <a:rPr lang="es-ES" sz="1100" dirty="0" err="1">
                <a:solidFill>
                  <a:srgbClr val="002060"/>
                </a:solidFill>
              </a:rPr>
              <a:t>vrain.upv.es</a:t>
            </a:r>
            <a:r>
              <a:rPr lang="es-ES" sz="1100" dirty="0">
                <a:solidFill>
                  <a:srgbClr val="002060"/>
                </a:solidFill>
              </a:rPr>
              <a:t>/       </a:t>
            </a:r>
            <a:r>
              <a:rPr lang="es-ES" sz="1100" dirty="0">
                <a:solidFill>
                  <a:srgbClr val="002060"/>
                </a:solidFill>
                <a:hlinkClick r:id="rId7"/>
              </a:rPr>
              <a:t>https://es.linkedin.com/company/vrain/</a:t>
            </a:r>
            <a:r>
              <a:rPr lang="es-ES" sz="1100" dirty="0">
                <a:solidFill>
                  <a:srgbClr val="002060"/>
                </a:solidFill>
              </a:rPr>
              <a:t>       https://</a:t>
            </a:r>
            <a:r>
              <a:rPr lang="es-ES" sz="1100" dirty="0" err="1">
                <a:solidFill>
                  <a:srgbClr val="002060"/>
                </a:solidFill>
              </a:rPr>
              <a:t>www.youtube.ctom</a:t>
            </a:r>
            <a:r>
              <a:rPr lang="es-ES" sz="1100" dirty="0">
                <a:solidFill>
                  <a:srgbClr val="002060"/>
                </a:solidFill>
              </a:rPr>
              <a:t>/</a:t>
            </a:r>
            <a:r>
              <a:rPr lang="es-ES" sz="1100" dirty="0" err="1">
                <a:solidFill>
                  <a:srgbClr val="002060"/>
                </a:solidFill>
              </a:rPr>
              <a:t>channel</a:t>
            </a:r>
            <a:r>
              <a:rPr lang="es-ES" sz="1100" dirty="0">
                <a:solidFill>
                  <a:srgbClr val="002060"/>
                </a:solidFill>
              </a:rPr>
              <a:t>/UC4P_TQ00CT_V0opre1_o9Mg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CC50706-1C9B-18A6-156B-30A17020F8AD}"/>
              </a:ext>
            </a:extLst>
          </p:cNvPr>
          <p:cNvSpPr/>
          <p:nvPr/>
        </p:nvSpPr>
        <p:spPr>
          <a:xfrm>
            <a:off x="2235708" y="833148"/>
            <a:ext cx="79448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Director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Vicent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Botti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(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vbotti@vrain.upv.es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)                                                   </a:t>
            </a:r>
            <a:r>
              <a:rPr lang="es-ES" sz="1400" b="1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Contact</a:t>
            </a:r>
            <a:r>
              <a:rPr lang="es-ES" sz="1400" dirty="0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: </a:t>
            </a:r>
            <a:r>
              <a:rPr lang="es-ES" sz="1400" dirty="0" err="1">
                <a:solidFill>
                  <a:srgbClr val="0070C0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vrain@upv.es</a:t>
            </a:r>
            <a:endParaRPr lang="es-ES" sz="1400" dirty="0">
              <a:solidFill>
                <a:srgbClr val="0070C0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10" name="Google Shape;58;p13">
            <a:extLst>
              <a:ext uri="{FF2B5EF4-FFF2-40B4-BE49-F238E27FC236}">
                <a16:creationId xmlns:a16="http://schemas.microsoft.com/office/drawing/2014/main" id="{869F6BE5-2F99-8C3C-4539-E8B091EEAFAD}"/>
              </a:ext>
            </a:extLst>
          </p:cNvPr>
          <p:cNvPicPr preferRelativeResize="0"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13" y="8104"/>
            <a:ext cx="2283551" cy="825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5" descr="A blue and yellow logo&#10;&#10;AI-generated content may be incorrect.">
            <a:extLst>
              <a:ext uri="{FF2B5EF4-FFF2-40B4-BE49-F238E27FC236}">
                <a16:creationId xmlns:a16="http://schemas.microsoft.com/office/drawing/2014/main" id="{C4866DEF-160D-96CE-765A-137DFBE877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812" y="72652"/>
            <a:ext cx="1635559" cy="11079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3393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84cf1ad-42c9-4de4-ad35-7fd0913a009d" xsi:nil="true"/>
    <lcf76f155ced4ddcb4097134ff3c332f xmlns="f3e54e89-7cbf-4921-8dc8-d33ac8bb863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4FD54B215B15441B8AD5F6A93C19245" ma:contentTypeVersion="10" ma:contentTypeDescription="Crear nuevo documento." ma:contentTypeScope="" ma:versionID="5dc57af30ff75063eace0d5c089226da">
  <xsd:schema xmlns:xsd="http://www.w3.org/2001/XMLSchema" xmlns:xs="http://www.w3.org/2001/XMLSchema" xmlns:p="http://schemas.microsoft.com/office/2006/metadata/properties" xmlns:ns2="f3e54e89-7cbf-4921-8dc8-d33ac8bb8633" xmlns:ns3="c84cf1ad-42c9-4de4-ad35-7fd0913a009d" targetNamespace="http://schemas.microsoft.com/office/2006/metadata/properties" ma:root="true" ma:fieldsID="130e6b2f832dea8c528df19e54ba4bfd" ns2:_="" ns3:_="">
    <xsd:import namespace="f3e54e89-7cbf-4921-8dc8-d33ac8bb8633"/>
    <xsd:import namespace="c84cf1ad-42c9-4de4-ad35-7fd0913a00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e54e89-7cbf-4921-8dc8-d33ac8bb86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4cf1ad-42c9-4de4-ad35-7fd0913a00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4dd2a4b-a594-4a64-b02b-4d8ee45fc245}" ma:internalName="TaxCatchAll" ma:showField="CatchAllData" ma:web="c84cf1ad-42c9-4de4-ad35-7fd0913a00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C3DF10-822C-476B-9E2B-4035B6EA4AA2}">
  <ds:schemaRefs>
    <ds:schemaRef ds:uri="http://schemas.microsoft.com/office/2006/metadata/properties"/>
    <ds:schemaRef ds:uri="http://schemas.microsoft.com/office/infopath/2007/PartnerControls"/>
    <ds:schemaRef ds:uri="c84cf1ad-42c9-4de4-ad35-7fd0913a009d"/>
    <ds:schemaRef ds:uri="f3e54e89-7cbf-4921-8dc8-d33ac8bb8633"/>
  </ds:schemaRefs>
</ds:datastoreItem>
</file>

<file path=customXml/itemProps2.xml><?xml version="1.0" encoding="utf-8"?>
<ds:datastoreItem xmlns:ds="http://schemas.openxmlformats.org/officeDocument/2006/customXml" ds:itemID="{5B63BFA4-5640-45D3-B0CF-105831C81B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B5FC69-CC03-4518-807C-DFAC564314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e54e89-7cbf-4921-8dc8-d33ac8bb8633"/>
    <ds:schemaRef ds:uri="c84cf1ad-42c9-4de4-ad35-7fd0913a00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3139</Words>
  <Application>Microsoft Office PowerPoint</Application>
  <PresentationFormat>Panorámica</PresentationFormat>
  <Paragraphs>484</Paragraphs>
  <Slides>22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3" baseType="lpstr">
      <vt:lpstr>Aptos</vt:lpstr>
      <vt:lpstr>Aptos Display</vt:lpstr>
      <vt:lpstr>Arial</vt:lpstr>
      <vt:lpstr>Courier New</vt:lpstr>
      <vt:lpstr>Helvetica</vt:lpstr>
      <vt:lpstr>Helvetica Neue</vt:lpstr>
      <vt:lpstr>Open Sans</vt:lpstr>
      <vt:lpstr>Oxygen Bold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Belén Picó Sirvent</dc:creator>
  <cp:lastModifiedBy>Encarnacion Sanchez Martinez</cp:lastModifiedBy>
  <cp:revision>45</cp:revision>
  <dcterms:created xsi:type="dcterms:W3CDTF">2025-05-27T07:55:47Z</dcterms:created>
  <dcterms:modified xsi:type="dcterms:W3CDTF">2026-02-10T10:24:29Z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0x010100A4FD54B215B15441B8AD5F6A93C19245</vt:lpwstr>
  </property>
  <property fmtid="{D5CDD505-2E9C-101B-9397-08002B2CF9AE}" pid="3" name="MediaServiceImageTags">
    <vt:lpwstr/>
  </property>
</Properties>
</file>