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7" r:id="rId5"/>
    <p:sldId id="263" r:id="rId6"/>
    <p:sldId id="261" r:id="rId7"/>
    <p:sldId id="260" r:id="rId8"/>
    <p:sldId id="266" r:id="rId9"/>
    <p:sldId id="267" r:id="rId10"/>
    <p:sldId id="268" r:id="rId11"/>
    <p:sldId id="270" r:id="rId12"/>
  </p:sldIdLst>
  <p:sldSz cx="9144000" cy="5143500" type="screen16x9"/>
  <p:notesSz cx="6858000" cy="9144000"/>
  <p:defaultTextStyle>
    <a:defPPr>
      <a:defRPr lang="pl-P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4"/>
    <a:srgbClr val="0074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09FFD6-5916-47C4-B1C9-A34D814C5725}" v="1" dt="2026-09-23T11:14:46.4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520" y="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ksandra Żołądek" userId="7ac83f7f-d0df-4308-853f-f964c2e3e5d3" providerId="ADAL" clId="{D5BE37B6-4F59-4837-80CF-B071AA36FA46}"/>
    <pc:docChg chg="undo custSel delSld modSld sldOrd">
      <pc:chgData name="Aleksandra Żołądek" userId="7ac83f7f-d0df-4308-853f-f964c2e3e5d3" providerId="ADAL" clId="{D5BE37B6-4F59-4837-80CF-B071AA36FA46}" dt="2026-09-16T12:45:45.807" v="3492" actId="732"/>
      <pc:docMkLst>
        <pc:docMk/>
      </pc:docMkLst>
      <pc:sldChg chg="modSp mod">
        <pc:chgData name="Aleksandra Żołądek" userId="7ac83f7f-d0df-4308-853f-f964c2e3e5d3" providerId="ADAL" clId="{D5BE37B6-4F59-4837-80CF-B071AA36FA46}" dt="2026-09-16T11:37:47.022" v="2266" actId="20577"/>
        <pc:sldMkLst>
          <pc:docMk/>
          <pc:sldMk cId="3610420120" sldId="257"/>
        </pc:sldMkLst>
        <pc:spChg chg="mod">
          <ac:chgData name="Aleksandra Żołądek" userId="7ac83f7f-d0df-4308-853f-f964c2e3e5d3" providerId="ADAL" clId="{D5BE37B6-4F59-4837-80CF-B071AA36FA46}" dt="2026-09-16T11:37:47.022" v="2266" actId="20577"/>
          <ac:spMkLst>
            <pc:docMk/>
            <pc:sldMk cId="3610420120" sldId="257"/>
            <ac:spMk id="4" creationId="{00000000-0000-0000-0000-000000000000}"/>
          </ac:spMkLst>
        </pc:spChg>
      </pc:sldChg>
      <pc:sldChg chg="addSp modSp mod">
        <pc:chgData name="Aleksandra Żołądek" userId="7ac83f7f-d0df-4308-853f-f964c2e3e5d3" providerId="ADAL" clId="{D5BE37B6-4F59-4837-80CF-B071AA36FA46}" dt="2026-09-16T12:42:58.811" v="3476" actId="404"/>
        <pc:sldMkLst>
          <pc:docMk/>
          <pc:sldMk cId="872635761" sldId="261"/>
        </pc:sldMkLst>
        <pc:spChg chg="mod">
          <ac:chgData name="Aleksandra Żołądek" userId="7ac83f7f-d0df-4308-853f-f964c2e3e5d3" providerId="ADAL" clId="{D5BE37B6-4F59-4837-80CF-B071AA36FA46}" dt="2026-09-16T12:42:13.330" v="3469" actId="20577"/>
          <ac:spMkLst>
            <pc:docMk/>
            <pc:sldMk cId="872635761" sldId="261"/>
            <ac:spMk id="3" creationId="{6B5A989E-2567-1D84-8FF6-407BF488FDC6}"/>
          </ac:spMkLst>
        </pc:spChg>
        <pc:spChg chg="mod">
          <ac:chgData name="Aleksandra Żołądek" userId="7ac83f7f-d0df-4308-853f-f964c2e3e5d3" providerId="ADAL" clId="{D5BE37B6-4F59-4837-80CF-B071AA36FA46}" dt="2026-09-16T12:01:16.768" v="3258" actId="14100"/>
          <ac:spMkLst>
            <pc:docMk/>
            <pc:sldMk cId="872635761" sldId="261"/>
            <ac:spMk id="5" creationId="{00000000-0000-0000-0000-000000000000}"/>
          </ac:spMkLst>
        </pc:spChg>
        <pc:spChg chg="mod">
          <ac:chgData name="Aleksandra Żołądek" userId="7ac83f7f-d0df-4308-853f-f964c2e3e5d3" providerId="ADAL" clId="{D5BE37B6-4F59-4837-80CF-B071AA36FA46}" dt="2026-09-16T12:42:54.424" v="3475" actId="1076"/>
          <ac:spMkLst>
            <pc:docMk/>
            <pc:sldMk cId="872635761" sldId="261"/>
            <ac:spMk id="6" creationId="{2A76C3C8-7D64-A678-2B33-05DDAD120E3F}"/>
          </ac:spMkLst>
        </pc:spChg>
        <pc:spChg chg="add mod">
          <ac:chgData name="Aleksandra Żołądek" userId="7ac83f7f-d0df-4308-853f-f964c2e3e5d3" providerId="ADAL" clId="{D5BE37B6-4F59-4837-80CF-B071AA36FA46}" dt="2026-09-16T12:42:58.811" v="3476" actId="404"/>
          <ac:spMkLst>
            <pc:docMk/>
            <pc:sldMk cId="872635761" sldId="261"/>
            <ac:spMk id="7" creationId="{CAA1B0AE-2BE3-CCF4-F89C-3ED311DF6EF6}"/>
          </ac:spMkLst>
        </pc:spChg>
      </pc:sldChg>
      <pc:sldChg chg="addSp delSp modSp mod">
        <pc:chgData name="Aleksandra Żołądek" userId="7ac83f7f-d0df-4308-853f-f964c2e3e5d3" providerId="ADAL" clId="{D5BE37B6-4F59-4837-80CF-B071AA36FA46}" dt="2026-09-16T12:45:45.807" v="3492" actId="732"/>
        <pc:sldMkLst>
          <pc:docMk/>
          <pc:sldMk cId="1008374855" sldId="263"/>
        </pc:sldMkLst>
        <pc:spChg chg="mod">
          <ac:chgData name="Aleksandra Żołądek" userId="7ac83f7f-d0df-4308-853f-f964c2e3e5d3" providerId="ADAL" clId="{D5BE37B6-4F59-4837-80CF-B071AA36FA46}" dt="2026-09-16T12:34:56.674" v="3388" actId="20577"/>
          <ac:spMkLst>
            <pc:docMk/>
            <pc:sldMk cId="1008374855" sldId="263"/>
            <ac:spMk id="14" creationId="{00000000-0000-0000-0000-000000000000}"/>
          </ac:spMkLst>
        </pc:spChg>
        <pc:picChg chg="add mod modCrop">
          <ac:chgData name="Aleksandra Żołądek" userId="7ac83f7f-d0df-4308-853f-f964c2e3e5d3" providerId="ADAL" clId="{D5BE37B6-4F59-4837-80CF-B071AA36FA46}" dt="2026-09-16T12:45:09.892" v="3486" actId="14100"/>
          <ac:picMkLst>
            <pc:docMk/>
            <pc:sldMk cId="1008374855" sldId="263"/>
            <ac:picMk id="4" creationId="{2D5AD62D-F167-3E1E-EF34-77BC1F3F5720}"/>
          </ac:picMkLst>
        </pc:picChg>
        <pc:picChg chg="add mod modCrop">
          <ac:chgData name="Aleksandra Żołądek" userId="7ac83f7f-d0df-4308-853f-f964c2e3e5d3" providerId="ADAL" clId="{D5BE37B6-4F59-4837-80CF-B071AA36FA46}" dt="2026-09-16T12:45:45.807" v="3492" actId="732"/>
          <ac:picMkLst>
            <pc:docMk/>
            <pc:sldMk cId="1008374855" sldId="263"/>
            <ac:picMk id="7" creationId="{C77E45AE-40ED-08DA-1ADE-80B284631255}"/>
          </ac:picMkLst>
        </pc:picChg>
        <pc:picChg chg="mod">
          <ac:chgData name="Aleksandra Żołądek" userId="7ac83f7f-d0df-4308-853f-f964c2e3e5d3" providerId="ADAL" clId="{D5BE37B6-4F59-4837-80CF-B071AA36FA46}" dt="2026-09-16T11:41:40.945" v="2387" actId="1076"/>
          <ac:picMkLst>
            <pc:docMk/>
            <pc:sldMk cId="1008374855" sldId="263"/>
            <ac:picMk id="10" creationId="{54094063-3762-7288-5C7B-EC59BD0828B7}"/>
          </ac:picMkLst>
        </pc:picChg>
        <pc:picChg chg="mod modCrop">
          <ac:chgData name="Aleksandra Żołądek" userId="7ac83f7f-d0df-4308-853f-f964c2e3e5d3" providerId="ADAL" clId="{D5BE37B6-4F59-4837-80CF-B071AA36FA46}" dt="2026-09-16T12:45:44.951" v="3491" actId="1076"/>
          <ac:picMkLst>
            <pc:docMk/>
            <pc:sldMk cId="1008374855" sldId="263"/>
            <ac:picMk id="16" creationId="{018DB327-41E1-6952-404D-5D6879B44C8B}"/>
          </ac:picMkLst>
        </pc:picChg>
        <pc:picChg chg="mod">
          <ac:chgData name="Aleksandra Żołądek" userId="7ac83f7f-d0df-4308-853f-f964c2e3e5d3" providerId="ADAL" clId="{D5BE37B6-4F59-4837-80CF-B071AA36FA46}" dt="2026-09-16T12:36:55.713" v="3396" actId="14100"/>
          <ac:picMkLst>
            <pc:docMk/>
            <pc:sldMk cId="1008374855" sldId="263"/>
            <ac:picMk id="20" creationId="{5F01547B-5CCB-90D8-7700-8740F3EC0A31}"/>
          </ac:picMkLst>
        </pc:picChg>
        <pc:picChg chg="mod">
          <ac:chgData name="Aleksandra Żołądek" userId="7ac83f7f-d0df-4308-853f-f964c2e3e5d3" providerId="ADAL" clId="{D5BE37B6-4F59-4837-80CF-B071AA36FA46}" dt="2026-09-16T12:39:19.032" v="3410" actId="1076"/>
          <ac:picMkLst>
            <pc:docMk/>
            <pc:sldMk cId="1008374855" sldId="263"/>
            <ac:picMk id="24" creationId="{5DAE1B26-935C-1DE2-5117-B31AE654673A}"/>
          </ac:picMkLst>
        </pc:picChg>
      </pc:sldChg>
      <pc:sldChg chg="addSp delSp modSp mod">
        <pc:chgData name="Aleksandra Żołądek" userId="7ac83f7f-d0df-4308-853f-f964c2e3e5d3" providerId="ADAL" clId="{D5BE37B6-4F59-4837-80CF-B071AA36FA46}" dt="2026-09-16T12:43:20.687" v="3478" actId="20577"/>
        <pc:sldMkLst>
          <pc:docMk/>
          <pc:sldMk cId="3533269936" sldId="266"/>
        </pc:sldMkLst>
        <pc:spChg chg="mod">
          <ac:chgData name="Aleksandra Żołądek" userId="7ac83f7f-d0df-4308-853f-f964c2e3e5d3" providerId="ADAL" clId="{D5BE37B6-4F59-4837-80CF-B071AA36FA46}" dt="2026-09-16T12:43:20.687" v="3478" actId="20577"/>
          <ac:spMkLst>
            <pc:docMk/>
            <pc:sldMk cId="3533269936" sldId="266"/>
            <ac:spMk id="3" creationId="{6BB28600-7423-E5EE-E7A8-80D4B7B3079F}"/>
          </ac:spMkLst>
        </pc:spChg>
        <pc:picChg chg="add mod modCrop">
          <ac:chgData name="Aleksandra Żołądek" userId="7ac83f7f-d0df-4308-853f-f964c2e3e5d3" providerId="ADAL" clId="{D5BE37B6-4F59-4837-80CF-B071AA36FA46}" dt="2026-09-16T12:00:26.076" v="3257" actId="14100"/>
          <ac:picMkLst>
            <pc:docMk/>
            <pc:sldMk cId="3533269936" sldId="266"/>
            <ac:picMk id="5" creationId="{FF6CDA16-F154-3C13-A51D-3E917B08BCCC}"/>
          </ac:picMkLst>
        </pc:picChg>
      </pc:sldChg>
      <pc:sldChg chg="modSp mod">
        <pc:chgData name="Aleksandra Żołądek" userId="7ac83f7f-d0df-4308-853f-f964c2e3e5d3" providerId="ADAL" clId="{D5BE37B6-4F59-4837-80CF-B071AA36FA46}" dt="2026-09-16T12:44:17.006" v="3482" actId="20577"/>
        <pc:sldMkLst>
          <pc:docMk/>
          <pc:sldMk cId="3693413237" sldId="268"/>
        </pc:sldMkLst>
        <pc:spChg chg="mod">
          <ac:chgData name="Aleksandra Żołądek" userId="7ac83f7f-d0df-4308-853f-f964c2e3e5d3" providerId="ADAL" clId="{D5BE37B6-4F59-4837-80CF-B071AA36FA46}" dt="2026-09-16T12:44:17.006" v="3482" actId="20577"/>
          <ac:spMkLst>
            <pc:docMk/>
            <pc:sldMk cId="3693413237" sldId="268"/>
            <ac:spMk id="3" creationId="{462786E5-8D56-5448-FCDA-CC1460305F87}"/>
          </ac:spMkLst>
        </pc:spChg>
      </pc:sldChg>
    </pc:docChg>
  </pc:docChgLst>
  <pc:docChgLst>
    <pc:chgData name="Aleksandra Żołądek" userId="7ac83f7f-d0df-4308-853f-f964c2e3e5d3" providerId="ADAL" clId="{3891322D-6E71-43BD-8B68-A515F2BE8798}"/>
    <pc:docChg chg="custSel modSld">
      <pc:chgData name="Aleksandra Żołądek" userId="7ac83f7f-d0df-4308-853f-f964c2e3e5d3" providerId="ADAL" clId="{3891322D-6E71-43BD-8B68-A515F2BE8798}" dt="2026-09-23T11:17:47.703" v="17" actId="1076"/>
      <pc:docMkLst>
        <pc:docMk/>
      </pc:docMkLst>
      <pc:sldChg chg="addSp delSp modSp mod">
        <pc:chgData name="Aleksandra Żołądek" userId="7ac83f7f-d0df-4308-853f-f964c2e3e5d3" providerId="ADAL" clId="{3891322D-6E71-43BD-8B68-A515F2BE8798}" dt="2026-09-23T11:14:50.185" v="5" actId="478"/>
        <pc:sldMkLst>
          <pc:docMk/>
          <pc:sldMk cId="3610420120" sldId="257"/>
        </pc:sldMkLst>
        <pc:spChg chg="add del mod">
          <ac:chgData name="Aleksandra Żołądek" userId="7ac83f7f-d0df-4308-853f-f964c2e3e5d3" providerId="ADAL" clId="{3891322D-6E71-43BD-8B68-A515F2BE8798}" dt="2026-09-23T11:14:48.284" v="4"/>
          <ac:spMkLst>
            <pc:docMk/>
            <pc:sldMk cId="3610420120" sldId="257"/>
            <ac:spMk id="7" creationId="{D5999E6E-1F23-8E6C-7880-CE6FF92BB813}"/>
          </ac:spMkLst>
        </pc:spChg>
        <pc:picChg chg="add del mod">
          <ac:chgData name="Aleksandra Żołądek" userId="7ac83f7f-d0df-4308-853f-f964c2e3e5d3" providerId="ADAL" clId="{3891322D-6E71-43BD-8B68-A515F2BE8798}" dt="2026-09-23T11:14:50.185" v="5" actId="478"/>
          <ac:picMkLst>
            <pc:docMk/>
            <pc:sldMk cId="3610420120" sldId="257"/>
            <ac:picMk id="5" creationId="{0C5E50FD-03AA-3E5E-3C8D-33F1E717FB00}"/>
          </ac:picMkLst>
        </pc:picChg>
      </pc:sldChg>
      <pc:sldChg chg="addSp delSp modSp mod">
        <pc:chgData name="Aleksandra Żołądek" userId="7ac83f7f-d0df-4308-853f-f964c2e3e5d3" providerId="ADAL" clId="{3891322D-6E71-43BD-8B68-A515F2BE8798}" dt="2026-09-23T11:17:47.703" v="17" actId="1076"/>
        <pc:sldMkLst>
          <pc:docMk/>
          <pc:sldMk cId="2062636084" sldId="270"/>
        </pc:sldMkLst>
        <pc:picChg chg="add del mod">
          <ac:chgData name="Aleksandra Żołądek" userId="7ac83f7f-d0df-4308-853f-f964c2e3e5d3" providerId="ADAL" clId="{3891322D-6E71-43BD-8B68-A515F2BE8798}" dt="2026-09-23T11:17:40.017" v="13" actId="478"/>
          <ac:picMkLst>
            <pc:docMk/>
            <pc:sldMk cId="2062636084" sldId="270"/>
            <ac:picMk id="5" creationId="{0A94EE3A-0D0D-422C-830A-ED76B1BD93B6}"/>
          </ac:picMkLst>
        </pc:picChg>
        <pc:picChg chg="add mod">
          <ac:chgData name="Aleksandra Żołądek" userId="7ac83f7f-d0df-4308-853f-f964c2e3e5d3" providerId="ADAL" clId="{3891322D-6E71-43BD-8B68-A515F2BE8798}" dt="2026-09-23T11:17:47.703" v="17" actId="1076"/>
          <ac:picMkLst>
            <pc:docMk/>
            <pc:sldMk cId="2062636084" sldId="270"/>
            <ac:picMk id="8" creationId="{1EAABE77-5445-73C9-AF71-50BF9AC71E93}"/>
          </ac:picMkLst>
        </pc:picChg>
        <pc:picChg chg="del">
          <ac:chgData name="Aleksandra Żołądek" userId="7ac83f7f-d0df-4308-853f-f964c2e3e5d3" providerId="ADAL" clId="{3891322D-6E71-43BD-8B68-A515F2BE8798}" dt="2026-09-23T11:14:54.405" v="6" actId="478"/>
          <ac:picMkLst>
            <pc:docMk/>
            <pc:sldMk cId="2062636084" sldId="270"/>
            <ac:picMk id="15" creationId="{042377BD-FCD3-698E-26E8-9969B5D2DF3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9DEA68-7253-524B-B7ED-D84A80ED135C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D819C5-210B-4442-9E66-7227A66DCDD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84930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B29C27-A09B-3E44-9DB8-8913E8D55002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93B1A-C82D-994E-B408-6CCFE3DECAF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3731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44000" y="2687772"/>
            <a:ext cx="7541112" cy="1102519"/>
          </a:xfrm>
        </p:spPr>
        <p:txBody>
          <a:bodyPr lIns="0" tIns="0" rIns="0" bIns="0" anchor="b" anchorCtr="0">
            <a:normAutofit/>
          </a:bodyPr>
          <a:lstStyle>
            <a:lvl1pPr algn="l">
              <a:defRPr sz="3200" b="1">
                <a:solidFill>
                  <a:srgbClr val="FFFFFF"/>
                </a:solidFill>
                <a:latin typeface="Open Sans Regular"/>
                <a:cs typeface="Open Sans Regular"/>
              </a:defRPr>
            </a:lvl1pPr>
          </a:lstStyle>
          <a:p>
            <a:r>
              <a:rPr lang="pl-PL" dirty="0"/>
              <a:t>Kliknij, aby </a:t>
            </a:r>
            <a:r>
              <a:rPr lang="pl-PL" dirty="0" err="1"/>
              <a:t>edyt</a:t>
            </a:r>
            <a:r>
              <a:rPr lang="pl-PL" dirty="0"/>
              <a:t>. styl wz. tyt.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44000" y="3892070"/>
            <a:ext cx="6400800" cy="588409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  <a:latin typeface="Open Sans Light"/>
                <a:cs typeface="Open Sans Ligh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/>
              <a:t>Kliknij, aby edytować styl wzorca podtytułu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1044000" y="4486735"/>
            <a:ext cx="2895600" cy="273844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100">
                <a:solidFill>
                  <a:schemeClr val="bg1"/>
                </a:solidFill>
                <a:latin typeface="Open Sans Light"/>
                <a:cs typeface="Open Sans Light"/>
              </a:defRPr>
            </a:lvl1pPr>
          </a:lstStyle>
          <a:p>
            <a:r>
              <a:rPr lang="pl-PL" dirty="0"/>
              <a:t>1 lutego 2019, Warszawa</a:t>
            </a:r>
          </a:p>
        </p:txBody>
      </p:sp>
      <p:pic>
        <p:nvPicPr>
          <p:cNvPr id="9" name="Obraz 8" descr="logoSGH_white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1" y="473241"/>
            <a:ext cx="900363" cy="9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6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foto-ogoln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pic>
        <p:nvPicPr>
          <p:cNvPr id="6" name="Obraz 5" descr="SGH_piramida-ogolna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1044000" y="4486735"/>
            <a:ext cx="2895600" cy="273844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100">
                <a:solidFill>
                  <a:schemeClr val="bg1"/>
                </a:solidFill>
                <a:latin typeface="Open Sans Light"/>
                <a:cs typeface="Open Sans Light"/>
              </a:defRPr>
            </a:lvl1pPr>
          </a:lstStyle>
          <a:p>
            <a:r>
              <a:rPr lang="pl-PL" dirty="0"/>
              <a:t>1 lutego 2019, Warszawa</a:t>
            </a:r>
          </a:p>
        </p:txBody>
      </p:sp>
      <p:pic>
        <p:nvPicPr>
          <p:cNvPr id="9" name="Obraz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1" y="473241"/>
            <a:ext cx="900363" cy="900363"/>
          </a:xfrm>
          <a:prstGeom prst="rect">
            <a:avLst/>
          </a:prstGeom>
        </p:spPr>
      </p:pic>
      <p:sp>
        <p:nvSpPr>
          <p:cNvPr id="10" name="Tytuł 1"/>
          <p:cNvSpPr>
            <a:spLocks noGrp="1"/>
          </p:cNvSpPr>
          <p:nvPr>
            <p:ph type="ctrTitle"/>
          </p:nvPr>
        </p:nvSpPr>
        <p:spPr>
          <a:xfrm>
            <a:off x="1044000" y="2687772"/>
            <a:ext cx="7541112" cy="1102519"/>
          </a:xfrm>
        </p:spPr>
        <p:txBody>
          <a:bodyPr lIns="0" tIns="0" rIns="0" bIns="0" anchor="b" anchorCtr="0">
            <a:normAutofit/>
          </a:bodyPr>
          <a:lstStyle>
            <a:lvl1pPr algn="l">
              <a:defRPr sz="3200" b="1">
                <a:solidFill>
                  <a:srgbClr val="FFFFFF"/>
                </a:solidFill>
                <a:latin typeface="Open Sans Regular"/>
                <a:cs typeface="Open Sans Regular"/>
              </a:defRPr>
            </a:lvl1pPr>
          </a:lstStyle>
          <a:p>
            <a:r>
              <a:rPr lang="pl-PL" dirty="0"/>
              <a:t>Kliknij, aby </a:t>
            </a:r>
            <a:r>
              <a:rPr lang="pl-PL" dirty="0" err="1"/>
              <a:t>edyt</a:t>
            </a:r>
            <a:r>
              <a:rPr lang="pl-PL" dirty="0"/>
              <a:t>. styl wz. tyt.</a:t>
            </a:r>
          </a:p>
        </p:txBody>
      </p:sp>
      <p:sp>
        <p:nvSpPr>
          <p:cNvPr id="11" name="Podtytuł 2"/>
          <p:cNvSpPr>
            <a:spLocks noGrp="1"/>
          </p:cNvSpPr>
          <p:nvPr>
            <p:ph type="subTitle" idx="1"/>
          </p:nvPr>
        </p:nvSpPr>
        <p:spPr>
          <a:xfrm>
            <a:off x="1044000" y="3892070"/>
            <a:ext cx="6400800" cy="588409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  <a:latin typeface="Open Sans Light"/>
                <a:cs typeface="Open Sans Ligh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3493182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lajd tytułow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>
            <a:spLocks noGrp="1"/>
          </p:cNvSpPr>
          <p:nvPr>
            <p:ph type="ctrTitle"/>
          </p:nvPr>
        </p:nvSpPr>
        <p:spPr>
          <a:xfrm>
            <a:off x="1044000" y="3181996"/>
            <a:ext cx="7541112" cy="1102519"/>
          </a:xfrm>
        </p:spPr>
        <p:txBody>
          <a:bodyPr lIns="0" tIns="0" rIns="0" bIns="0" anchor="b" anchorCtr="0">
            <a:normAutofit/>
          </a:bodyPr>
          <a:lstStyle>
            <a:lvl1pPr algn="l">
              <a:defRPr sz="3200" b="1">
                <a:solidFill>
                  <a:srgbClr val="FFFFFF"/>
                </a:solidFill>
                <a:latin typeface="Open Sans Regular"/>
                <a:cs typeface="Open Sans Regular"/>
              </a:defRPr>
            </a:lvl1pPr>
          </a:lstStyle>
          <a:p>
            <a:r>
              <a:rPr lang="pl-PL" dirty="0"/>
              <a:t>Kliknij, aby </a:t>
            </a:r>
            <a:r>
              <a:rPr lang="pl-PL" dirty="0" err="1"/>
              <a:t>edyt</a:t>
            </a:r>
            <a:r>
              <a:rPr lang="pl-PL" dirty="0"/>
              <a:t>. styl wz. tyt.</a:t>
            </a:r>
          </a:p>
        </p:txBody>
      </p:sp>
    </p:spTree>
    <p:extLst>
      <p:ext uri="{BB962C8B-B14F-4D97-AF65-F5344CB8AC3E}">
        <p14:creationId xmlns:p14="http://schemas.microsoft.com/office/powerpoint/2010/main" val="1087604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edyt. styl wz. tyt.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918000" y="1187302"/>
            <a:ext cx="3577800" cy="3145745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920624" y="1187302"/>
            <a:ext cx="3766176" cy="3145745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770058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edyt. styl wz. tyt.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917999" y="1187302"/>
            <a:ext cx="7773417" cy="3145745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1077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edyt. styl wz. tyt.</a:t>
            </a:r>
          </a:p>
        </p:txBody>
      </p:sp>
      <p:sp>
        <p:nvSpPr>
          <p:cNvPr id="7" name="Symbol zastępczy tekstu 6"/>
          <p:cNvSpPr>
            <a:spLocks noGrp="1"/>
          </p:cNvSpPr>
          <p:nvPr>
            <p:ph type="body" sz="quarter" idx="10" hasCustomPrompt="1"/>
          </p:nvPr>
        </p:nvSpPr>
        <p:spPr>
          <a:xfrm>
            <a:off x="917575" y="1238250"/>
            <a:ext cx="2273300" cy="300038"/>
          </a:xfrm>
        </p:spPr>
        <p:txBody>
          <a:bodyPr anchor="t" anchorCtr="0">
            <a:noAutofit/>
          </a:bodyPr>
          <a:lstStyle>
            <a:lvl1pPr marL="0" indent="0">
              <a:buNone/>
              <a:defRPr sz="1100">
                <a:solidFill>
                  <a:srgbClr val="00748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l-PL" dirty="0"/>
              <a:t>TYTUŁ ZDJĘCIA</a:t>
            </a:r>
          </a:p>
        </p:txBody>
      </p:sp>
      <p:sp>
        <p:nvSpPr>
          <p:cNvPr id="9" name="Symbol zastępczy obrazu 8"/>
          <p:cNvSpPr>
            <a:spLocks noGrp="1"/>
          </p:cNvSpPr>
          <p:nvPr>
            <p:ph type="pic" sz="quarter" idx="11"/>
          </p:nvPr>
        </p:nvSpPr>
        <p:spPr>
          <a:xfrm>
            <a:off x="917575" y="1538288"/>
            <a:ext cx="2273300" cy="2066925"/>
          </a:xfrm>
        </p:spPr>
        <p:txBody>
          <a:bodyPr/>
          <a:lstStyle/>
          <a:p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12"/>
          </p:nvPr>
        </p:nvSpPr>
        <p:spPr>
          <a:xfrm>
            <a:off x="917575" y="3682872"/>
            <a:ext cx="2273300" cy="611188"/>
          </a:xfrm>
        </p:spPr>
        <p:txBody>
          <a:bodyPr>
            <a:noAutofit/>
          </a:bodyPr>
          <a:lstStyle>
            <a:lvl1pPr marL="0" indent="0">
              <a:buNone/>
              <a:defRPr sz="900"/>
            </a:lvl1pPr>
            <a:lvl2pPr marL="457200" indent="0">
              <a:buNone/>
              <a:defRPr sz="900"/>
            </a:lvl2pPr>
            <a:lvl3pPr marL="914400" indent="0">
              <a:buNone/>
              <a:defRPr sz="9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12" name="Symbol zastępczy tekstu 6"/>
          <p:cNvSpPr>
            <a:spLocks noGrp="1"/>
          </p:cNvSpPr>
          <p:nvPr>
            <p:ph type="body" sz="quarter" idx="13" hasCustomPrompt="1"/>
          </p:nvPr>
        </p:nvSpPr>
        <p:spPr>
          <a:xfrm>
            <a:off x="3661120" y="1238250"/>
            <a:ext cx="2273300" cy="300038"/>
          </a:xfrm>
        </p:spPr>
        <p:txBody>
          <a:bodyPr anchor="t" anchorCtr="0">
            <a:noAutofit/>
          </a:bodyPr>
          <a:lstStyle>
            <a:lvl1pPr marL="0" indent="0">
              <a:buNone/>
              <a:defRPr sz="1100">
                <a:solidFill>
                  <a:srgbClr val="00748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l-PL" dirty="0"/>
              <a:t>TYTUŁ ZDJĘCIA</a:t>
            </a:r>
          </a:p>
        </p:txBody>
      </p:sp>
      <p:sp>
        <p:nvSpPr>
          <p:cNvPr id="13" name="Symbol zastępczy obrazu 8"/>
          <p:cNvSpPr>
            <a:spLocks noGrp="1"/>
          </p:cNvSpPr>
          <p:nvPr>
            <p:ph type="pic" sz="quarter" idx="14"/>
          </p:nvPr>
        </p:nvSpPr>
        <p:spPr>
          <a:xfrm>
            <a:off x="3661120" y="1538288"/>
            <a:ext cx="2273300" cy="2066925"/>
          </a:xfrm>
        </p:spPr>
        <p:txBody>
          <a:bodyPr/>
          <a:lstStyle/>
          <a:p>
            <a:endParaRPr lang="pl-PL"/>
          </a:p>
        </p:txBody>
      </p:sp>
      <p:sp>
        <p:nvSpPr>
          <p:cNvPr id="14" name="Symbol zastępczy zawartości 10"/>
          <p:cNvSpPr>
            <a:spLocks noGrp="1"/>
          </p:cNvSpPr>
          <p:nvPr>
            <p:ph sz="quarter" idx="15"/>
          </p:nvPr>
        </p:nvSpPr>
        <p:spPr>
          <a:xfrm>
            <a:off x="3661120" y="3682872"/>
            <a:ext cx="2273300" cy="611188"/>
          </a:xfrm>
        </p:spPr>
        <p:txBody>
          <a:bodyPr>
            <a:noAutofit/>
          </a:bodyPr>
          <a:lstStyle>
            <a:lvl1pPr marL="0" indent="0">
              <a:buNone/>
              <a:defRPr sz="900"/>
            </a:lvl1pPr>
            <a:lvl2pPr marL="457200" indent="0">
              <a:buNone/>
              <a:defRPr sz="900"/>
            </a:lvl2pPr>
            <a:lvl3pPr marL="914400" indent="0">
              <a:buNone/>
              <a:defRPr sz="9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15" name="Symbol zastępczy tekstu 6"/>
          <p:cNvSpPr>
            <a:spLocks noGrp="1"/>
          </p:cNvSpPr>
          <p:nvPr>
            <p:ph type="body" sz="quarter" idx="16" hasCustomPrompt="1"/>
          </p:nvPr>
        </p:nvSpPr>
        <p:spPr>
          <a:xfrm>
            <a:off x="6404391" y="1238250"/>
            <a:ext cx="2273300" cy="300038"/>
          </a:xfrm>
        </p:spPr>
        <p:txBody>
          <a:bodyPr anchor="t" anchorCtr="0">
            <a:noAutofit/>
          </a:bodyPr>
          <a:lstStyle>
            <a:lvl1pPr marL="0" indent="0">
              <a:buNone/>
              <a:defRPr sz="1100">
                <a:solidFill>
                  <a:srgbClr val="00748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l-PL" dirty="0"/>
              <a:t>TYTUŁ ZDJĘCIA</a:t>
            </a:r>
          </a:p>
        </p:txBody>
      </p:sp>
      <p:sp>
        <p:nvSpPr>
          <p:cNvPr id="16" name="Symbol zastępczy obrazu 8"/>
          <p:cNvSpPr>
            <a:spLocks noGrp="1"/>
          </p:cNvSpPr>
          <p:nvPr>
            <p:ph type="pic" sz="quarter" idx="17"/>
          </p:nvPr>
        </p:nvSpPr>
        <p:spPr>
          <a:xfrm>
            <a:off x="6404391" y="1538288"/>
            <a:ext cx="2273300" cy="2066925"/>
          </a:xfrm>
        </p:spPr>
        <p:txBody>
          <a:bodyPr/>
          <a:lstStyle/>
          <a:p>
            <a:endParaRPr lang="pl-PL"/>
          </a:p>
        </p:txBody>
      </p:sp>
      <p:sp>
        <p:nvSpPr>
          <p:cNvPr id="17" name="Symbol zastępczy zawartości 10"/>
          <p:cNvSpPr>
            <a:spLocks noGrp="1"/>
          </p:cNvSpPr>
          <p:nvPr>
            <p:ph sz="quarter" idx="18"/>
          </p:nvPr>
        </p:nvSpPr>
        <p:spPr>
          <a:xfrm>
            <a:off x="6404391" y="3682872"/>
            <a:ext cx="2273300" cy="611188"/>
          </a:xfrm>
        </p:spPr>
        <p:txBody>
          <a:bodyPr>
            <a:noAutofit/>
          </a:bodyPr>
          <a:lstStyle>
            <a:lvl1pPr marL="0" indent="0">
              <a:buNone/>
              <a:defRPr sz="900"/>
            </a:lvl1pPr>
            <a:lvl2pPr marL="457200" indent="0">
              <a:buNone/>
              <a:defRPr sz="900"/>
            </a:lvl2pPr>
            <a:lvl3pPr marL="914400" indent="0">
              <a:buNone/>
              <a:defRPr sz="9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1077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edyt. styl wz. tyt.</a:t>
            </a:r>
          </a:p>
        </p:txBody>
      </p:sp>
      <p:sp>
        <p:nvSpPr>
          <p:cNvPr id="8" name="Symbol zastępczy obrazu 7"/>
          <p:cNvSpPr>
            <a:spLocks noGrp="1"/>
          </p:cNvSpPr>
          <p:nvPr>
            <p:ph type="pic" sz="quarter" idx="10"/>
          </p:nvPr>
        </p:nvSpPr>
        <p:spPr>
          <a:xfrm>
            <a:off x="0" y="1270000"/>
            <a:ext cx="4135438" cy="2840038"/>
          </a:xfrm>
        </p:spPr>
        <p:txBody>
          <a:bodyPr/>
          <a:lstStyle/>
          <a:p>
            <a:endParaRPr lang="pl-PL"/>
          </a:p>
        </p:txBody>
      </p:sp>
      <p:sp>
        <p:nvSpPr>
          <p:cNvPr id="10" name="Symbol zastępczy tekstu 9"/>
          <p:cNvSpPr>
            <a:spLocks noGrp="1"/>
          </p:cNvSpPr>
          <p:nvPr>
            <p:ph type="body" sz="quarter" idx="11"/>
          </p:nvPr>
        </p:nvSpPr>
        <p:spPr>
          <a:xfrm>
            <a:off x="4562475" y="1270000"/>
            <a:ext cx="4129088" cy="2840038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056834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918000" y="387895"/>
            <a:ext cx="7773417" cy="675334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pl-PL" dirty="0"/>
              <a:t>Kliknij, aby </a:t>
            </a:r>
            <a:r>
              <a:rPr lang="pl-PL" dirty="0" err="1"/>
              <a:t>edyt</a:t>
            </a:r>
            <a:r>
              <a:rPr lang="pl-PL" dirty="0"/>
              <a:t>. styl wz. tyt.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18000" y="1043751"/>
            <a:ext cx="7768800" cy="339447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8" name="PoleTekstowe 7"/>
          <p:cNvSpPr txBox="1"/>
          <p:nvPr userDrawn="1"/>
        </p:nvSpPr>
        <p:spPr>
          <a:xfrm>
            <a:off x="7896328" y="4586443"/>
            <a:ext cx="795089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pl-PL" sz="800" dirty="0" err="1">
                <a:solidFill>
                  <a:srgbClr val="007481"/>
                </a:solidFill>
                <a:latin typeface="Open Sans Regular"/>
                <a:cs typeface="Open Sans Regular"/>
              </a:rPr>
              <a:t>www.sgh.waw.pl</a:t>
            </a:r>
            <a:endParaRPr lang="pl-PL" sz="800" dirty="0">
              <a:solidFill>
                <a:srgbClr val="007481"/>
              </a:solidFill>
              <a:latin typeface="Open Sans Regular"/>
              <a:cs typeface="Open Sans Regular"/>
            </a:endParaRPr>
          </a:p>
        </p:txBody>
      </p:sp>
      <p:pic>
        <p:nvPicPr>
          <p:cNvPr id="9" name="Obraz 8" descr="SGH_male-logo.png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63" y="4601068"/>
            <a:ext cx="395520" cy="16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715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2" r:id="rId4"/>
    <p:sldLayoutId id="2147483662" r:id="rId5"/>
    <p:sldLayoutId id="2147483663" r:id="rId6"/>
    <p:sldLayoutId id="2147483654" r:id="rId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chemeClr val="tx2"/>
          </a:solidFill>
          <a:latin typeface="Open Sans Regular"/>
          <a:ea typeface="+mj-ea"/>
          <a:cs typeface="Open Sans Regular"/>
        </a:defRPr>
      </a:lvl1pPr>
    </p:titleStyle>
    <p:bodyStyle>
      <a:lvl1pPr marL="216000" indent="-216000" algn="l" defTabSz="457200" rtl="0" eaLnBrk="1" latinLnBrk="0" hangingPunct="1">
        <a:lnSpc>
          <a:spcPct val="112000"/>
        </a:lnSpc>
        <a:spcBef>
          <a:spcPts val="0"/>
        </a:spcBef>
        <a:buClr>
          <a:schemeClr val="tx2"/>
        </a:buClr>
        <a:buFont typeface="Arial"/>
        <a:buChar char="•"/>
        <a:defRPr sz="1700" kern="1200">
          <a:solidFill>
            <a:schemeClr val="tx1"/>
          </a:solidFill>
          <a:latin typeface="Open Sans Light"/>
          <a:ea typeface="+mn-ea"/>
          <a:cs typeface="Open Sans Light"/>
        </a:defRPr>
      </a:lvl1pPr>
      <a:lvl2pPr marL="742950" indent="-285750" algn="l" defTabSz="457200" rtl="0" eaLnBrk="1" latinLnBrk="0" hangingPunct="1">
        <a:lnSpc>
          <a:spcPct val="112000"/>
        </a:lnSpc>
        <a:spcBef>
          <a:spcPts val="0"/>
        </a:spcBef>
        <a:buFont typeface="Arial"/>
        <a:buChar char="–"/>
        <a:defRPr sz="1700" kern="1200">
          <a:solidFill>
            <a:schemeClr val="tx1"/>
          </a:solidFill>
          <a:latin typeface="Open Sans Light"/>
          <a:ea typeface="+mn-ea"/>
          <a:cs typeface="Open Sans Light"/>
        </a:defRPr>
      </a:lvl2pPr>
      <a:lvl3pPr marL="1143000" indent="-228600" algn="l" defTabSz="457200" rtl="0" eaLnBrk="1" latinLnBrk="0" hangingPunct="1">
        <a:lnSpc>
          <a:spcPct val="112000"/>
        </a:lnSpc>
        <a:spcBef>
          <a:spcPts val="0"/>
        </a:spcBef>
        <a:buFont typeface="Arial"/>
        <a:buChar char="•"/>
        <a:defRPr sz="1700" kern="1200">
          <a:solidFill>
            <a:schemeClr val="tx1"/>
          </a:solidFill>
          <a:latin typeface="Open Sans Light"/>
          <a:ea typeface="+mn-ea"/>
          <a:cs typeface="Open Sans Light"/>
        </a:defRPr>
      </a:lvl3pPr>
      <a:lvl4pPr marL="1600200" indent="-228600" algn="l" defTabSz="457200" rtl="0" eaLnBrk="1" latinLnBrk="0" hangingPunct="1">
        <a:lnSpc>
          <a:spcPct val="112000"/>
        </a:lnSpc>
        <a:spcBef>
          <a:spcPts val="0"/>
        </a:spcBef>
        <a:buFont typeface="Arial"/>
        <a:buChar char="–"/>
        <a:defRPr sz="1700" kern="1200">
          <a:solidFill>
            <a:schemeClr val="tx1"/>
          </a:solidFill>
          <a:latin typeface="Open Sans Light"/>
          <a:ea typeface="+mn-ea"/>
          <a:cs typeface="Open Sans Light"/>
        </a:defRPr>
      </a:lvl4pPr>
      <a:lvl5pPr marL="2057400" indent="-228600" algn="l" defTabSz="457200" rtl="0" eaLnBrk="1" latinLnBrk="0" hangingPunct="1">
        <a:lnSpc>
          <a:spcPct val="112000"/>
        </a:lnSpc>
        <a:spcBef>
          <a:spcPts val="0"/>
        </a:spcBef>
        <a:buFont typeface="Arial"/>
        <a:buChar char="»"/>
        <a:defRPr sz="1700" kern="1200">
          <a:solidFill>
            <a:schemeClr val="tx1"/>
          </a:solidFill>
          <a:latin typeface="Open Sans Light"/>
          <a:ea typeface="+mn-ea"/>
          <a:cs typeface="Open Sans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ooking.com/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go2warsaw.pl/en/explore-warsaw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azolad@sgh.waw.p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 descr="title"/>
          <p:cNvSpPr>
            <a:spLocks noGrp="1"/>
          </p:cNvSpPr>
          <p:nvPr>
            <p:ph type="ctrTitle"/>
          </p:nvPr>
        </p:nvSpPr>
        <p:spPr>
          <a:xfrm>
            <a:off x="1044000" y="2833201"/>
            <a:ext cx="5225318" cy="609906"/>
          </a:xfrm>
        </p:spPr>
        <p:txBody>
          <a:bodyPr>
            <a:normAutofit/>
          </a:bodyPr>
          <a:lstStyle/>
          <a:p>
            <a:r>
              <a:rPr lang="en-US" sz="2000" dirty="0"/>
              <a:t>Erasmus+ Staff Training Week</a:t>
            </a:r>
            <a:endParaRPr lang="pl-PL" sz="2000" dirty="0"/>
          </a:p>
        </p:txBody>
      </p:sp>
      <p:sp>
        <p:nvSpPr>
          <p:cNvPr id="4" name="Podtytuł 3" descr="subtitle"/>
          <p:cNvSpPr>
            <a:spLocks noGrp="1"/>
          </p:cNvSpPr>
          <p:nvPr>
            <p:ph type="subTitle" idx="1"/>
          </p:nvPr>
        </p:nvSpPr>
        <p:spPr>
          <a:xfrm>
            <a:off x="1044000" y="3532401"/>
            <a:ext cx="6400800" cy="776636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pl-PL" sz="1600" b="1" dirty="0"/>
              <a:t>At SGH Warsaw School of </a:t>
            </a:r>
            <a:r>
              <a:rPr lang="pl-PL" sz="1600" b="1" dirty="0" err="1"/>
              <a:t>Economics</a:t>
            </a:r>
            <a:r>
              <a:rPr lang="pl-PL" sz="1600" b="1" dirty="0"/>
              <a:t> </a:t>
            </a:r>
          </a:p>
          <a:p>
            <a:pPr>
              <a:lnSpc>
                <a:spcPct val="170000"/>
              </a:lnSpc>
            </a:pPr>
            <a:r>
              <a:rPr lang="pl-PL" sz="1600" b="1" dirty="0" err="1"/>
              <a:t>December</a:t>
            </a:r>
            <a:r>
              <a:rPr lang="pl-PL" sz="1600" b="1" dirty="0"/>
              <a:t> 07-11, 2026 </a:t>
            </a:r>
          </a:p>
        </p:txBody>
      </p:sp>
      <p:pic>
        <p:nvPicPr>
          <p:cNvPr id="6" name="Obraz 5" descr="SGH logo with university’s full name">
            <a:extLst>
              <a:ext uri="{FF2B5EF4-FFF2-40B4-BE49-F238E27FC236}">
                <a16:creationId xmlns:a16="http://schemas.microsoft.com/office/drawing/2014/main" id="{BFAA7411-77D6-4E70-986A-B8A5A0C30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271" y="267419"/>
            <a:ext cx="1343682" cy="134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420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ytuł 11" descr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Staff Training </a:t>
            </a:r>
          </a:p>
        </p:txBody>
      </p:sp>
      <p:sp>
        <p:nvSpPr>
          <p:cNvPr id="14" name="Symbol zastępczy tekstu 13" descr="text"/>
          <p:cNvSpPr>
            <a:spLocks noGrp="1"/>
          </p:cNvSpPr>
          <p:nvPr>
            <p:ph type="body" sz="quarter" idx="11"/>
          </p:nvPr>
        </p:nvSpPr>
        <p:spPr>
          <a:xfrm>
            <a:off x="4067927" y="926740"/>
            <a:ext cx="4188940" cy="3747149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pl-PL" sz="900" dirty="0"/>
              <a:t>We plan to </a:t>
            </a:r>
            <a:r>
              <a:rPr lang="pl-PL" sz="900" dirty="0" err="1"/>
              <a:t>welcome</a:t>
            </a:r>
            <a:r>
              <a:rPr lang="pl-PL" sz="900" dirty="0"/>
              <a:t> </a:t>
            </a:r>
            <a:r>
              <a:rPr lang="pl-PL" sz="900" dirty="0" err="1"/>
              <a:t>up</a:t>
            </a:r>
            <a:r>
              <a:rPr lang="pl-PL" sz="900" dirty="0"/>
              <a:t> to 25 </a:t>
            </a:r>
            <a:r>
              <a:rPr lang="en-US" sz="900" dirty="0"/>
              <a:t>participants</a:t>
            </a:r>
            <a:r>
              <a:rPr lang="pl-PL" sz="900" dirty="0"/>
              <a:t> </a:t>
            </a:r>
            <a:r>
              <a:rPr lang="pl-PL" sz="900" dirty="0" err="1"/>
              <a:t>within</a:t>
            </a:r>
            <a:r>
              <a:rPr lang="pl-PL" sz="900" dirty="0"/>
              <a:t> KA131 Erasmus+ </a:t>
            </a:r>
            <a:r>
              <a:rPr lang="pl-PL" sz="900" dirty="0" err="1"/>
              <a:t>countries</a:t>
            </a:r>
            <a:r>
              <a:rPr lang="pl-PL" sz="900" dirty="0"/>
              <a:t>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pl-PL" sz="900" b="1" dirty="0" err="1"/>
              <a:t>Activities</a:t>
            </a:r>
            <a:r>
              <a:rPr lang="pl-PL" sz="900" b="1" dirty="0"/>
              <a:t> </a:t>
            </a:r>
            <a:r>
              <a:rPr lang="pl-PL" sz="900" b="1" dirty="0" err="1"/>
              <a:t>during</a:t>
            </a:r>
            <a:r>
              <a:rPr lang="pl-PL" sz="900" b="1" dirty="0"/>
              <a:t> Staff </a:t>
            </a:r>
            <a:r>
              <a:rPr lang="pl-PL" sz="900" b="1" dirty="0" err="1"/>
              <a:t>Week</a:t>
            </a:r>
            <a:r>
              <a:rPr lang="pl-PL" sz="900" b="1" dirty="0"/>
              <a:t> : 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pl-PL" sz="900" b="1" dirty="0" err="1"/>
              <a:t>sessions</a:t>
            </a:r>
            <a:r>
              <a:rPr lang="pl-PL" sz="900" b="1" dirty="0"/>
              <a:t> and </a:t>
            </a:r>
            <a:r>
              <a:rPr lang="pl-PL" sz="900" b="1" dirty="0" err="1"/>
              <a:t>discussions</a:t>
            </a:r>
            <a:r>
              <a:rPr lang="pl-PL" sz="900" b="1" dirty="0"/>
              <a:t> </a:t>
            </a:r>
            <a:r>
              <a:rPr lang="pl-PL" sz="900" dirty="0"/>
              <a:t>on </a:t>
            </a:r>
            <a:r>
              <a:rPr lang="pl-PL" sz="900" dirty="0" err="1"/>
              <a:t>diverse</a:t>
            </a:r>
            <a:r>
              <a:rPr lang="pl-PL" sz="900" dirty="0"/>
              <a:t> </a:t>
            </a:r>
            <a:r>
              <a:rPr lang="pl-PL" sz="900" dirty="0" err="1"/>
              <a:t>aspects</a:t>
            </a:r>
            <a:r>
              <a:rPr lang="pl-PL" sz="900" dirty="0"/>
              <a:t> of </a:t>
            </a:r>
            <a:r>
              <a:rPr lang="pl-PL" sz="900" dirty="0" err="1"/>
              <a:t>Internationalisation</a:t>
            </a:r>
            <a:r>
              <a:rPr lang="pl-PL" sz="900" dirty="0"/>
              <a:t> of HEI. 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GB" sz="900" b="1" dirty="0"/>
              <a:t>networking with SGH staff members</a:t>
            </a:r>
            <a:endParaRPr lang="pl-PL" sz="900" dirty="0"/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pl-PL" sz="900" b="1" dirty="0"/>
              <a:t>Warsaw </a:t>
            </a:r>
            <a:r>
              <a:rPr lang="pl-PL" sz="900" b="1" dirty="0" err="1"/>
              <a:t>walking</a:t>
            </a:r>
            <a:r>
              <a:rPr lang="pl-PL" sz="900" b="1" dirty="0"/>
              <a:t> tour 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pl-PL" sz="900" b="1" dirty="0"/>
              <a:t>d</a:t>
            </a:r>
            <a:r>
              <a:rPr lang="en-GB" sz="900" b="1" dirty="0"/>
              <a:t>ay trip </a:t>
            </a:r>
            <a:r>
              <a:rPr lang="pl-PL" sz="900" b="1" dirty="0"/>
              <a:t>to Toruń - the </a:t>
            </a:r>
            <a:r>
              <a:rPr lang="pl-PL" sz="900" b="1" dirty="0" err="1"/>
              <a:t>city</a:t>
            </a:r>
            <a:r>
              <a:rPr lang="pl-PL" sz="900" b="1" dirty="0"/>
              <a:t> of Copernicus and </a:t>
            </a:r>
            <a:r>
              <a:rPr lang="pl-PL" sz="900" b="1" dirty="0" err="1"/>
              <a:t>gingerbreads</a:t>
            </a:r>
            <a:endParaRPr lang="pl-PL" sz="900" b="1" dirty="0"/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pl-PL" sz="900" b="1" dirty="0"/>
              <a:t>p</a:t>
            </a:r>
            <a:r>
              <a:rPr lang="en-GB" sz="900" b="1" dirty="0" err="1"/>
              <a:t>resentation</a:t>
            </a:r>
            <a:r>
              <a:rPr lang="pl-PL" sz="900" b="1" dirty="0"/>
              <a:t>s</a:t>
            </a:r>
            <a:r>
              <a:rPr lang="en-GB" sz="900" b="1" dirty="0"/>
              <a:t> </a:t>
            </a:r>
            <a:r>
              <a:rPr lang="pl-PL" sz="900" b="1" dirty="0"/>
              <a:t>of partner </a:t>
            </a:r>
            <a:r>
              <a:rPr lang="pl-PL" sz="900" b="1" dirty="0" err="1"/>
              <a:t>universities</a:t>
            </a:r>
            <a:r>
              <a:rPr lang="pl-PL" sz="900" b="1" dirty="0"/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pl-PL" sz="9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pl-PL" sz="900" dirty="0" err="1"/>
              <a:t>Participation</a:t>
            </a:r>
            <a:r>
              <a:rPr lang="pl-PL" sz="900" dirty="0"/>
              <a:t> in the event </a:t>
            </a:r>
            <a:r>
              <a:rPr lang="pl-PL" sz="900" dirty="0" err="1"/>
              <a:t>is</a:t>
            </a:r>
            <a:r>
              <a:rPr lang="pl-PL" sz="900" dirty="0"/>
              <a:t> EUR 60,00. </a:t>
            </a:r>
            <a:endParaRPr lang="en-US" sz="9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GB" sz="900" b="1" dirty="0"/>
              <a:t>SGH </a:t>
            </a:r>
            <a:r>
              <a:rPr lang="pl-PL" sz="900" b="1" dirty="0" err="1"/>
              <a:t>covers</a:t>
            </a:r>
            <a:r>
              <a:rPr lang="en-GB" sz="900" b="1" dirty="0"/>
              <a:t>: </a:t>
            </a:r>
            <a:endParaRPr lang="pl-PL" sz="900" b="1" dirty="0"/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900" dirty="0"/>
              <a:t>welcome dinner</a:t>
            </a:r>
            <a:r>
              <a:rPr lang="pl-PL" sz="900" dirty="0"/>
              <a:t> (</a:t>
            </a:r>
            <a:r>
              <a:rPr lang="pl-PL" sz="900" dirty="0" err="1"/>
              <a:t>Monday</a:t>
            </a:r>
            <a:r>
              <a:rPr lang="pl-PL" sz="900" dirty="0"/>
              <a:t>) 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900" dirty="0"/>
              <a:t>lunches </a:t>
            </a:r>
            <a:r>
              <a:rPr lang="pl-PL" sz="900" dirty="0" err="1"/>
              <a:t>at</a:t>
            </a:r>
            <a:r>
              <a:rPr lang="pl-PL" sz="900" dirty="0"/>
              <a:t> SGH </a:t>
            </a:r>
            <a:r>
              <a:rPr lang="en-GB" sz="900" dirty="0"/>
              <a:t>on days of the seminars</a:t>
            </a:r>
            <a:endParaRPr lang="pl-PL" sz="900" dirty="0"/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pl-PL" sz="900" dirty="0"/>
              <a:t>Day </a:t>
            </a:r>
            <a:r>
              <a:rPr lang="pl-PL" sz="900" dirty="0" err="1"/>
              <a:t>trip</a:t>
            </a:r>
            <a:r>
              <a:rPr lang="pl-PL" sz="900" dirty="0"/>
              <a:t> to Toruń (</a:t>
            </a:r>
            <a:r>
              <a:rPr lang="pl-PL" sz="900" dirty="0" err="1"/>
              <a:t>except</a:t>
            </a:r>
            <a:r>
              <a:rPr lang="pl-PL" sz="900" dirty="0"/>
              <a:t> lunch)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pl-PL" sz="900" dirty="0"/>
          </a:p>
          <a:p>
            <a:pPr marL="0" indent="0">
              <a:buNone/>
            </a:pPr>
            <a:endParaRPr lang="pl-PL" sz="900" dirty="0"/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54094063-3762-7288-5C7B-EC59BD0828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772" r="2342" b="11261"/>
          <a:stretch>
            <a:fillRect/>
          </a:stretch>
        </p:blipFill>
        <p:spPr>
          <a:xfrm>
            <a:off x="164258" y="2255587"/>
            <a:ext cx="1573740" cy="1298309"/>
          </a:xfrm>
          <a:prstGeom prst="rect">
            <a:avLst/>
          </a:prstGeom>
        </p:spPr>
      </p:pic>
      <p:pic>
        <p:nvPicPr>
          <p:cNvPr id="16" name="Obraz 15" descr="Obraz zawierający ubrania, osoba, obuwie, budynek&#10;&#10;Zawartość wygenerowana przez AI może być niepoprawna.">
            <a:extLst>
              <a:ext uri="{FF2B5EF4-FFF2-40B4-BE49-F238E27FC236}">
                <a16:creationId xmlns:a16="http://schemas.microsoft.com/office/drawing/2014/main" id="{018DB327-41E1-6952-404D-5D6879B44C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332" t="1" r="6309" b="583"/>
          <a:stretch>
            <a:fillRect/>
          </a:stretch>
        </p:blipFill>
        <p:spPr>
          <a:xfrm>
            <a:off x="2010468" y="926742"/>
            <a:ext cx="1622908" cy="1260127"/>
          </a:xfrm>
          <a:prstGeom prst="rect">
            <a:avLst/>
          </a:prstGeom>
        </p:spPr>
      </p:pic>
      <p:pic>
        <p:nvPicPr>
          <p:cNvPr id="20" name="Obraz 19" descr="Obraz zawierający ubrania, na wolnym powietrzu, osoba, obuwie&#10;&#10;Zawartość wygenerowana przez AI może być niepoprawna.">
            <a:extLst>
              <a:ext uri="{FF2B5EF4-FFF2-40B4-BE49-F238E27FC236}">
                <a16:creationId xmlns:a16="http://schemas.microsoft.com/office/drawing/2014/main" id="{5F01547B-5CCB-90D8-7700-8740F3EC0A3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66" t="3893" r="550" b="6403"/>
          <a:stretch>
            <a:fillRect/>
          </a:stretch>
        </p:blipFill>
        <p:spPr>
          <a:xfrm>
            <a:off x="1822744" y="2255588"/>
            <a:ext cx="1812802" cy="1298308"/>
          </a:xfrm>
          <a:prstGeom prst="rect">
            <a:avLst/>
          </a:prstGeom>
        </p:spPr>
      </p:pic>
      <p:pic>
        <p:nvPicPr>
          <p:cNvPr id="24" name="Obraz 23" descr="Obraz zawierający ubrania, człowiek, obuwie, osoba&#10;&#10;Zawartość wygenerowana przez AI może być niepoprawna.">
            <a:extLst>
              <a:ext uri="{FF2B5EF4-FFF2-40B4-BE49-F238E27FC236}">
                <a16:creationId xmlns:a16="http://schemas.microsoft.com/office/drawing/2014/main" id="{5DAE1B26-935C-1DE2-5117-B31AE654673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391" t="2685" r="31760" b="14419"/>
          <a:stretch>
            <a:fillRect/>
          </a:stretch>
        </p:blipFill>
        <p:spPr>
          <a:xfrm rot="5400000">
            <a:off x="342620" y="3444256"/>
            <a:ext cx="1260128" cy="1616852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2D5AD62D-F167-3E1E-EF34-77BC1F3F572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336" r="4242"/>
          <a:stretch>
            <a:fillRect/>
          </a:stretch>
        </p:blipFill>
        <p:spPr>
          <a:xfrm>
            <a:off x="1884889" y="3622621"/>
            <a:ext cx="1748487" cy="1260125"/>
          </a:xfrm>
          <a:prstGeom prst="rect">
            <a:avLst/>
          </a:prstGeom>
        </p:spPr>
      </p:pic>
      <p:pic>
        <p:nvPicPr>
          <p:cNvPr id="7" name="Obraz 6" descr="Iluminacje warszawa - artykuły | Warszawa Nasze Miasto">
            <a:extLst>
              <a:ext uri="{FF2B5EF4-FFF2-40B4-BE49-F238E27FC236}">
                <a16:creationId xmlns:a16="http://schemas.microsoft.com/office/drawing/2014/main" id="{C77E45AE-40ED-08DA-1ADE-80B28463125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90" r="4135"/>
          <a:stretch>
            <a:fillRect/>
          </a:stretch>
        </p:blipFill>
        <p:spPr>
          <a:xfrm>
            <a:off x="164258" y="926742"/>
            <a:ext cx="1780609" cy="126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74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 descr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Travel </a:t>
            </a:r>
            <a:r>
              <a:rPr lang="pl-PL" dirty="0" err="1"/>
              <a:t>arrangements</a:t>
            </a:r>
            <a:endParaRPr lang="pl-PL" dirty="0"/>
          </a:p>
        </p:txBody>
      </p:sp>
      <p:sp>
        <p:nvSpPr>
          <p:cNvPr id="5" name="Symbol zastępczy zawartości 4" descr="text"/>
          <p:cNvSpPr>
            <a:spLocks noGrp="1"/>
          </p:cNvSpPr>
          <p:nvPr>
            <p:ph sz="half" idx="1"/>
          </p:nvPr>
        </p:nvSpPr>
        <p:spPr>
          <a:xfrm>
            <a:off x="918000" y="934171"/>
            <a:ext cx="7500576" cy="13730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900" dirty="0"/>
              <a:t>Participants must arrange </a:t>
            </a:r>
            <a:r>
              <a:rPr lang="pl-PL" sz="900" dirty="0" err="1"/>
              <a:t>their</a:t>
            </a:r>
            <a:r>
              <a:rPr lang="pl-PL" sz="900" dirty="0"/>
              <a:t> </a:t>
            </a:r>
            <a:r>
              <a:rPr lang="pl-PL" sz="900" dirty="0" err="1"/>
              <a:t>travel</a:t>
            </a:r>
            <a:r>
              <a:rPr lang="pl-PL" sz="900" dirty="0"/>
              <a:t> and </a:t>
            </a:r>
            <a:r>
              <a:rPr lang="pl-PL" sz="900" dirty="0" err="1"/>
              <a:t>accomodation</a:t>
            </a:r>
            <a:r>
              <a:rPr lang="pl-PL" sz="900" dirty="0"/>
              <a:t> </a:t>
            </a:r>
            <a:r>
              <a:rPr lang="en-US" sz="900" dirty="0"/>
              <a:t>on their own. </a:t>
            </a:r>
            <a:endParaRPr lang="pl-PL" sz="900" dirty="0"/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/>
              <a:t>The nearest hotels that we can recommend are:</a:t>
            </a:r>
          </a:p>
          <a:p>
            <a:pPr marL="0" indent="0">
              <a:buNone/>
            </a:pPr>
            <a:r>
              <a:rPr lang="en-US" sz="900" b="1" dirty="0"/>
              <a:t>MDM Hotel </a:t>
            </a:r>
            <a:r>
              <a:rPr lang="en-US" sz="900" dirty="0"/>
              <a:t>– one metro station away from the campus</a:t>
            </a:r>
          </a:p>
          <a:p>
            <a:pPr marL="0" indent="0">
              <a:buNone/>
            </a:pPr>
            <a:r>
              <a:rPr lang="en-US" sz="900" b="1" dirty="0"/>
              <a:t>Metropol Hotel </a:t>
            </a:r>
            <a:r>
              <a:rPr lang="en-US" sz="900" dirty="0"/>
              <a:t>– next to Central Station, 2 metro stations from the campus</a:t>
            </a:r>
          </a:p>
          <a:p>
            <a:pPr marL="0" indent="0">
              <a:buNone/>
            </a:pPr>
            <a:r>
              <a:rPr lang="en-US" sz="900" b="1" dirty="0" err="1"/>
              <a:t>Reytan</a:t>
            </a:r>
            <a:r>
              <a:rPr lang="en-US" sz="900" b="1" dirty="0"/>
              <a:t> Hotel </a:t>
            </a:r>
            <a:r>
              <a:rPr lang="en-US" sz="900" dirty="0"/>
              <a:t>– 15 minutes </a:t>
            </a:r>
            <a:r>
              <a:rPr lang="pl-PL" sz="900" dirty="0" err="1"/>
              <a:t>walking</a:t>
            </a:r>
            <a:r>
              <a:rPr lang="pl-PL" sz="900" dirty="0"/>
              <a:t> </a:t>
            </a:r>
            <a:r>
              <a:rPr lang="en-US" sz="900" dirty="0"/>
              <a:t>from the campus</a:t>
            </a:r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/>
              <a:t>Warsaw also offers a </a:t>
            </a:r>
            <a:r>
              <a:rPr lang="pl-PL" sz="900" dirty="0" err="1"/>
              <a:t>wide</a:t>
            </a:r>
            <a:r>
              <a:rPr lang="pl-PL" sz="900" dirty="0"/>
              <a:t> choice of </a:t>
            </a:r>
            <a:r>
              <a:rPr lang="en-US" sz="900" dirty="0"/>
              <a:t>apartments for </a:t>
            </a:r>
            <a:r>
              <a:rPr lang="pl-PL" sz="900" dirty="0"/>
              <a:t>a </a:t>
            </a:r>
            <a:r>
              <a:rPr lang="en-US" sz="900" dirty="0"/>
              <a:t>short stay. </a:t>
            </a:r>
            <a:r>
              <a:rPr lang="pl-PL" sz="900" dirty="0" err="1"/>
              <a:t>All</a:t>
            </a:r>
            <a:r>
              <a:rPr lang="pl-PL" sz="900" dirty="0"/>
              <a:t> </a:t>
            </a:r>
            <a:r>
              <a:rPr lang="pl-PL" sz="900" dirty="0" err="1"/>
              <a:t>offers</a:t>
            </a:r>
            <a:r>
              <a:rPr lang="pl-PL" sz="900" dirty="0"/>
              <a:t> </a:t>
            </a:r>
            <a:r>
              <a:rPr lang="pl-PL" sz="900" dirty="0" err="1"/>
              <a:t>are</a:t>
            </a:r>
            <a:r>
              <a:rPr lang="pl-PL" sz="900" dirty="0"/>
              <a:t> </a:t>
            </a:r>
            <a:r>
              <a:rPr lang="pl-PL" sz="900" dirty="0" err="1"/>
              <a:t>available</a:t>
            </a:r>
            <a:r>
              <a:rPr lang="pl-PL" sz="900" dirty="0"/>
              <a:t> </a:t>
            </a:r>
            <a:r>
              <a:rPr lang="pl-PL" sz="900" dirty="0" err="1"/>
              <a:t>here</a:t>
            </a:r>
            <a:r>
              <a:rPr lang="pl-PL" sz="900" dirty="0"/>
              <a:t>: </a:t>
            </a:r>
            <a:r>
              <a:rPr lang="en-US" sz="900" dirty="0">
                <a:hlinkClick r:id="rId2"/>
              </a:rPr>
              <a:t>www.booking.com</a:t>
            </a:r>
            <a:r>
              <a:rPr lang="pl-PL" sz="900" dirty="0"/>
              <a:t> </a:t>
            </a:r>
            <a:r>
              <a:rPr lang="en-US" sz="900" dirty="0"/>
              <a:t> </a:t>
            </a:r>
            <a:endParaRPr lang="pl-PL" sz="900" dirty="0"/>
          </a:p>
          <a:p>
            <a:pPr marL="0" indent="0">
              <a:buNone/>
            </a:pPr>
            <a:endParaRPr lang="pl-PL" sz="1400" dirty="0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6B5A989E-2567-1D84-8FF6-407BF488FDC6}"/>
              </a:ext>
            </a:extLst>
          </p:cNvPr>
          <p:cNvSpPr txBox="1"/>
          <p:nvPr/>
        </p:nvSpPr>
        <p:spPr>
          <a:xfrm>
            <a:off x="810747" y="2198194"/>
            <a:ext cx="6383340" cy="19316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dirty="0">
                <a:latin typeface="Open Sans Light"/>
                <a:cs typeface="Open Sans Light"/>
              </a:rPr>
              <a:t>Chopin </a:t>
            </a:r>
            <a:r>
              <a:rPr lang="pl-PL" sz="900" b="1" dirty="0">
                <a:latin typeface="Open Sans Light"/>
                <a:cs typeface="Open Sans Light"/>
              </a:rPr>
              <a:t>A</a:t>
            </a:r>
            <a:r>
              <a:rPr lang="en-GB" sz="900" b="1" dirty="0" err="1">
                <a:latin typeface="Open Sans Light"/>
                <a:cs typeface="Open Sans Light"/>
              </a:rPr>
              <a:t>irport</a:t>
            </a:r>
            <a:r>
              <a:rPr lang="en-GB" sz="900" b="1" dirty="0">
                <a:latin typeface="Open Sans Light"/>
                <a:cs typeface="Open Sans Light"/>
              </a:rPr>
              <a:t> (WAW) </a:t>
            </a:r>
            <a:r>
              <a:rPr lang="en-GB" sz="900" dirty="0">
                <a:latin typeface="Open Sans Light"/>
                <a:cs typeface="Open Sans Light"/>
              </a:rPr>
              <a:t>is very well connected </a:t>
            </a:r>
            <a:r>
              <a:rPr lang="pl-PL" sz="900" dirty="0">
                <a:latin typeface="Open Sans Light"/>
                <a:cs typeface="Open Sans Light"/>
              </a:rPr>
              <a:t>to</a:t>
            </a:r>
            <a:r>
              <a:rPr lang="en-GB" sz="900" dirty="0">
                <a:latin typeface="Open Sans Light"/>
                <a:cs typeface="Open Sans Light"/>
              </a:rPr>
              <a:t> the city centre. </a:t>
            </a:r>
            <a:r>
              <a:rPr lang="pl-PL" sz="900" dirty="0" err="1">
                <a:latin typeface="Open Sans Light"/>
                <a:cs typeface="Open Sans Light"/>
              </a:rPr>
              <a:t>You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can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take</a:t>
            </a:r>
            <a:r>
              <a:rPr lang="pl-PL" sz="900" dirty="0">
                <a:latin typeface="Open Sans Light"/>
                <a:cs typeface="Open Sans Light"/>
              </a:rPr>
              <a:t> a </a:t>
            </a:r>
            <a:r>
              <a:rPr lang="pl-PL" sz="900" b="1" dirty="0" err="1">
                <a:latin typeface="Open Sans Light"/>
                <a:cs typeface="Open Sans Light"/>
              </a:rPr>
              <a:t>train</a:t>
            </a:r>
            <a:r>
              <a:rPr lang="pl-PL" sz="900" b="1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or</a:t>
            </a:r>
            <a:r>
              <a:rPr lang="pl-PL" sz="900" dirty="0">
                <a:latin typeface="Open Sans Light"/>
                <a:cs typeface="Open Sans Light"/>
              </a:rPr>
              <a:t> a </a:t>
            </a:r>
            <a:r>
              <a:rPr lang="pl-PL" sz="900" b="1" dirty="0" err="1">
                <a:latin typeface="Open Sans Light"/>
                <a:cs typeface="Open Sans Light"/>
              </a:rPr>
              <a:t>bus</a:t>
            </a:r>
            <a:r>
              <a:rPr lang="pl-PL" sz="900" b="1" dirty="0">
                <a:latin typeface="Open Sans Light"/>
                <a:cs typeface="Open Sans Light"/>
              </a:rPr>
              <a:t> </a:t>
            </a:r>
            <a:r>
              <a:rPr lang="pl-PL" sz="900" dirty="0">
                <a:latin typeface="Open Sans Light"/>
                <a:cs typeface="Open Sans Light"/>
              </a:rPr>
              <a:t>to the central </a:t>
            </a:r>
            <a:r>
              <a:rPr lang="pl-PL" sz="900" dirty="0" err="1">
                <a:latin typeface="Open Sans Light"/>
                <a:cs typeface="Open Sans Light"/>
              </a:rPr>
              <a:t>station</a:t>
            </a:r>
            <a:r>
              <a:rPr lang="pl-PL" sz="900" dirty="0">
                <a:latin typeface="Open Sans Light"/>
                <a:cs typeface="Open Sans Light"/>
              </a:rPr>
              <a:t>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900" dirty="0">
                <a:latin typeface="Open Sans Light"/>
                <a:cs typeface="Open Sans Light"/>
              </a:rPr>
              <a:t>You can buy tickets at the bus stop or on board of buses and trams. Please remember to validate your ticket immediately - fines for lack of </a:t>
            </a:r>
            <a:r>
              <a:rPr lang="pl-PL" sz="900" dirty="0">
                <a:latin typeface="Open Sans Light"/>
                <a:cs typeface="Open Sans Light"/>
              </a:rPr>
              <a:t>a </a:t>
            </a:r>
            <a:r>
              <a:rPr lang="en-GB" sz="900" dirty="0">
                <a:latin typeface="Open Sans Light"/>
                <a:cs typeface="Open Sans Light"/>
              </a:rPr>
              <a:t>valid ticket are high! </a:t>
            </a:r>
            <a:endParaRPr lang="pl-PL" sz="800" dirty="0">
              <a:latin typeface="Open Sans Light"/>
              <a:cs typeface="Open Sans Light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900" dirty="0">
                <a:latin typeface="Open Sans Light"/>
                <a:cs typeface="Open Sans Light"/>
              </a:rPr>
              <a:t>If you prefer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en-GB" sz="900" dirty="0">
                <a:latin typeface="Open Sans Light"/>
                <a:cs typeface="Open Sans Light"/>
              </a:rPr>
              <a:t>a taxi, </a:t>
            </a:r>
            <a:r>
              <a:rPr lang="pl-PL" sz="900" dirty="0" err="1">
                <a:latin typeface="Open Sans Light"/>
                <a:cs typeface="Open Sans Light"/>
              </a:rPr>
              <a:t>you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can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use</a:t>
            </a:r>
            <a:r>
              <a:rPr lang="pl-PL" sz="900" dirty="0">
                <a:latin typeface="Open Sans Light"/>
                <a:cs typeface="Open Sans Light"/>
              </a:rPr>
              <a:t>: </a:t>
            </a:r>
          </a:p>
          <a:p>
            <a:pPr>
              <a:lnSpc>
                <a:spcPct val="107000"/>
              </a:lnSpc>
            </a:pPr>
            <a:r>
              <a:rPr lang="en-GB" sz="900" b="1" dirty="0">
                <a:latin typeface="Open Sans Light"/>
                <a:cs typeface="Open Sans Light"/>
              </a:rPr>
              <a:t>Uber</a:t>
            </a:r>
            <a:r>
              <a:rPr lang="pl-PL" sz="900" b="1" dirty="0">
                <a:latin typeface="Open Sans Light"/>
                <a:cs typeface="Open Sans Light"/>
              </a:rPr>
              <a:t>    </a:t>
            </a:r>
            <a:r>
              <a:rPr lang="en-GB" sz="900" b="1" dirty="0">
                <a:latin typeface="Open Sans Light"/>
                <a:cs typeface="Open Sans Light"/>
              </a:rPr>
              <a:t>Bolt</a:t>
            </a:r>
            <a:r>
              <a:rPr lang="pl-PL" sz="900" b="1" dirty="0">
                <a:latin typeface="Open Sans Light"/>
                <a:cs typeface="Open Sans Light"/>
              </a:rPr>
              <a:t>    </a:t>
            </a:r>
            <a:r>
              <a:rPr lang="en-GB" sz="900" b="1" dirty="0" err="1">
                <a:latin typeface="Open Sans Light"/>
                <a:cs typeface="Open Sans Light"/>
              </a:rPr>
              <a:t>Freenow</a:t>
            </a:r>
            <a:r>
              <a:rPr lang="pl-PL" sz="900" b="1" dirty="0">
                <a:latin typeface="Open Sans Light"/>
                <a:cs typeface="Open Sans Light"/>
              </a:rPr>
              <a:t>    </a:t>
            </a:r>
            <a:r>
              <a:rPr lang="en-GB" sz="900" b="1" dirty="0" err="1">
                <a:latin typeface="Open Sans Light"/>
                <a:cs typeface="Open Sans Light"/>
              </a:rPr>
              <a:t>iTaxi</a:t>
            </a:r>
            <a:endParaRPr lang="pl-PL" sz="900" b="1" dirty="0">
              <a:latin typeface="Open Sans Light"/>
              <a:cs typeface="Open Sans Light"/>
            </a:endParaRPr>
          </a:p>
          <a:p>
            <a:pPr>
              <a:lnSpc>
                <a:spcPct val="107000"/>
              </a:lnSpc>
            </a:pPr>
            <a:endParaRPr lang="pl-PL" sz="900" b="1" dirty="0">
              <a:latin typeface="Open Sans Light"/>
              <a:cs typeface="Open Sans Light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l-PL" sz="900" dirty="0">
                <a:latin typeface="Open Sans Light"/>
                <a:cs typeface="Open Sans Light"/>
              </a:rPr>
              <a:t>The taxi </a:t>
            </a:r>
            <a:r>
              <a:rPr lang="pl-PL" sz="900" dirty="0" err="1">
                <a:latin typeface="Open Sans Light"/>
                <a:cs typeface="Open Sans Light"/>
              </a:rPr>
              <a:t>fare</a:t>
            </a:r>
            <a:r>
              <a:rPr lang="pl-PL" sz="900" dirty="0">
                <a:latin typeface="Open Sans Light"/>
                <a:cs typeface="Open Sans Light"/>
              </a:rPr>
              <a:t> to the </a:t>
            </a:r>
            <a:r>
              <a:rPr lang="pl-PL" sz="900" dirty="0" err="1">
                <a:latin typeface="Open Sans Light"/>
                <a:cs typeface="Open Sans Light"/>
              </a:rPr>
              <a:t>city</a:t>
            </a:r>
            <a:r>
              <a:rPr lang="pl-PL" sz="900" dirty="0">
                <a:latin typeface="Open Sans Light"/>
                <a:cs typeface="Open Sans Light"/>
              </a:rPr>
              <a:t> centre </a:t>
            </a:r>
            <a:r>
              <a:rPr lang="pl-PL" sz="900" dirty="0" err="1">
                <a:latin typeface="Open Sans Light"/>
                <a:cs typeface="Open Sans Light"/>
              </a:rPr>
              <a:t>shouldn’t</a:t>
            </a:r>
            <a:r>
              <a:rPr lang="pl-PL" sz="900" dirty="0">
                <a:latin typeface="Open Sans Light"/>
                <a:cs typeface="Open Sans Light"/>
              </a:rPr>
              <a:t> be </a:t>
            </a:r>
            <a:r>
              <a:rPr lang="pl-PL" sz="900" dirty="0" err="1">
                <a:latin typeface="Open Sans Light"/>
                <a:cs typeface="Open Sans Light"/>
              </a:rPr>
              <a:t>more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than</a:t>
            </a:r>
            <a:r>
              <a:rPr lang="pl-PL" sz="900" dirty="0">
                <a:latin typeface="Open Sans Light"/>
                <a:cs typeface="Open Sans Light"/>
              </a:rPr>
              <a:t> 65 PLN (15 EUR).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l-PL" sz="900" dirty="0">
                <a:latin typeface="Open Sans Light"/>
                <a:cs typeface="Open Sans Light"/>
              </a:rPr>
              <a:t>We </a:t>
            </a:r>
            <a:r>
              <a:rPr lang="pl-PL" sz="900" dirty="0" err="1">
                <a:latin typeface="Open Sans Light"/>
                <a:cs typeface="Open Sans Light"/>
              </a:rPr>
              <a:t>recommend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fixing</a:t>
            </a:r>
            <a:r>
              <a:rPr lang="pl-PL" sz="900" dirty="0">
                <a:latin typeface="Open Sans Light"/>
                <a:cs typeface="Open Sans Light"/>
              </a:rPr>
              <a:t> the </a:t>
            </a:r>
            <a:r>
              <a:rPr lang="pl-PL" sz="900" dirty="0" err="1">
                <a:latin typeface="Open Sans Light"/>
                <a:cs typeface="Open Sans Light"/>
              </a:rPr>
              <a:t>price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before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you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get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into</a:t>
            </a:r>
            <a:r>
              <a:rPr lang="pl-PL" sz="900" dirty="0">
                <a:latin typeface="Open Sans Light"/>
                <a:cs typeface="Open Sans Light"/>
              </a:rPr>
              <a:t> the </a:t>
            </a:r>
            <a:r>
              <a:rPr lang="pl-PL" sz="900" dirty="0" err="1">
                <a:latin typeface="Open Sans Light"/>
                <a:cs typeface="Open Sans Light"/>
              </a:rPr>
              <a:t>cab</a:t>
            </a:r>
            <a:r>
              <a:rPr lang="pl-PL" sz="900" dirty="0">
                <a:latin typeface="Open Sans Light"/>
                <a:cs typeface="Open Sans Light"/>
              </a:rPr>
              <a:t> to </a:t>
            </a:r>
            <a:r>
              <a:rPr lang="pl-PL" sz="900" dirty="0" err="1">
                <a:latin typeface="Open Sans Light"/>
                <a:cs typeface="Open Sans Light"/>
              </a:rPr>
              <a:t>avoid</a:t>
            </a:r>
            <a:r>
              <a:rPr lang="pl-PL" sz="900" dirty="0">
                <a:latin typeface="Open Sans Light"/>
                <a:cs typeface="Open Sans Light"/>
              </a:rPr>
              <a:t> </a:t>
            </a:r>
            <a:r>
              <a:rPr lang="pl-PL" sz="900" dirty="0" err="1">
                <a:latin typeface="Open Sans Light"/>
                <a:cs typeface="Open Sans Light"/>
              </a:rPr>
              <a:t>scam</a:t>
            </a:r>
            <a:r>
              <a:rPr lang="pl-PL" sz="900" dirty="0">
                <a:latin typeface="Open Sans Light"/>
                <a:cs typeface="Open Sans Light"/>
              </a:rPr>
              <a:t>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l-PL" sz="900" dirty="0">
              <a:latin typeface="Open Sans Light"/>
              <a:cs typeface="Open Sans Light"/>
            </a:endParaRPr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2A76C3C8-7D64-A678-2B33-05DDAD120E3F}"/>
              </a:ext>
            </a:extLst>
          </p:cNvPr>
          <p:cNvSpPr/>
          <p:nvPr/>
        </p:nvSpPr>
        <p:spPr>
          <a:xfrm>
            <a:off x="6480524" y="3072471"/>
            <a:ext cx="1533663" cy="113685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800" dirty="0" err="1"/>
              <a:t>Ticket</a:t>
            </a:r>
            <a:r>
              <a:rPr lang="pl-PL" sz="800" dirty="0"/>
              <a:t> </a:t>
            </a:r>
            <a:r>
              <a:rPr lang="pl-PL" sz="800" dirty="0" err="1"/>
              <a:t>prices</a:t>
            </a:r>
            <a:r>
              <a:rPr lang="pl-PL" sz="800" dirty="0"/>
              <a:t>: </a:t>
            </a:r>
          </a:p>
          <a:p>
            <a:r>
              <a:rPr lang="pl-PL" sz="800" dirty="0"/>
              <a:t>20 </a:t>
            </a:r>
            <a:r>
              <a:rPr lang="pl-PL" sz="800" dirty="0" err="1"/>
              <a:t>minutes</a:t>
            </a:r>
            <a:r>
              <a:rPr lang="pl-PL" sz="800" dirty="0"/>
              <a:t>: 3,40 zł (0,80 EUR)</a:t>
            </a:r>
          </a:p>
          <a:p>
            <a:r>
              <a:rPr lang="pl-PL" sz="800" dirty="0"/>
              <a:t>75 </a:t>
            </a:r>
            <a:r>
              <a:rPr lang="pl-PL" sz="800" dirty="0" err="1"/>
              <a:t>minutes</a:t>
            </a:r>
            <a:r>
              <a:rPr lang="pl-PL" sz="800" dirty="0"/>
              <a:t>: 4,40 zł (1,00 EUR) </a:t>
            </a:r>
          </a:p>
          <a:p>
            <a:r>
              <a:rPr lang="pl-PL" sz="800" dirty="0"/>
              <a:t>24 </a:t>
            </a:r>
            <a:r>
              <a:rPr lang="pl-PL" sz="800" dirty="0" err="1"/>
              <a:t>hrs</a:t>
            </a:r>
            <a:r>
              <a:rPr lang="pl-PL" sz="800" dirty="0"/>
              <a:t> : 26 zł (6,20 EUR)</a:t>
            </a:r>
          </a:p>
          <a:p>
            <a:r>
              <a:rPr lang="pl-PL" sz="800" dirty="0"/>
              <a:t>72 </a:t>
            </a:r>
            <a:r>
              <a:rPr lang="pl-PL" sz="800" dirty="0" err="1"/>
              <a:t>hrs</a:t>
            </a:r>
            <a:r>
              <a:rPr lang="pl-PL" sz="800" dirty="0"/>
              <a:t>: 36 zł (8,60 EUR)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CAA1B0AE-2BE3-CCF4-F89C-3ED311DF6EF6}"/>
              </a:ext>
            </a:extLst>
          </p:cNvPr>
          <p:cNvSpPr txBox="1"/>
          <p:nvPr/>
        </p:nvSpPr>
        <p:spPr>
          <a:xfrm>
            <a:off x="6486580" y="1248505"/>
            <a:ext cx="1598937" cy="451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15900" indent="-215900" algn="just">
              <a:lnSpc>
                <a:spcPct val="107000"/>
              </a:lnSpc>
              <a:spcAft>
                <a:spcPts val="800"/>
              </a:spcAft>
            </a:pPr>
            <a:r>
              <a:rPr lang="pl-PL" sz="800" b="1" dirty="0" err="1">
                <a:latin typeface="Open Sans Light"/>
                <a:cs typeface="Open Sans Light"/>
              </a:rPr>
              <a:t>Currency</a:t>
            </a:r>
            <a:r>
              <a:rPr lang="pl-PL" sz="800" b="1" dirty="0">
                <a:latin typeface="Open Sans Light"/>
                <a:cs typeface="Open Sans Light"/>
              </a:rPr>
              <a:t> exchange </a:t>
            </a:r>
            <a:r>
              <a:rPr lang="pl-PL" sz="800" b="1" dirty="0" err="1">
                <a:latin typeface="Open Sans Light"/>
                <a:cs typeface="Open Sans Light"/>
              </a:rPr>
              <a:t>rate</a:t>
            </a:r>
            <a:endParaRPr lang="pl-PL" sz="800" b="1" dirty="0">
              <a:latin typeface="Open Sans Light"/>
              <a:cs typeface="Open Sans Light"/>
            </a:endParaRPr>
          </a:p>
          <a:p>
            <a:pPr marL="215900" indent="-215900" algn="just">
              <a:lnSpc>
                <a:spcPct val="107000"/>
              </a:lnSpc>
              <a:spcAft>
                <a:spcPts val="800"/>
              </a:spcAft>
            </a:pPr>
            <a:r>
              <a:rPr lang="pl-PL" sz="800" dirty="0">
                <a:latin typeface="Open Sans Light"/>
                <a:cs typeface="Open Sans Light"/>
              </a:rPr>
              <a:t>1 PLN = 0,23 EUR</a:t>
            </a:r>
          </a:p>
        </p:txBody>
      </p:sp>
    </p:spTree>
    <p:extLst>
      <p:ext uri="{BB962C8B-B14F-4D97-AF65-F5344CB8AC3E}">
        <p14:creationId xmlns:p14="http://schemas.microsoft.com/office/powerpoint/2010/main" val="872635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descr="title"/>
          <p:cNvSpPr>
            <a:spLocks noGrp="1"/>
          </p:cNvSpPr>
          <p:nvPr>
            <p:ph type="title"/>
          </p:nvPr>
        </p:nvSpPr>
        <p:spPr>
          <a:xfrm>
            <a:off x="918000" y="353362"/>
            <a:ext cx="7773417" cy="675334"/>
          </a:xfrm>
        </p:spPr>
        <p:txBody>
          <a:bodyPr/>
          <a:lstStyle/>
          <a:p>
            <a:r>
              <a:rPr lang="fr-FR" dirty="0"/>
              <a:t>S</a:t>
            </a:r>
            <a:r>
              <a:rPr lang="pl-PL" dirty="0"/>
              <a:t>GH</a:t>
            </a:r>
            <a:r>
              <a:rPr lang="fr-FR" dirty="0"/>
              <a:t> </a:t>
            </a:r>
            <a:r>
              <a:rPr lang="pl-PL" dirty="0"/>
              <a:t>c</a:t>
            </a:r>
            <a:r>
              <a:rPr lang="fr-FR" dirty="0" err="1"/>
              <a:t>ampus</a:t>
            </a:r>
            <a:endParaRPr lang="pl-PL" dirty="0"/>
          </a:p>
        </p:txBody>
      </p:sp>
      <p:sp>
        <p:nvSpPr>
          <p:cNvPr id="6" name="Symbol zastępczy zawartości 2" descr="text">
            <a:extLst>
              <a:ext uri="{FF2B5EF4-FFF2-40B4-BE49-F238E27FC236}">
                <a16:creationId xmlns:a16="http://schemas.microsoft.com/office/drawing/2014/main" id="{1C736887-4A68-4787-A35B-92822D09CA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8000" y="984102"/>
            <a:ext cx="7072358" cy="3468369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050" dirty="0"/>
              <a:t>The SGH campus is located near </a:t>
            </a:r>
            <a:r>
              <a:rPr lang="en-US" sz="1050" i="1" dirty="0"/>
              <a:t>Pole </a:t>
            </a:r>
            <a:r>
              <a:rPr lang="en-US" sz="1050" i="1" dirty="0" err="1"/>
              <a:t>Mokotowskie</a:t>
            </a:r>
            <a:r>
              <a:rPr lang="en-US" sz="1050" i="1" dirty="0"/>
              <a:t> </a:t>
            </a:r>
            <a:r>
              <a:rPr lang="en-US" sz="1050" dirty="0"/>
              <a:t>Metro station, which is only 2 stops from the </a:t>
            </a:r>
            <a:r>
              <a:rPr lang="pl-PL" sz="1050" dirty="0"/>
              <a:t>C</a:t>
            </a:r>
            <a:r>
              <a:rPr lang="en-US" sz="1050" dirty="0" err="1"/>
              <a:t>entral</a:t>
            </a:r>
            <a:r>
              <a:rPr lang="en-US" sz="1050" dirty="0"/>
              <a:t> </a:t>
            </a:r>
            <a:r>
              <a:rPr lang="pl-PL" sz="1050" dirty="0" err="1"/>
              <a:t>train</a:t>
            </a:r>
            <a:r>
              <a:rPr lang="pl-PL" sz="1050" dirty="0"/>
              <a:t> </a:t>
            </a:r>
            <a:r>
              <a:rPr lang="en-US" sz="1050" dirty="0"/>
              <a:t>station. </a:t>
            </a:r>
          </a:p>
        </p:txBody>
      </p:sp>
      <p:pic>
        <p:nvPicPr>
          <p:cNvPr id="7" name="Obraz 6" descr="Brak dostępnego opisu zdjęcia.">
            <a:extLst>
              <a:ext uri="{FF2B5EF4-FFF2-40B4-BE49-F238E27FC236}">
                <a16:creationId xmlns:a16="http://schemas.microsoft.com/office/drawing/2014/main" id="{0CEF4EA3-FE17-0344-FA94-3362BAC3A9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1" t="22801" r="43200" b="50953"/>
          <a:stretch/>
        </p:blipFill>
        <p:spPr bwMode="auto">
          <a:xfrm>
            <a:off x="5092705" y="1355865"/>
            <a:ext cx="2393742" cy="16223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C75B910D-DAE8-69D6-E107-F3F6BF5BDBAF}"/>
              </a:ext>
            </a:extLst>
          </p:cNvPr>
          <p:cNvSpPr txBox="1"/>
          <p:nvPr/>
        </p:nvSpPr>
        <p:spPr>
          <a:xfrm>
            <a:off x="5039763" y="3147988"/>
            <a:ext cx="3701063" cy="13439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Aft>
                <a:spcPts val="800"/>
              </a:spcAft>
            </a:pPr>
            <a:r>
              <a:rPr lang="en-GB" sz="800" b="1" dirty="0">
                <a:latin typeface="Open Sans Light"/>
                <a:cs typeface="Open Sans Light"/>
              </a:rPr>
              <a:t>A</a:t>
            </a:r>
            <a:r>
              <a:rPr lang="pl-PL" sz="800" b="1" dirty="0">
                <a:latin typeface="Open Sans Light"/>
                <a:cs typeface="Open Sans Light"/>
              </a:rPr>
              <a:t> – </a:t>
            </a:r>
            <a:r>
              <a:rPr lang="en-GB" sz="800" dirty="0">
                <a:latin typeface="Open Sans Light"/>
                <a:cs typeface="Open Sans Light"/>
              </a:rPr>
              <a:t>the oldest SGH building</a:t>
            </a:r>
            <a:r>
              <a:rPr lang="pl-PL" sz="800" dirty="0">
                <a:latin typeface="Open Sans Light"/>
                <a:cs typeface="Open Sans Light"/>
              </a:rPr>
              <a:t> from 1926 </a:t>
            </a:r>
            <a:r>
              <a:rPr lang="en-GB" sz="800" dirty="0">
                <a:latin typeface="Open Sans Light"/>
                <a:cs typeface="Open Sans Light"/>
              </a:rPr>
              <a:t>(currently under renovation)</a:t>
            </a:r>
            <a:endParaRPr lang="pl-PL" sz="800" dirty="0">
              <a:latin typeface="Open Sans Light"/>
              <a:cs typeface="Open Sans Light"/>
            </a:endParaRPr>
          </a:p>
          <a:p>
            <a:pPr>
              <a:spcAft>
                <a:spcPts val="800"/>
              </a:spcAft>
            </a:pPr>
            <a:r>
              <a:rPr lang="en-GB" sz="800" b="1" dirty="0">
                <a:latin typeface="Open Sans Light"/>
                <a:cs typeface="Open Sans Light"/>
              </a:rPr>
              <a:t>B</a:t>
            </a:r>
            <a:r>
              <a:rPr lang="pl-PL" sz="800" b="1" dirty="0">
                <a:latin typeface="Open Sans Light"/>
                <a:cs typeface="Open Sans Light"/>
              </a:rPr>
              <a:t> </a:t>
            </a:r>
            <a:r>
              <a:rPr lang="en-GB" sz="800" dirty="0">
                <a:latin typeface="Open Sans Light"/>
                <a:cs typeface="Open Sans Light"/>
              </a:rPr>
              <a:t>- Library </a:t>
            </a:r>
            <a:endParaRPr lang="pl-PL" sz="800" dirty="0">
              <a:latin typeface="Open Sans Light"/>
              <a:cs typeface="Open Sans Light"/>
            </a:endParaRPr>
          </a:p>
          <a:p>
            <a:pPr>
              <a:spcAft>
                <a:spcPts val="800"/>
              </a:spcAft>
            </a:pPr>
            <a:r>
              <a:rPr lang="en-GB" sz="800" b="1" dirty="0">
                <a:latin typeface="Open Sans Light"/>
                <a:cs typeface="Open Sans Light"/>
              </a:rPr>
              <a:t>G</a:t>
            </a:r>
            <a:r>
              <a:rPr lang="pl-PL" sz="800" b="1" dirty="0">
                <a:latin typeface="Open Sans Light"/>
                <a:cs typeface="Open Sans Light"/>
              </a:rPr>
              <a:t> </a:t>
            </a:r>
            <a:r>
              <a:rPr lang="en-GB" sz="800" dirty="0">
                <a:latin typeface="Open Sans Light"/>
                <a:cs typeface="Open Sans Light"/>
              </a:rPr>
              <a:t>- Main Building </a:t>
            </a:r>
            <a:endParaRPr lang="pl-PL" sz="800" dirty="0">
              <a:latin typeface="Open Sans Light"/>
              <a:cs typeface="Open Sans Light"/>
            </a:endParaRPr>
          </a:p>
          <a:p>
            <a:pPr>
              <a:spcAft>
                <a:spcPts val="800"/>
              </a:spcAft>
            </a:pPr>
            <a:r>
              <a:rPr lang="en-GB" sz="800" b="1" dirty="0">
                <a:latin typeface="Open Sans Light"/>
                <a:cs typeface="Open Sans Light"/>
              </a:rPr>
              <a:t>S</a:t>
            </a:r>
            <a:r>
              <a:rPr lang="pl-PL" sz="800" b="1" dirty="0">
                <a:latin typeface="Open Sans Light"/>
                <a:cs typeface="Open Sans Light"/>
              </a:rPr>
              <a:t> </a:t>
            </a:r>
            <a:r>
              <a:rPr lang="en-GB" sz="800" dirty="0">
                <a:latin typeface="Open Sans Light"/>
                <a:cs typeface="Open Sans Light"/>
              </a:rPr>
              <a:t>– </a:t>
            </a:r>
            <a:r>
              <a:rPr lang="pl-PL" sz="800" dirty="0">
                <a:latin typeface="Open Sans Light"/>
                <a:cs typeface="Open Sans Light"/>
              </a:rPr>
              <a:t>S </a:t>
            </a:r>
            <a:r>
              <a:rPr lang="pl-PL" sz="800" dirty="0" err="1">
                <a:latin typeface="Open Sans Light"/>
                <a:cs typeface="Open Sans Light"/>
              </a:rPr>
              <a:t>Building</a:t>
            </a:r>
            <a:r>
              <a:rPr lang="pl-PL" sz="800" dirty="0">
                <a:latin typeface="Open Sans Light"/>
                <a:cs typeface="Open Sans Light"/>
              </a:rPr>
              <a:t> (</a:t>
            </a:r>
            <a:r>
              <a:rPr lang="en-GB" sz="800" dirty="0">
                <a:latin typeface="Open Sans Light"/>
                <a:cs typeface="Open Sans Light"/>
              </a:rPr>
              <a:t>Centre of Innovation</a:t>
            </a:r>
            <a:r>
              <a:rPr lang="pl-PL" sz="800" dirty="0">
                <a:latin typeface="Open Sans Light"/>
                <a:cs typeface="Open Sans Light"/>
              </a:rPr>
              <a:t>)</a:t>
            </a:r>
            <a:r>
              <a:rPr lang="en-GB" sz="800" dirty="0">
                <a:latin typeface="Open Sans Light"/>
                <a:cs typeface="Open Sans Light"/>
              </a:rPr>
              <a:t> </a:t>
            </a:r>
            <a:endParaRPr lang="pl-PL" sz="800" dirty="0">
              <a:latin typeface="Open Sans Light"/>
              <a:cs typeface="Open Sans Light"/>
            </a:endParaRPr>
          </a:p>
          <a:p>
            <a:pPr>
              <a:spcAft>
                <a:spcPts val="800"/>
              </a:spcAft>
            </a:pPr>
            <a:r>
              <a:rPr lang="en-GB" sz="800" b="1" dirty="0">
                <a:latin typeface="Open Sans Light"/>
                <a:cs typeface="Open Sans Light"/>
              </a:rPr>
              <a:t>M</a:t>
            </a:r>
            <a:r>
              <a:rPr lang="pl-PL" sz="800" b="1" dirty="0">
                <a:latin typeface="Open Sans Light"/>
                <a:cs typeface="Open Sans Light"/>
              </a:rPr>
              <a:t> </a:t>
            </a:r>
            <a:r>
              <a:rPr lang="en-GB" sz="800" dirty="0">
                <a:latin typeface="Open Sans Light"/>
                <a:cs typeface="Open Sans Light"/>
              </a:rPr>
              <a:t>- Metro station: Pole </a:t>
            </a:r>
            <a:r>
              <a:rPr lang="en-GB" sz="800" dirty="0" err="1">
                <a:latin typeface="Open Sans Light"/>
                <a:cs typeface="Open Sans Light"/>
              </a:rPr>
              <a:t>Mokotowskie</a:t>
            </a:r>
            <a:endParaRPr lang="pl-PL" sz="800" dirty="0">
              <a:latin typeface="Open Sans Light"/>
              <a:cs typeface="Open Sans Light"/>
            </a:endParaRPr>
          </a:p>
          <a:p>
            <a:pPr>
              <a:spcAft>
                <a:spcPts val="800"/>
              </a:spcAft>
            </a:pPr>
            <a:r>
              <a:rPr lang="en-GB" sz="800" dirty="0">
                <a:solidFill>
                  <a:srgbClr val="FF0000"/>
                </a:solidFill>
                <a:latin typeface="Open Sans Light"/>
                <a:cs typeface="Open Sans Light"/>
              </a:rPr>
              <a:t>T, A- </a:t>
            </a:r>
            <a:r>
              <a:rPr lang="pl-PL" sz="800" dirty="0">
                <a:latin typeface="Open Sans Light"/>
                <a:cs typeface="Open Sans Light"/>
              </a:rPr>
              <a:t>t</a:t>
            </a:r>
            <a:r>
              <a:rPr lang="en-GB" sz="800" dirty="0">
                <a:latin typeface="Open Sans Light"/>
                <a:cs typeface="Open Sans Light"/>
              </a:rPr>
              <a:t>ram, bus</a:t>
            </a:r>
            <a:endParaRPr lang="pl-PL" sz="800" dirty="0">
              <a:latin typeface="Open Sans Light"/>
              <a:cs typeface="Open Sans Light"/>
            </a:endParaRPr>
          </a:p>
        </p:txBody>
      </p:sp>
      <p:pic>
        <p:nvPicPr>
          <p:cNvPr id="10" name="Obraz 9" descr="Centrum Przestrzeni Innowacyjnej SGH oficjalnie otwarte | Gazeta SGH">
            <a:extLst>
              <a:ext uri="{FF2B5EF4-FFF2-40B4-BE49-F238E27FC236}">
                <a16:creationId xmlns:a16="http://schemas.microsoft.com/office/drawing/2014/main" id="{630EC5C0-1C9E-BB69-2243-6A84DB0ED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290" y="1355782"/>
            <a:ext cx="2393742" cy="159582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pole tekstowe 11">
            <a:extLst>
              <a:ext uri="{FF2B5EF4-FFF2-40B4-BE49-F238E27FC236}">
                <a16:creationId xmlns:a16="http://schemas.microsoft.com/office/drawing/2014/main" id="{C7CB6F58-CDF5-02A1-65E8-2815DF7A7121}"/>
              </a:ext>
            </a:extLst>
          </p:cNvPr>
          <p:cNvSpPr txBox="1"/>
          <p:nvPr/>
        </p:nvSpPr>
        <p:spPr>
          <a:xfrm>
            <a:off x="1320514" y="3149485"/>
            <a:ext cx="3316736" cy="68557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b="1" dirty="0">
                <a:latin typeface="Open Sans Light"/>
                <a:cs typeface="Open Sans Light"/>
              </a:rPr>
              <a:t>S</a:t>
            </a:r>
            <a:r>
              <a:rPr lang="pl-PL" sz="800" b="1" dirty="0">
                <a:latin typeface="Open Sans Light"/>
                <a:cs typeface="Open Sans Light"/>
              </a:rPr>
              <a:t> </a:t>
            </a:r>
            <a:r>
              <a:rPr lang="pl-PL" sz="800" b="1" dirty="0" err="1">
                <a:latin typeface="Open Sans Light"/>
                <a:cs typeface="Open Sans Light"/>
              </a:rPr>
              <a:t>Building</a:t>
            </a:r>
            <a:r>
              <a:rPr lang="pl-PL" sz="800" b="1" dirty="0">
                <a:latin typeface="Open Sans Light"/>
                <a:cs typeface="Open Sans Light"/>
              </a:rPr>
              <a:t> </a:t>
            </a:r>
            <a:r>
              <a:rPr lang="en-GB" sz="800" dirty="0">
                <a:latin typeface="Open Sans Light"/>
                <a:cs typeface="Open Sans Light"/>
              </a:rPr>
              <a:t>- Centre of Innovation</a:t>
            </a:r>
            <a:endParaRPr lang="pl-PL" sz="800" dirty="0">
              <a:latin typeface="Open Sans Light"/>
              <a:cs typeface="Open Sans Light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800" dirty="0" err="1">
                <a:latin typeface="Open Sans Light"/>
                <a:cs typeface="Open Sans Light"/>
              </a:rPr>
              <a:t>Our</a:t>
            </a:r>
            <a:r>
              <a:rPr lang="pl-PL" sz="800" dirty="0">
                <a:latin typeface="Open Sans Light"/>
                <a:cs typeface="Open Sans Light"/>
              </a:rPr>
              <a:t> </a:t>
            </a:r>
            <a:r>
              <a:rPr lang="pl-PL" sz="800" dirty="0" err="1">
                <a:latin typeface="Open Sans Light"/>
                <a:cs typeface="Open Sans Light"/>
              </a:rPr>
              <a:t>meetings</a:t>
            </a:r>
            <a:r>
              <a:rPr lang="pl-PL" sz="800" dirty="0">
                <a:latin typeface="Open Sans Light"/>
                <a:cs typeface="Open Sans Light"/>
              </a:rPr>
              <a:t> </a:t>
            </a:r>
            <a:r>
              <a:rPr lang="pl-PL" sz="800" dirty="0" err="1">
                <a:latin typeface="Open Sans Light"/>
                <a:cs typeface="Open Sans Light"/>
              </a:rPr>
              <a:t>will</a:t>
            </a:r>
            <a:r>
              <a:rPr lang="pl-PL" sz="800" dirty="0">
                <a:latin typeface="Open Sans Light"/>
                <a:cs typeface="Open Sans Light"/>
              </a:rPr>
              <a:t> </a:t>
            </a:r>
            <a:r>
              <a:rPr lang="pl-PL" sz="800" dirty="0" err="1">
                <a:latin typeface="Open Sans Light"/>
                <a:cs typeface="Open Sans Light"/>
              </a:rPr>
              <a:t>take</a:t>
            </a:r>
            <a:r>
              <a:rPr lang="pl-PL" sz="800" dirty="0">
                <a:latin typeface="Open Sans Light"/>
                <a:cs typeface="Open Sans Light"/>
              </a:rPr>
              <a:t> place </a:t>
            </a:r>
            <a:r>
              <a:rPr lang="pl-PL" sz="800" dirty="0" err="1">
                <a:latin typeface="Open Sans Light"/>
                <a:cs typeface="Open Sans Light"/>
              </a:rPr>
              <a:t>here</a:t>
            </a:r>
            <a:endParaRPr lang="pl-PL" sz="800" dirty="0">
              <a:latin typeface="Open Sans Light"/>
              <a:cs typeface="Open Sans Light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800" err="1">
                <a:latin typeface="Open Sans Light"/>
                <a:cs typeface="Open Sans Light"/>
              </a:rPr>
              <a:t>Address</a:t>
            </a:r>
            <a:r>
              <a:rPr lang="pl-PL" sz="800" dirty="0">
                <a:latin typeface="Open Sans Light"/>
                <a:cs typeface="Open Sans Light"/>
              </a:rPr>
              <a:t>: </a:t>
            </a:r>
            <a:r>
              <a:rPr lang="pl-PL" sz="800" b="1" dirty="0">
                <a:latin typeface="Open Sans Light"/>
                <a:cs typeface="Open Sans Light"/>
              </a:rPr>
              <a:t>ul. S. Batorego 8, </a:t>
            </a:r>
            <a:r>
              <a:rPr lang="pl-PL" sz="800" b="1" i="0" dirty="0">
                <a:solidFill>
                  <a:srgbClr val="5E5E5E"/>
                </a:solidFill>
                <a:effectLst/>
                <a:latin typeface="Arial"/>
                <a:cs typeface="Arial"/>
              </a:rPr>
              <a:t>02-591 Warszawa</a:t>
            </a:r>
            <a:r>
              <a:rPr lang="en-GB" sz="800" b="1" dirty="0">
                <a:latin typeface="Open Sans Light"/>
                <a:cs typeface="Open Sans Light"/>
              </a:rPr>
              <a:t> </a:t>
            </a:r>
            <a:endParaRPr lang="pl-PL" sz="800" b="1" dirty="0">
              <a:latin typeface="Open Sans Light"/>
              <a:cs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2129031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ED8A2F7-A0A3-2182-43C6-0A0E11CC4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pl-PL" dirty="0" err="1"/>
              <a:t>Weather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BB28600-7423-E5EE-E7A8-80D4B7B307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8000" y="1375192"/>
            <a:ext cx="3528494" cy="3145745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600"/>
              </a:spcAft>
              <a:buNone/>
            </a:pPr>
            <a:r>
              <a:rPr lang="pl-PL" sz="1200" dirty="0" err="1"/>
              <a:t>December</a:t>
            </a:r>
            <a:r>
              <a:rPr lang="pl-PL" sz="1200" dirty="0"/>
              <a:t> </a:t>
            </a:r>
            <a:r>
              <a:rPr lang="pl-PL" sz="1200" dirty="0" err="1"/>
              <a:t>is</a:t>
            </a:r>
            <a:r>
              <a:rPr lang="pl-PL" sz="1200" dirty="0"/>
              <a:t> </a:t>
            </a:r>
            <a:r>
              <a:rPr lang="pl-PL" sz="1200" dirty="0" err="1"/>
              <a:t>an</a:t>
            </a:r>
            <a:r>
              <a:rPr lang="pl-PL" sz="1200" dirty="0"/>
              <a:t> </a:t>
            </a:r>
            <a:r>
              <a:rPr lang="pl-PL" sz="1200" dirty="0" err="1"/>
              <a:t>early-winter</a:t>
            </a:r>
            <a:r>
              <a:rPr lang="pl-PL" sz="1200" dirty="0"/>
              <a:t> </a:t>
            </a:r>
            <a:r>
              <a:rPr lang="pl-PL" sz="1200" dirty="0" err="1"/>
              <a:t>month</a:t>
            </a:r>
            <a:r>
              <a:rPr lang="pl-PL" sz="1200" dirty="0"/>
              <a:t> in Poland with </a:t>
            </a:r>
            <a:r>
              <a:rPr lang="pl-PL" sz="1200" dirty="0" err="1"/>
              <a:t>temperatures</a:t>
            </a:r>
            <a:r>
              <a:rPr lang="pl-PL" sz="1200" dirty="0"/>
              <a:t> </a:t>
            </a:r>
            <a:r>
              <a:rPr lang="pl-PL" sz="1200" dirty="0" err="1"/>
              <a:t>ranging</a:t>
            </a:r>
            <a:r>
              <a:rPr lang="pl-PL" sz="1200" dirty="0"/>
              <a:t> from -2 </a:t>
            </a:r>
            <a:r>
              <a:rPr lang="pl-PL" sz="1200" dirty="0" err="1"/>
              <a:t>up</a:t>
            </a:r>
            <a:r>
              <a:rPr lang="pl-PL" sz="1200" dirty="0"/>
              <a:t> to 8 </a:t>
            </a:r>
            <a:r>
              <a:rPr lang="pl-PL" sz="1200" dirty="0" err="1"/>
              <a:t>degrees</a:t>
            </a:r>
            <a:r>
              <a:rPr lang="pl-PL" sz="1200" dirty="0"/>
              <a:t> Celsius </a:t>
            </a:r>
            <a:r>
              <a:rPr lang="pl-PL" sz="1200" dirty="0" err="1"/>
              <a:t>during</a:t>
            </a:r>
            <a:r>
              <a:rPr lang="pl-PL" sz="1200" dirty="0"/>
              <a:t> the </a:t>
            </a:r>
            <a:r>
              <a:rPr lang="pl-PL" sz="1200" dirty="0" err="1"/>
              <a:t>day</a:t>
            </a:r>
            <a:r>
              <a:rPr lang="pl-PL" sz="1200" dirty="0"/>
              <a:t>. </a:t>
            </a:r>
            <a:r>
              <a:rPr lang="pl-PL" sz="1200" dirty="0" err="1"/>
              <a:t>Days</a:t>
            </a:r>
            <a:r>
              <a:rPr lang="pl-PL" sz="1200" dirty="0"/>
              <a:t> </a:t>
            </a:r>
            <a:r>
              <a:rPr lang="pl-PL" sz="1200" dirty="0" err="1"/>
              <a:t>are</a:t>
            </a:r>
            <a:r>
              <a:rPr lang="pl-PL" sz="1200" dirty="0"/>
              <a:t> </a:t>
            </a:r>
            <a:r>
              <a:rPr lang="pl-PL" sz="1200" dirty="0" err="1"/>
              <a:t>short</a:t>
            </a:r>
            <a:r>
              <a:rPr lang="pl-PL" sz="1200" dirty="0"/>
              <a:t> and </a:t>
            </a:r>
            <a:r>
              <a:rPr lang="pl-PL" sz="1200" dirty="0" err="1"/>
              <a:t>mostly</a:t>
            </a:r>
            <a:r>
              <a:rPr lang="pl-PL" sz="1200" dirty="0"/>
              <a:t> </a:t>
            </a:r>
            <a:r>
              <a:rPr lang="pl-PL" sz="1200" dirty="0" err="1"/>
              <a:t>cloudy</a:t>
            </a:r>
            <a:r>
              <a:rPr lang="pl-PL" sz="1200" dirty="0"/>
              <a:t>, </a:t>
            </a:r>
            <a:r>
              <a:rPr lang="en-US" sz="1200" dirty="0"/>
              <a:t>but you’ll be rewarded by the stunning festive lights, </a:t>
            </a:r>
            <a:r>
              <a:rPr lang="pl-PL" sz="1200" dirty="0" err="1"/>
              <a:t>that</a:t>
            </a:r>
            <a:r>
              <a:rPr lang="pl-PL" sz="1200" dirty="0"/>
              <a:t> </a:t>
            </a:r>
            <a:r>
              <a:rPr lang="pl-PL" sz="1200" dirty="0" err="1"/>
              <a:t>glow</a:t>
            </a:r>
            <a:r>
              <a:rPr lang="pl-PL" sz="1200" dirty="0"/>
              <a:t> </a:t>
            </a:r>
            <a:r>
              <a:rPr lang="pl-PL" sz="1200" dirty="0" err="1"/>
              <a:t>all</a:t>
            </a:r>
            <a:r>
              <a:rPr lang="pl-PL" sz="1200" dirty="0"/>
              <a:t> </a:t>
            </a:r>
            <a:r>
              <a:rPr lang="pl-PL" sz="1200" dirty="0" err="1"/>
              <a:t>over</a:t>
            </a:r>
            <a:r>
              <a:rPr lang="pl-PL" sz="1200" dirty="0"/>
              <a:t> </a:t>
            </a:r>
            <a:r>
              <a:rPr lang="en-US" sz="1200" dirty="0"/>
              <a:t>Warsaw at this time of year. </a:t>
            </a:r>
            <a:endParaRPr lang="pl-PL" sz="1200" dirty="0"/>
          </a:p>
          <a:p>
            <a:pPr marL="0" indent="0" algn="just">
              <a:spcAft>
                <a:spcPts val="600"/>
              </a:spcAft>
              <a:buNone/>
            </a:pPr>
            <a:r>
              <a:rPr lang="pl-PL" sz="1200" dirty="0" err="1"/>
              <a:t>If</a:t>
            </a:r>
            <a:r>
              <a:rPr lang="pl-PL" sz="1200" dirty="0"/>
              <a:t> we </a:t>
            </a:r>
            <a:r>
              <a:rPr lang="pl-PL" sz="1200" dirty="0" err="1"/>
              <a:t>are</a:t>
            </a:r>
            <a:r>
              <a:rPr lang="pl-PL" sz="1200" dirty="0"/>
              <a:t> </a:t>
            </a:r>
            <a:r>
              <a:rPr lang="pl-PL" sz="1200" dirty="0" err="1"/>
              <a:t>lucky</a:t>
            </a:r>
            <a:r>
              <a:rPr lang="pl-PL" sz="1200" dirty="0"/>
              <a:t>, we </a:t>
            </a:r>
            <a:r>
              <a:rPr lang="pl-PL" sz="1200" dirty="0" err="1"/>
              <a:t>may</a:t>
            </a:r>
            <a:r>
              <a:rPr lang="pl-PL" sz="1200" dirty="0"/>
              <a:t> </a:t>
            </a:r>
            <a:r>
              <a:rPr lang="pl-PL" sz="1200" dirty="0" err="1"/>
              <a:t>get</a:t>
            </a:r>
            <a:r>
              <a:rPr lang="pl-PL" sz="1200" dirty="0"/>
              <a:t> </a:t>
            </a:r>
            <a:r>
              <a:rPr lang="pl-PL" sz="1200" dirty="0" err="1"/>
              <a:t>some</a:t>
            </a:r>
            <a:r>
              <a:rPr lang="pl-PL" sz="1200" dirty="0"/>
              <a:t> </a:t>
            </a:r>
            <a:r>
              <a:rPr lang="pl-PL" sz="1200" dirty="0" err="1"/>
              <a:t>snow</a:t>
            </a:r>
            <a:r>
              <a:rPr lang="pl-PL" sz="1200" dirty="0"/>
              <a:t>, but we </a:t>
            </a:r>
            <a:r>
              <a:rPr lang="pl-PL" sz="1200" dirty="0" err="1"/>
              <a:t>cannot</a:t>
            </a:r>
            <a:r>
              <a:rPr lang="pl-PL" sz="1200" dirty="0"/>
              <a:t> </a:t>
            </a:r>
            <a:r>
              <a:rPr lang="pl-PL" sz="1200" dirty="0" err="1"/>
              <a:t>promise</a:t>
            </a:r>
            <a:r>
              <a:rPr lang="pl-PL" sz="1200" dirty="0"/>
              <a:t> </a:t>
            </a:r>
            <a:r>
              <a:rPr lang="pl-PL" sz="1200" dirty="0" err="1"/>
              <a:t>anything</a:t>
            </a:r>
            <a:r>
              <a:rPr lang="pl-PL" sz="1200" dirty="0"/>
              <a:t>. The </a:t>
            </a:r>
            <a:r>
              <a:rPr lang="pl-PL" sz="1200" dirty="0" err="1"/>
              <a:t>climat</a:t>
            </a:r>
            <a:r>
              <a:rPr lang="pl-PL" sz="1200" dirty="0"/>
              <a:t> </a:t>
            </a:r>
            <a:r>
              <a:rPr lang="pl-PL" sz="1200" dirty="0" err="1"/>
              <a:t>is</a:t>
            </a:r>
            <a:r>
              <a:rPr lang="pl-PL" sz="1200" dirty="0"/>
              <a:t> </a:t>
            </a:r>
            <a:r>
              <a:rPr lang="pl-PL" sz="1200" dirty="0" err="1"/>
              <a:t>being</a:t>
            </a:r>
            <a:r>
              <a:rPr lang="pl-PL" sz="1200" dirty="0"/>
              <a:t> </a:t>
            </a:r>
            <a:r>
              <a:rPr lang="pl-PL" sz="1200" dirty="0" err="1"/>
              <a:t>very</a:t>
            </a:r>
            <a:r>
              <a:rPr lang="pl-PL" sz="1200" dirty="0"/>
              <a:t> </a:t>
            </a:r>
            <a:r>
              <a:rPr lang="pl-PL" sz="1200" dirty="0" err="1"/>
              <a:t>unpredictible</a:t>
            </a:r>
            <a:r>
              <a:rPr lang="pl-PL" sz="1200" dirty="0"/>
              <a:t> </a:t>
            </a:r>
            <a:r>
              <a:rPr lang="pl-PL" sz="1200" dirty="0" err="1"/>
              <a:t>lately</a:t>
            </a:r>
            <a:r>
              <a:rPr lang="pl-PL" sz="1200" dirty="0"/>
              <a:t>!</a:t>
            </a:r>
            <a:endParaRPr lang="pl-PL" sz="1400" dirty="0"/>
          </a:p>
        </p:txBody>
      </p:sp>
      <p:pic>
        <p:nvPicPr>
          <p:cNvPr id="5" name="Obraz 4" descr="Warszawa (woj.mazowieckie) - świąteczne iluminacje.">
            <a:extLst>
              <a:ext uri="{FF2B5EF4-FFF2-40B4-BE49-F238E27FC236}">
                <a16:creationId xmlns:a16="http://schemas.microsoft.com/office/drawing/2014/main" id="{FF6CDA16-F154-3C13-A51D-3E917B08B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371" r="4364" b="5900"/>
          <a:stretch>
            <a:fillRect/>
          </a:stretch>
        </p:blipFill>
        <p:spPr>
          <a:xfrm>
            <a:off x="5698347" y="402606"/>
            <a:ext cx="3134409" cy="440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69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DF9EBBD-3BDA-5230-308A-153E5BDE6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Food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6AC1A0A-6733-286B-4B13-91DD437ED3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8001" y="932120"/>
            <a:ext cx="5559000" cy="1794271"/>
          </a:xfrm>
        </p:spPr>
        <p:txBody>
          <a:bodyPr>
            <a:normAutofit fontScale="925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dirty="0"/>
              <a:t>Among the most popular dishes you will find: </a:t>
            </a:r>
            <a:endParaRPr lang="pl-PL" sz="1200" dirty="0"/>
          </a:p>
          <a:p>
            <a:pPr>
              <a:lnSpc>
                <a:spcPct val="107000"/>
              </a:lnSpc>
            </a:pPr>
            <a:r>
              <a:rPr lang="en-GB" sz="1200" b="1" dirty="0"/>
              <a:t>Pierogi</a:t>
            </a:r>
            <a:r>
              <a:rPr lang="en-GB" sz="1200" dirty="0"/>
              <a:t> – dumplings with wide range of fillings. The most popular are the ones with white cheese, potato and onion</a:t>
            </a:r>
            <a:endParaRPr lang="pl-PL" sz="1200" dirty="0"/>
          </a:p>
          <a:p>
            <a:pPr>
              <a:lnSpc>
                <a:spcPct val="107000"/>
              </a:lnSpc>
            </a:pPr>
            <a:r>
              <a:rPr lang="en-GB" sz="1200" b="1" dirty="0" err="1"/>
              <a:t>Żurek</a:t>
            </a:r>
            <a:r>
              <a:rPr lang="en-GB" sz="1200" dirty="0"/>
              <a:t> – sour rye soup, often served with boiled egg and a sausage </a:t>
            </a:r>
            <a:endParaRPr lang="pl-PL" sz="1200" dirty="0"/>
          </a:p>
          <a:p>
            <a:pPr>
              <a:lnSpc>
                <a:spcPct val="107000"/>
              </a:lnSpc>
            </a:pPr>
            <a:r>
              <a:rPr lang="en-GB" sz="1200" b="1" dirty="0" err="1"/>
              <a:t>Kotlet</a:t>
            </a:r>
            <a:r>
              <a:rPr lang="en-GB" sz="1200" b="1" dirty="0"/>
              <a:t> </a:t>
            </a:r>
            <a:r>
              <a:rPr lang="en-GB" sz="1200" b="1" dirty="0" err="1"/>
              <a:t>Schabowy</a:t>
            </a:r>
            <a:r>
              <a:rPr lang="en-GB" sz="1200" b="1" dirty="0"/>
              <a:t> </a:t>
            </a:r>
            <a:r>
              <a:rPr lang="en-GB" sz="1200" dirty="0"/>
              <a:t>– </a:t>
            </a:r>
            <a:r>
              <a:rPr lang="pl-PL" sz="1200" dirty="0"/>
              <a:t>P</a:t>
            </a:r>
            <a:r>
              <a:rPr lang="en-GB" sz="1200" dirty="0" err="1"/>
              <a:t>olish</a:t>
            </a:r>
            <a:r>
              <a:rPr lang="en-GB" sz="1200" dirty="0"/>
              <a:t> version of </a:t>
            </a:r>
            <a:r>
              <a:rPr lang="en-GB" sz="1200" dirty="0" err="1"/>
              <a:t>viener</a:t>
            </a:r>
            <a:r>
              <a:rPr lang="en-GB" sz="1200" dirty="0"/>
              <a:t> schnitzel – served often with mushed potatoes and mix of salads</a:t>
            </a:r>
            <a:endParaRPr lang="pl-PL" sz="1200" dirty="0"/>
          </a:p>
          <a:p>
            <a:pPr>
              <a:lnSpc>
                <a:spcPct val="107000"/>
              </a:lnSpc>
            </a:pPr>
            <a:r>
              <a:rPr lang="en-GB" sz="1200" b="1" dirty="0" err="1"/>
              <a:t>Gołąbki</a:t>
            </a:r>
            <a:r>
              <a:rPr lang="en-GB" sz="1200" b="1" dirty="0"/>
              <a:t> </a:t>
            </a:r>
            <a:r>
              <a:rPr lang="en-GB" sz="1200" dirty="0"/>
              <a:t>- boiled cabbage leaves wrapped around a filling of minced pork or beef</a:t>
            </a:r>
            <a:endParaRPr lang="pl-PL" sz="12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err="1"/>
              <a:t>Placki</a:t>
            </a:r>
            <a:r>
              <a:rPr lang="en-GB" sz="1200" b="1" dirty="0"/>
              <a:t> </a:t>
            </a:r>
            <a:r>
              <a:rPr lang="en-GB" sz="1200" b="1" dirty="0" err="1"/>
              <a:t>ziemniaczane</a:t>
            </a:r>
            <a:r>
              <a:rPr lang="en-GB" sz="1200" b="1" dirty="0"/>
              <a:t> </a:t>
            </a:r>
            <a:r>
              <a:rPr lang="en-GB" sz="1200" dirty="0"/>
              <a:t>– crispy potato pancakes served with sour cream or sauce.</a:t>
            </a:r>
            <a:endParaRPr lang="pl-PL" sz="1200" dirty="0"/>
          </a:p>
          <a:p>
            <a:endParaRPr lang="pl-PL" dirty="0"/>
          </a:p>
        </p:txBody>
      </p:sp>
      <p:sp>
        <p:nvSpPr>
          <p:cNvPr id="5" name="Symbol zastępczy zawartości 2">
            <a:extLst>
              <a:ext uri="{FF2B5EF4-FFF2-40B4-BE49-F238E27FC236}">
                <a16:creationId xmlns:a16="http://schemas.microsoft.com/office/drawing/2014/main" id="{CD8E1D18-F677-C1FD-82EB-CE919F36C2A0}"/>
              </a:ext>
            </a:extLst>
          </p:cNvPr>
          <p:cNvSpPr txBox="1">
            <a:spLocks/>
          </p:cNvSpPr>
          <p:nvPr/>
        </p:nvSpPr>
        <p:spPr>
          <a:xfrm>
            <a:off x="3696046" y="3002360"/>
            <a:ext cx="5165032" cy="1752249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marL="216000" indent="-216000" algn="l" defTabSz="457200" rtl="0" eaLnBrk="1" latinLnBrk="0" hangingPunct="1">
              <a:lnSpc>
                <a:spcPct val="112000"/>
              </a:lnSpc>
              <a:spcBef>
                <a:spcPts val="0"/>
              </a:spcBef>
              <a:buClr>
                <a:schemeClr val="tx2"/>
              </a:buClr>
              <a:buFont typeface="Arial"/>
              <a:buChar char="•"/>
              <a:defRPr sz="1700" kern="1200">
                <a:solidFill>
                  <a:schemeClr val="tx1"/>
                </a:solidFill>
                <a:latin typeface="Open Sans Light"/>
                <a:ea typeface="+mn-ea"/>
                <a:cs typeface="Open Sans Light"/>
              </a:defRPr>
            </a:lvl1pPr>
            <a:lvl2pPr marL="742950" indent="-285750" algn="l" defTabSz="457200" rtl="0" eaLnBrk="1" latinLnBrk="0" hangingPunct="1">
              <a:lnSpc>
                <a:spcPct val="112000"/>
              </a:lnSpc>
              <a:spcBef>
                <a:spcPts val="0"/>
              </a:spcBef>
              <a:buFont typeface="Arial"/>
              <a:buChar char="–"/>
              <a:defRPr sz="1700" kern="1200">
                <a:solidFill>
                  <a:schemeClr val="tx1"/>
                </a:solidFill>
                <a:latin typeface="Open Sans Light"/>
                <a:ea typeface="+mn-ea"/>
                <a:cs typeface="Open Sans Light"/>
              </a:defRPr>
            </a:lvl2pPr>
            <a:lvl3pPr marL="1143000" indent="-228600" algn="l" defTabSz="457200" rtl="0" eaLnBrk="1" latinLnBrk="0" hangingPunct="1">
              <a:lnSpc>
                <a:spcPct val="112000"/>
              </a:lnSpc>
              <a:spcBef>
                <a:spcPts val="0"/>
              </a:spcBef>
              <a:buFont typeface="Arial"/>
              <a:buChar char="•"/>
              <a:defRPr sz="1700" kern="1200">
                <a:solidFill>
                  <a:schemeClr val="tx1"/>
                </a:solidFill>
                <a:latin typeface="Open Sans Light"/>
                <a:ea typeface="+mn-ea"/>
                <a:cs typeface="Open Sans Light"/>
              </a:defRPr>
            </a:lvl3pPr>
            <a:lvl4pPr marL="1600200" indent="-228600" algn="l" defTabSz="457200" rtl="0" eaLnBrk="1" latinLnBrk="0" hangingPunct="1">
              <a:lnSpc>
                <a:spcPct val="112000"/>
              </a:lnSpc>
              <a:spcBef>
                <a:spcPts val="0"/>
              </a:spcBef>
              <a:buFont typeface="Arial"/>
              <a:buChar char="–"/>
              <a:defRPr sz="1700" kern="1200">
                <a:solidFill>
                  <a:schemeClr val="tx1"/>
                </a:solidFill>
                <a:latin typeface="Open Sans Light"/>
                <a:ea typeface="+mn-ea"/>
                <a:cs typeface="Open Sans Light"/>
              </a:defRPr>
            </a:lvl4pPr>
            <a:lvl5pPr marL="2057400" indent="-228600" algn="l" defTabSz="457200" rtl="0" eaLnBrk="1" latinLnBrk="0" hangingPunct="1">
              <a:lnSpc>
                <a:spcPct val="112000"/>
              </a:lnSpc>
              <a:spcBef>
                <a:spcPts val="0"/>
              </a:spcBef>
              <a:buFont typeface="Arial"/>
              <a:buChar char="»"/>
              <a:defRPr sz="1700" kern="1200">
                <a:solidFill>
                  <a:schemeClr val="tx1"/>
                </a:solidFill>
                <a:latin typeface="Open Sans Light"/>
                <a:ea typeface="+mn-ea"/>
                <a:cs typeface="Open Sans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altLang="pl-PL" sz="1100" dirty="0"/>
              <a:t>S</a:t>
            </a:r>
            <a:r>
              <a:rPr lang="en-GB" altLang="pl-PL" sz="1100" dirty="0" err="1"/>
              <a:t>weets</a:t>
            </a:r>
            <a:r>
              <a:rPr lang="pl-PL" altLang="pl-PL" sz="1100" dirty="0"/>
              <a:t> and </a:t>
            </a:r>
            <a:r>
              <a:rPr lang="pl-PL" altLang="pl-PL" sz="1100" dirty="0" err="1"/>
              <a:t>pastry</a:t>
            </a:r>
            <a:r>
              <a:rPr lang="en-GB" altLang="pl-PL" sz="1100" dirty="0"/>
              <a:t>: </a:t>
            </a:r>
            <a:endParaRPr lang="pl-PL" altLang="pl-PL" sz="1100" dirty="0"/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1100" dirty="0"/>
          </a:p>
          <a:p>
            <a:pPr marL="215900" indent="-215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</a:pPr>
            <a:r>
              <a:rPr lang="en-GB" altLang="pl-PL" sz="1100" b="1" dirty="0" err="1"/>
              <a:t>Pączek</a:t>
            </a:r>
            <a:r>
              <a:rPr lang="en-GB" altLang="pl-PL" sz="1100" dirty="0"/>
              <a:t> – Polish donut with fruit or cream filling; classic flavour: rose jam</a:t>
            </a:r>
            <a:endParaRPr lang="pl-PL" altLang="pl-PL" sz="1100" dirty="0">
              <a:ea typeface="Open Sans Light"/>
            </a:endParaRPr>
          </a:p>
          <a:p>
            <a:pPr marL="215900" indent="-215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</a:pPr>
            <a:r>
              <a:rPr lang="en-GB" altLang="pl-PL" sz="1100" b="1" dirty="0"/>
              <a:t>Szarlotka</a:t>
            </a:r>
            <a:r>
              <a:rPr lang="en-GB" altLang="pl-PL" sz="1100" dirty="0"/>
              <a:t> – </a:t>
            </a:r>
            <a:r>
              <a:rPr lang="pl-PL" altLang="pl-PL" sz="1100" dirty="0"/>
              <a:t>P</a:t>
            </a:r>
            <a:r>
              <a:rPr lang="en-GB" altLang="pl-PL" sz="1100" dirty="0" err="1"/>
              <a:t>olish</a:t>
            </a:r>
            <a:r>
              <a:rPr lang="en-GB" altLang="pl-PL" sz="1100" dirty="0"/>
              <a:t> apple pie</a:t>
            </a:r>
            <a:r>
              <a:rPr lang="pl-PL" altLang="pl-PL" sz="1100" dirty="0"/>
              <a:t> - t</a:t>
            </a:r>
            <a:r>
              <a:rPr lang="en-GB" altLang="pl-PL" sz="1100" dirty="0" err="1"/>
              <a:t>astes</a:t>
            </a:r>
            <a:r>
              <a:rPr lang="en-GB" altLang="pl-PL" sz="1100" dirty="0"/>
              <a:t> best warm with a scup of vanilla ice cream</a:t>
            </a:r>
            <a:endParaRPr lang="pl-PL" altLang="pl-PL" sz="1100" dirty="0">
              <a:ea typeface="Open Sans Light"/>
            </a:endParaRPr>
          </a:p>
          <a:p>
            <a:pPr marL="215900" indent="-215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</a:pPr>
            <a:r>
              <a:rPr lang="en-GB" altLang="pl-PL" sz="1100" b="1" dirty="0" err="1"/>
              <a:t>Kremówka</a:t>
            </a:r>
            <a:r>
              <a:rPr lang="en-GB" altLang="pl-PL" sz="1100" dirty="0"/>
              <a:t> – a cake made from </a:t>
            </a:r>
            <a:r>
              <a:rPr lang="pl-PL" altLang="pl-PL" sz="1100" dirty="0"/>
              <a:t>f</a:t>
            </a:r>
            <a:r>
              <a:rPr lang="en-GB" altLang="pl-PL" sz="1100" dirty="0" err="1"/>
              <a:t>rench</a:t>
            </a:r>
            <a:r>
              <a:rPr lang="en-GB" altLang="pl-PL" sz="1100" dirty="0"/>
              <a:t> puff pastry and vanilla cream filling</a:t>
            </a:r>
            <a:endParaRPr lang="pl-PL" altLang="pl-PL" sz="1100" dirty="0">
              <a:ea typeface="Open Sans Light"/>
            </a:endParaRPr>
          </a:p>
          <a:p>
            <a:pPr marL="215900" indent="-215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</a:pPr>
            <a:r>
              <a:rPr lang="en-GB" altLang="pl-PL" sz="1100" b="1" dirty="0"/>
              <a:t>Piernik</a:t>
            </a:r>
            <a:r>
              <a:rPr lang="en-GB" altLang="pl-PL" sz="1100" dirty="0"/>
              <a:t> – gingerbread cake</a:t>
            </a:r>
            <a:r>
              <a:rPr lang="pl-PL" altLang="pl-PL" sz="1100" dirty="0"/>
              <a:t>/ cookie </a:t>
            </a:r>
            <a:r>
              <a:rPr lang="en-GB" altLang="pl-PL" sz="1100" dirty="0"/>
              <a:t>– good idea for a gift from Poland!</a:t>
            </a:r>
            <a:endParaRPr lang="en-GB" altLang="pl-PL" sz="1100" dirty="0">
              <a:ea typeface="Open Sans Light"/>
            </a:endParaRPr>
          </a:p>
          <a:p>
            <a:pPr marL="0" indent="0">
              <a:buNone/>
            </a:pPr>
            <a:endParaRPr lang="pl-PL" dirty="0">
              <a:ea typeface="Open Sans Light"/>
            </a:endParaRP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5F688945-1F06-2B0A-F722-C24BEFB900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pic>
        <p:nvPicPr>
          <p:cNvPr id="2055" name="Obraz 6" descr="Szarlotka | AniaGotuje.pl">
            <a:extLst>
              <a:ext uri="{FF2B5EF4-FFF2-40B4-BE49-F238E27FC236}">
                <a16:creationId xmlns:a16="http://schemas.microsoft.com/office/drawing/2014/main" id="{285EBA00-7675-8B04-BAF6-495C0E6184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40"/>
          <a:stretch>
            <a:fillRect/>
          </a:stretch>
        </p:blipFill>
        <p:spPr bwMode="auto">
          <a:xfrm>
            <a:off x="552451" y="2674688"/>
            <a:ext cx="1477282" cy="127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Obraz 11" descr="Pączki (Polish Doughnuts) Recipe | Travel Food Atlas">
            <a:extLst>
              <a:ext uri="{FF2B5EF4-FFF2-40B4-BE49-F238E27FC236}">
                <a16:creationId xmlns:a16="http://schemas.microsoft.com/office/drawing/2014/main" id="{3F411F7B-CEA2-127F-DBE8-9A8CC4DFB9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733" y="3163094"/>
            <a:ext cx="1427162" cy="1427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az 12" descr="Best foods to try in Poland | CNN">
            <a:extLst>
              <a:ext uri="{FF2B5EF4-FFF2-40B4-BE49-F238E27FC236}">
                <a16:creationId xmlns:a16="http://schemas.microsoft.com/office/drawing/2014/main" id="{BA72E487-A454-FF89-B5CD-46B6C506AF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383" y="1111365"/>
            <a:ext cx="2553335" cy="14300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0584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849F77FB-BFC5-18F9-B5B9-0F4AE11746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7" t="7843" r="5105" b="7843"/>
          <a:stretch/>
        </p:blipFill>
        <p:spPr bwMode="auto">
          <a:xfrm>
            <a:off x="4270905" y="1788824"/>
            <a:ext cx="4873095" cy="29535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B582473D-4E8D-133D-B79F-FB8D56C8B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687" y="401140"/>
            <a:ext cx="4409650" cy="558107"/>
          </a:xfrm>
        </p:spPr>
        <p:txBody>
          <a:bodyPr/>
          <a:lstStyle/>
          <a:p>
            <a:r>
              <a:rPr lang="pl-PL" dirty="0" err="1"/>
              <a:t>Visiting</a:t>
            </a:r>
            <a:r>
              <a:rPr lang="pl-PL" dirty="0"/>
              <a:t> </a:t>
            </a:r>
            <a:r>
              <a:rPr lang="pl-PL" dirty="0" err="1"/>
              <a:t>Warsaw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62786E5-8D56-5448-FCDA-CC1460305F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206984"/>
            <a:ext cx="4782312" cy="2953536"/>
          </a:xfrm>
          <a:solidFill>
            <a:schemeClr val="bg2">
              <a:lumMod val="95000"/>
              <a:alpha val="69000"/>
            </a:schemeClr>
          </a:solidFill>
        </p:spPr>
        <p:txBody>
          <a:bodyPr>
            <a:normAutofit/>
          </a:bodyPr>
          <a:lstStyle/>
          <a:p>
            <a:pPr lvl="1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dirty="0"/>
              <a:t>Places not to miss: </a:t>
            </a:r>
            <a:endParaRPr lang="pl-PL" sz="1100" dirty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Old Town and Royal Castle </a:t>
            </a:r>
            <a:endParaRPr lang="pl-PL" sz="1100" dirty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Royal </a:t>
            </a:r>
            <a:r>
              <a:rPr lang="en-GB" sz="1100" dirty="0" err="1"/>
              <a:t>Łazienki</a:t>
            </a:r>
            <a:r>
              <a:rPr lang="en-GB" sz="1100" dirty="0"/>
              <a:t> Park with Palace on the Isle</a:t>
            </a:r>
            <a:endParaRPr lang="pl-PL" sz="1100" dirty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Krasiński Park and The Palace of the Commonwealth </a:t>
            </a:r>
            <a:endParaRPr lang="pl-PL" sz="1100" dirty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err="1"/>
              <a:t>Varso</a:t>
            </a:r>
            <a:r>
              <a:rPr lang="pl-PL" sz="1100" dirty="0"/>
              <a:t> Tower </a:t>
            </a:r>
            <a:r>
              <a:rPr lang="pl-PL" sz="1100" dirty="0" err="1"/>
              <a:t>panoramic</a:t>
            </a:r>
            <a:r>
              <a:rPr lang="pl-PL" sz="1100" dirty="0"/>
              <a:t> </a:t>
            </a:r>
            <a:r>
              <a:rPr lang="pl-PL" sz="1100" dirty="0" err="1"/>
              <a:t>view</a:t>
            </a:r>
            <a:r>
              <a:rPr lang="pl-PL" sz="1100" dirty="0"/>
              <a:t> on 53rd </a:t>
            </a:r>
            <a:r>
              <a:rPr lang="pl-PL" sz="1100" dirty="0" err="1"/>
              <a:t>floor</a:t>
            </a:r>
            <a:endParaRPr lang="pl-PL" sz="1100" dirty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Warsaw Rising Museum </a:t>
            </a:r>
            <a:endParaRPr lang="pl-PL" sz="1100" dirty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Polin Museum – the history of Polish Jews</a:t>
            </a:r>
            <a:endParaRPr lang="pl-PL" sz="1100" dirty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Chopin Museum </a:t>
            </a:r>
            <a:endParaRPr lang="pl-PL" sz="1100" dirty="0"/>
          </a:p>
          <a:p>
            <a:pPr lvl="1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Museum of King Jan III's Palace at </a:t>
            </a:r>
            <a:r>
              <a:rPr lang="en-GB" sz="1100" dirty="0" err="1"/>
              <a:t>Wilanów</a:t>
            </a:r>
            <a:endParaRPr lang="pl-PL" sz="1100" dirty="0"/>
          </a:p>
          <a:p>
            <a:pPr marL="526950" lvl="1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dirty="0"/>
              <a:t>More information: </a:t>
            </a:r>
            <a:r>
              <a:rPr lang="en-GB" sz="1100" dirty="0">
                <a:hlinkClick r:id="rId3"/>
              </a:rPr>
              <a:t>https://go2warsaw.pl/en/explore-warsaw/</a:t>
            </a:r>
            <a:r>
              <a:rPr lang="pl-PL" sz="1100" dirty="0"/>
              <a:t> 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3693413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6B5390-2CD8-F490-9321-509B2E442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stopki 1">
            <a:extLst>
              <a:ext uri="{FF2B5EF4-FFF2-40B4-BE49-F238E27FC236}">
                <a16:creationId xmlns:a16="http://schemas.microsoft.com/office/drawing/2014/main" id="{6E7F1530-13E1-4AAA-B40C-4AC3D0A6B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61710" y="4457862"/>
            <a:ext cx="4215294" cy="273844"/>
          </a:xfrm>
        </p:spPr>
        <p:txBody>
          <a:bodyPr/>
          <a:lstStyle/>
          <a:p>
            <a:r>
              <a:rPr lang="pl-PL" sz="800" dirty="0" err="1"/>
              <a:t>prepared</a:t>
            </a:r>
            <a:r>
              <a:rPr lang="pl-PL" sz="800" dirty="0"/>
              <a:t> by: Aleksandra Żołądek, International Centre </a:t>
            </a:r>
            <a:r>
              <a:rPr lang="pl-PL" sz="800" dirty="0">
                <a:hlinkClick r:id="rId2"/>
              </a:rPr>
              <a:t>azolad@sgh.waw.pl</a:t>
            </a:r>
            <a:r>
              <a:rPr lang="pl-PL" sz="800" dirty="0"/>
              <a:t> </a:t>
            </a:r>
          </a:p>
        </p:txBody>
      </p:sp>
      <p:sp>
        <p:nvSpPr>
          <p:cNvPr id="3" name="Tytuł 2" descr="title">
            <a:extLst>
              <a:ext uri="{FF2B5EF4-FFF2-40B4-BE49-F238E27FC236}">
                <a16:creationId xmlns:a16="http://schemas.microsoft.com/office/drawing/2014/main" id="{8D1459C0-4793-5AFF-3611-12EECA0D8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8400" y="411793"/>
            <a:ext cx="4747200" cy="609906"/>
          </a:xfrm>
        </p:spPr>
        <p:txBody>
          <a:bodyPr>
            <a:normAutofit/>
          </a:bodyPr>
          <a:lstStyle/>
          <a:p>
            <a:pPr algn="ctr"/>
            <a:r>
              <a:rPr lang="pl-PL" sz="2800" dirty="0" err="1"/>
              <a:t>See</a:t>
            </a:r>
            <a:r>
              <a:rPr lang="pl-PL" sz="2800" dirty="0"/>
              <a:t> </a:t>
            </a:r>
            <a:r>
              <a:rPr lang="pl-PL" sz="2800" dirty="0" err="1"/>
              <a:t>you</a:t>
            </a:r>
            <a:r>
              <a:rPr lang="pl-PL" sz="2800" dirty="0"/>
              <a:t> in Warsaw! </a:t>
            </a:r>
          </a:p>
        </p:txBody>
      </p:sp>
      <p:pic>
        <p:nvPicPr>
          <p:cNvPr id="6" name="Obraz 5" descr="SGH logo with university’s full name">
            <a:extLst>
              <a:ext uri="{FF2B5EF4-FFF2-40B4-BE49-F238E27FC236}">
                <a16:creationId xmlns:a16="http://schemas.microsoft.com/office/drawing/2014/main" id="{80B79C33-344D-014B-77D2-89054B1D92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271" y="267419"/>
            <a:ext cx="1343682" cy="1343682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1EAABE77-5445-73C9-AF71-50BF9AC71E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526" y="1199523"/>
            <a:ext cx="3080514" cy="308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63608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Niestandardowe 3">
      <a:dk1>
        <a:sysClr val="windowText" lastClr="000000"/>
      </a:dk1>
      <a:lt1>
        <a:sysClr val="window" lastClr="FFFFFF"/>
      </a:lt1>
      <a:dk2>
        <a:srgbClr val="007481"/>
      </a:dk2>
      <a:lt2>
        <a:srgbClr val="FFFFFF"/>
      </a:lt2>
      <a:accent1>
        <a:srgbClr val="007481"/>
      </a:accent1>
      <a:accent2>
        <a:srgbClr val="C7D42D"/>
      </a:accent2>
      <a:accent3>
        <a:srgbClr val="00B0E1"/>
      </a:accent3>
      <a:accent4>
        <a:srgbClr val="C6C6C6"/>
      </a:accent4>
      <a:accent5>
        <a:srgbClr val="7C7C7C"/>
      </a:accent5>
      <a:accent6>
        <a:srgbClr val="3C3C3C"/>
      </a:accent6>
      <a:hlink>
        <a:srgbClr val="009FE3"/>
      </a:hlink>
      <a:folHlink>
        <a:srgbClr val="BBE4F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362BABBD2697940AC1DAF92327D3420" ma:contentTypeVersion="1" ma:contentTypeDescription="Utwórz nowy dokument." ma:contentTypeScope="" ma:versionID="b758795591d9adbbd5813f01d912e2ca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d5655aa40fd62c26d3cd695d3e5ffb0d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Planowana data rozpoczęcia" ma:internalName="PublishingStartDate">
      <xsd:simpleType>
        <xsd:restriction base="dms:Unknown"/>
      </xsd:simpleType>
    </xsd:element>
    <xsd:element name="PublishingExpirationDate" ma:index="9" nillable="true" ma:displayName="Planowana data zakończenia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18688C9-20C9-46EE-9677-22575F27E9A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D9094CA-138E-4048-B66B-413810B8CC5D}">
  <ds:schemaRefs>
    <ds:schemaRef ds:uri="http://purl.org/dc/dcmitype/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microsoft.com/sharepoint/v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E1C0148-99C4-42AA-B8C4-1A8E1E924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866</TotalTime>
  <Words>756</Words>
  <Application>Microsoft Office PowerPoint</Application>
  <PresentationFormat>Pokaz na ekranie (16:9)</PresentationFormat>
  <Paragraphs>80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Open Sans Light</vt:lpstr>
      <vt:lpstr>Open Sans Regular</vt:lpstr>
      <vt:lpstr>Wingdings</vt:lpstr>
      <vt:lpstr>Motyw pakietu Office</vt:lpstr>
      <vt:lpstr>Erasmus+ Staff Training Week</vt:lpstr>
      <vt:lpstr>Staff Training </vt:lpstr>
      <vt:lpstr>Travel arrangements</vt:lpstr>
      <vt:lpstr>SGH campus</vt:lpstr>
      <vt:lpstr>Weather</vt:lpstr>
      <vt:lpstr>Food </vt:lpstr>
      <vt:lpstr>Visiting Warsaw</vt:lpstr>
      <vt:lpstr>See you in Warsaw!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kotbury</dc:creator>
  <cp:lastModifiedBy>Aleksandra Żołądek</cp:lastModifiedBy>
  <cp:revision>84</cp:revision>
  <dcterms:created xsi:type="dcterms:W3CDTF">2019-01-31T15:24:43Z</dcterms:created>
  <dcterms:modified xsi:type="dcterms:W3CDTF">2026-09-23T11:17:48Z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0x010100C362BABBD2697940AC1DAF92327D3420</vt:lpwstr>
  </property>
</Properties>
</file>