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9906000" cy="6858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C99"/>
    <a:srgbClr val="FFCC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924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714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42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144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57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2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0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7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0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65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1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37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29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70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5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8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0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D077D-1136-46F5-9EAB-731DF9F021FA}" type="datetimeFigureOut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B6A16-5AF4-4C92-89EB-D6E0045B131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62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42950" rtl="0" eaLnBrk="1" latinLnBrk="0" hangingPunct="1"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606" indent="-278606" algn="l" defTabSz="74295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defTabSz="742950" rtl="0" eaLnBrk="1" latinLnBrk="0" hangingPunct="1">
        <a:spcBef>
          <a:spcPct val="20000"/>
        </a:spcBef>
        <a:buFont typeface="Arial" pitchFamily="34" charset="0"/>
        <a:buChar char="–"/>
        <a:defRPr sz="2275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spcBef>
          <a:spcPct val="20000"/>
        </a:spcBef>
        <a:buFont typeface="Arial" pitchFamily="34" charset="0"/>
        <a:buChar char="–"/>
        <a:defRPr sz="1625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spcBef>
          <a:spcPct val="20000"/>
        </a:spcBef>
        <a:buFont typeface="Arial" pitchFamily="34" charset="0"/>
        <a:buChar char="»"/>
        <a:defRPr sz="1625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spcBef>
          <a:spcPct val="20000"/>
        </a:spcBef>
        <a:buFont typeface="Arial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399" y="304374"/>
            <a:ext cx="1936007" cy="4488968"/>
            <a:chOff x="152399" y="138148"/>
            <a:chExt cx="1697591" cy="4967252"/>
          </a:xfrm>
          <a:solidFill>
            <a:schemeClr val="bg1"/>
          </a:solidFill>
        </p:grpSpPr>
        <p:sp>
          <p:nvSpPr>
            <p:cNvPr id="9" name="Rectangle 8"/>
            <p:cNvSpPr/>
            <p:nvPr/>
          </p:nvSpPr>
          <p:spPr>
            <a:xfrm>
              <a:off x="152399" y="138148"/>
              <a:ext cx="1697591" cy="4967252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b="1" i="1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Socios</a:t>
              </a:r>
              <a:r>
                <a:rPr lang="en-U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Clave</a:t>
              </a:r>
            </a:p>
            <a:p>
              <a:pPr algn="just"/>
              <a:endParaRPr lang="en-US" sz="73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</p:txBody>
        </p:sp>
        <p:pic>
          <p:nvPicPr>
            <p:cNvPr id="15" name="Picture 2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857"/>
            <a:stretch/>
          </p:blipFill>
          <p:spPr bwMode="auto">
            <a:xfrm>
              <a:off x="1545647" y="172516"/>
              <a:ext cx="265651" cy="35081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" name="Group 2"/>
          <p:cNvGrpSpPr/>
          <p:nvPr/>
        </p:nvGrpSpPr>
        <p:grpSpPr>
          <a:xfrm>
            <a:off x="2085144" y="289808"/>
            <a:ext cx="1867994" cy="2213533"/>
            <a:chOff x="-295886" y="-3445809"/>
            <a:chExt cx="2019496" cy="3162191"/>
          </a:xfrm>
        </p:grpSpPr>
        <p:sp>
          <p:nvSpPr>
            <p:cNvPr id="11" name="Rectangle 10"/>
            <p:cNvSpPr/>
            <p:nvPr/>
          </p:nvSpPr>
          <p:spPr>
            <a:xfrm>
              <a:off x="-295886" y="-3425000"/>
              <a:ext cx="2011919" cy="31413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Actividades Clave</a:t>
              </a:r>
            </a:p>
            <a:p>
              <a:pPr algn="just"/>
              <a:endParaRPr lang="en-US" sz="73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pPr algn="just"/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endParaRPr lang="en-US" sz="73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pic>
          <p:nvPicPr>
            <p:cNvPr id="16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1146" y="-3445809"/>
              <a:ext cx="422464" cy="5187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2085976" y="2503345"/>
            <a:ext cx="1860442" cy="2289996"/>
            <a:chOff x="2843679" y="2107631"/>
            <a:chExt cx="2037012" cy="3160941"/>
          </a:xfrm>
          <a:solidFill>
            <a:schemeClr val="bg1"/>
          </a:solidFill>
        </p:grpSpPr>
        <p:sp>
          <p:nvSpPr>
            <p:cNvPr id="12" name="Rectangle 11"/>
            <p:cNvSpPr/>
            <p:nvPr/>
          </p:nvSpPr>
          <p:spPr>
            <a:xfrm>
              <a:off x="2843679" y="2107631"/>
              <a:ext cx="2037012" cy="3160941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Recursos Clave</a:t>
              </a:r>
            </a:p>
            <a:p>
              <a:endParaRPr lang="en-US" sz="65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US" sz="569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13" dirty="0"/>
            </a:p>
          </p:txBody>
        </p:sp>
        <p:pic>
          <p:nvPicPr>
            <p:cNvPr id="17" name="Picture 1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28"/>
            <a:stretch>
              <a:fillRect/>
            </a:stretch>
          </p:blipFill>
          <p:spPr bwMode="auto">
            <a:xfrm>
              <a:off x="4432384" y="2123167"/>
              <a:ext cx="419065" cy="369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9" name="Group 18"/>
          <p:cNvGrpSpPr/>
          <p:nvPr/>
        </p:nvGrpSpPr>
        <p:grpSpPr>
          <a:xfrm>
            <a:off x="3946962" y="304380"/>
            <a:ext cx="2039231" cy="4488961"/>
            <a:chOff x="3668369" y="146309"/>
            <a:chExt cx="1976615" cy="6297183"/>
          </a:xfrm>
          <a:solidFill>
            <a:schemeClr val="bg1"/>
          </a:solidFill>
        </p:grpSpPr>
        <p:sp>
          <p:nvSpPr>
            <p:cNvPr id="10" name="Rectangle 9"/>
            <p:cNvSpPr/>
            <p:nvPr/>
          </p:nvSpPr>
          <p:spPr>
            <a:xfrm>
              <a:off x="3668369" y="146309"/>
              <a:ext cx="1976615" cy="6297183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1200" b="1" i="1" dirty="0" err="1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Propuesta</a:t>
              </a:r>
              <a:r>
                <a:rPr lang="en-U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de valor</a:t>
              </a:r>
            </a:p>
            <a:p>
              <a:endParaRPr lang="en-US" sz="406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94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13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18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34398" y="198321"/>
              <a:ext cx="328894" cy="37615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3" name="Group 22"/>
          <p:cNvGrpSpPr/>
          <p:nvPr/>
        </p:nvGrpSpPr>
        <p:grpSpPr>
          <a:xfrm>
            <a:off x="5986288" y="304381"/>
            <a:ext cx="1833836" cy="2198964"/>
            <a:chOff x="5562600" y="125414"/>
            <a:chExt cx="1676400" cy="2503486"/>
          </a:xfrm>
          <a:solidFill>
            <a:schemeClr val="bg1"/>
          </a:solidFill>
        </p:grpSpPr>
        <p:sp>
          <p:nvSpPr>
            <p:cNvPr id="14" name="Rectangle 13"/>
            <p:cNvSpPr/>
            <p:nvPr/>
          </p:nvSpPr>
          <p:spPr>
            <a:xfrm>
              <a:off x="5562600" y="125414"/>
              <a:ext cx="1676400" cy="2503486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Relaciones con </a:t>
              </a:r>
              <a:r>
                <a:rPr lang="es-ES" sz="1200" b="1" i="1" dirty="0" smtClean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clientes</a:t>
              </a:r>
            </a:p>
            <a:p>
              <a:pPr algn="just"/>
              <a:endPara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pPr marL="139303" indent="-139303" algn="just">
                <a:buFontTx/>
                <a:buChar char="-"/>
              </a:pPr>
              <a:endParaRPr lang="en-US" sz="8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endParaRPr lang="es-ES" sz="800" b="1" i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13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20" name="Picture 16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319" b="-1"/>
            <a:stretch/>
          </p:blipFill>
          <p:spPr bwMode="auto">
            <a:xfrm>
              <a:off x="6907462" y="213891"/>
              <a:ext cx="251137" cy="25901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2" name="Group 21"/>
          <p:cNvGrpSpPr/>
          <p:nvPr/>
        </p:nvGrpSpPr>
        <p:grpSpPr>
          <a:xfrm>
            <a:off x="5987026" y="2476652"/>
            <a:ext cx="1832999" cy="2316692"/>
            <a:chOff x="5562600" y="2600028"/>
            <a:chExt cx="1676400" cy="2505372"/>
          </a:xfrm>
        </p:grpSpPr>
        <p:sp>
          <p:nvSpPr>
            <p:cNvPr id="13" name="Rectangle 12"/>
            <p:cNvSpPr/>
            <p:nvPr/>
          </p:nvSpPr>
          <p:spPr>
            <a:xfrm>
              <a:off x="5562600" y="2628900"/>
              <a:ext cx="1676400" cy="24765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Canales</a:t>
              </a:r>
            </a:p>
            <a:p>
              <a:pPr algn="just"/>
              <a:endPara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21" name="Picture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62192" y="2600028"/>
              <a:ext cx="348080" cy="37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5" name="Group 24"/>
          <p:cNvGrpSpPr/>
          <p:nvPr/>
        </p:nvGrpSpPr>
        <p:grpSpPr>
          <a:xfrm>
            <a:off x="7820025" y="304374"/>
            <a:ext cx="1936100" cy="4511235"/>
            <a:chOff x="7238915" y="152389"/>
            <a:chExt cx="1752600" cy="4977579"/>
          </a:xfrm>
          <a:solidFill>
            <a:schemeClr val="bg1"/>
          </a:solidFill>
        </p:grpSpPr>
        <p:sp>
          <p:nvSpPr>
            <p:cNvPr id="8" name="Rectangle 7"/>
            <p:cNvSpPr/>
            <p:nvPr/>
          </p:nvSpPr>
          <p:spPr>
            <a:xfrm>
              <a:off x="7238915" y="152389"/>
              <a:ext cx="1752600" cy="4977579"/>
            </a:xfrm>
            <a:prstGeom prst="rect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Segmentos de clientes</a:t>
              </a:r>
            </a:p>
            <a:p>
              <a:endParaRPr lang="en-US" sz="406" dirty="0" smtClean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406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</p:txBody>
        </p:sp>
        <p:pic>
          <p:nvPicPr>
            <p:cNvPr id="24" name="Picture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75362" y="195369"/>
              <a:ext cx="383365" cy="393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9" name="Group 28"/>
          <p:cNvGrpSpPr/>
          <p:nvPr/>
        </p:nvGrpSpPr>
        <p:grpSpPr>
          <a:xfrm>
            <a:off x="152401" y="4793345"/>
            <a:ext cx="4800600" cy="1899008"/>
            <a:chOff x="152400" y="5105401"/>
            <a:chExt cx="4343400" cy="1600200"/>
          </a:xfrm>
        </p:grpSpPr>
        <p:sp>
          <p:nvSpPr>
            <p:cNvPr id="5" name="Rectangle 4"/>
            <p:cNvSpPr/>
            <p:nvPr/>
          </p:nvSpPr>
          <p:spPr>
            <a:xfrm>
              <a:off x="152400" y="5105401"/>
              <a:ext cx="4343400" cy="1600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Estructura de </a:t>
              </a:r>
              <a:r>
                <a:rPr lang="es-ES" sz="1200" b="1" i="1" dirty="0" smtClean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Costes</a:t>
              </a:r>
            </a:p>
            <a:p>
              <a:pPr algn="just"/>
              <a:endPara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  <a:p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endParaRPr 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pic>
          <p:nvPicPr>
            <p:cNvPr id="26" name="Picture 2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025" r="6839"/>
            <a:stretch>
              <a:fillRect/>
            </a:stretch>
          </p:blipFill>
          <p:spPr bwMode="auto">
            <a:xfrm>
              <a:off x="4053862" y="5146546"/>
              <a:ext cx="405660" cy="391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28" name="Group 27"/>
          <p:cNvGrpSpPr/>
          <p:nvPr/>
        </p:nvGrpSpPr>
        <p:grpSpPr>
          <a:xfrm>
            <a:off x="4953000" y="4793347"/>
            <a:ext cx="4820879" cy="1899005"/>
            <a:chOff x="4495800" y="5487481"/>
            <a:chExt cx="4511123" cy="1921163"/>
          </a:xfrm>
        </p:grpSpPr>
        <p:sp>
          <p:nvSpPr>
            <p:cNvPr id="6" name="Rectangle 5"/>
            <p:cNvSpPr/>
            <p:nvPr/>
          </p:nvSpPr>
          <p:spPr>
            <a:xfrm>
              <a:off x="4495800" y="5487481"/>
              <a:ext cx="4494598" cy="192116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s-ES_tradnl" sz="1200" b="1" i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Fuente de </a:t>
              </a:r>
              <a:r>
                <a:rPr lang="es-ES_tradnl" sz="1200" b="1" i="1" dirty="0" smtClean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Ingresos</a:t>
              </a:r>
            </a:p>
            <a:p>
              <a:pPr algn="just"/>
              <a:endPara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algn="just"/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Escribir</a:t>
              </a:r>
              <a:r>
                <a:rPr lang="en-US" sz="900" u="sng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 </a:t>
              </a:r>
              <a:r>
                <a:rPr lang="en-US" sz="900" u="sng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 Light" panose="020F0302020204030204" pitchFamily="34" charset="0"/>
                  <a:cs typeface="Calibri Light" panose="020F0302020204030204" pitchFamily="34" charset="0"/>
                </a:rPr>
                <a:t>aquí</a:t>
              </a:r>
              <a:endParaRPr lang="en-US" sz="900" b="1" u="sng" dirty="0">
                <a:solidFill>
                  <a:schemeClr val="tx1">
                    <a:lumMod val="65000"/>
                    <a:lumOff val="35000"/>
                  </a:schemeClr>
                </a:solidFill>
                <a:cs typeface="Calibri Light" panose="020F0302020204030204" pitchFamily="34" charset="0"/>
              </a:endParaRPr>
            </a:p>
          </p:txBody>
        </p:sp>
        <p:pic>
          <p:nvPicPr>
            <p:cNvPr id="27" name="Picture 17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71"/>
            <a:stretch>
              <a:fillRect/>
            </a:stretch>
          </p:blipFill>
          <p:spPr bwMode="auto">
            <a:xfrm>
              <a:off x="8634951" y="5510006"/>
              <a:ext cx="371972" cy="4736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" name="CuadroTexto 29"/>
          <p:cNvSpPr txBox="1"/>
          <p:nvPr/>
        </p:nvSpPr>
        <p:spPr>
          <a:xfrm>
            <a:off x="56209" y="0"/>
            <a:ext cx="236488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63" b="1" dirty="0"/>
              <a:t>Business </a:t>
            </a:r>
            <a:r>
              <a:rPr lang="es-ES" sz="1463" b="1" dirty="0" err="1"/>
              <a:t>Model</a:t>
            </a:r>
            <a:r>
              <a:rPr lang="es-ES" sz="1463" b="1" dirty="0"/>
              <a:t> </a:t>
            </a:r>
            <a:r>
              <a:rPr lang="es-ES" sz="1463" b="1" dirty="0" err="1"/>
              <a:t>Canvas</a:t>
            </a:r>
            <a:endParaRPr lang="es-ES" sz="1463" b="1" dirty="0"/>
          </a:p>
        </p:txBody>
      </p:sp>
    </p:spTree>
    <p:extLst>
      <p:ext uri="{BB962C8B-B14F-4D97-AF65-F5344CB8AC3E}">
        <p14:creationId xmlns:p14="http://schemas.microsoft.com/office/powerpoint/2010/main" val="360131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>
              <a:lumMod val="65000"/>
              <a:lumOff val="35000"/>
            </a:schemeClr>
          </a:solidFill>
        </a:ln>
      </a:spPr>
      <a:bodyPr rtlCol="0" anchor="ctr"/>
      <a:lstStyle>
        <a:defPPr algn="ctr">
          <a:defRPr sz="1463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43</Words>
  <Application>Microsoft Office PowerPoint</Application>
  <PresentationFormat>A4 (210 x 297 mm)</PresentationFormat>
  <Paragraphs>38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benmcmann</dc:creator>
  <cp:lastModifiedBy>ELISA MARÍA CHICHARRO MORENO</cp:lastModifiedBy>
  <cp:revision>59</cp:revision>
  <cp:lastPrinted>2018-03-01T09:57:23Z</cp:lastPrinted>
  <dcterms:created xsi:type="dcterms:W3CDTF">2011-08-11T03:43:36Z</dcterms:created>
  <dcterms:modified xsi:type="dcterms:W3CDTF">2018-03-22T08:43:10Z</dcterms:modified>
</cp:coreProperties>
</file>