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C99"/>
    <a:srgbClr val="FFCC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924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8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077D-1136-46F5-9EAB-731DF9F021FA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42950" rtl="0" eaLnBrk="1" latinLnBrk="0" hangingPunct="1"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8606" indent="-278606" algn="l" defTabSz="74295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defTabSz="742950" rtl="0" eaLnBrk="1" latinLnBrk="0" hangingPunct="1">
        <a:spcBef>
          <a:spcPct val="20000"/>
        </a:spcBef>
        <a:buFont typeface="Arial" pitchFamily="34" charset="0"/>
        <a:buChar char="–"/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spcBef>
          <a:spcPct val="20000"/>
        </a:spcBef>
        <a:buFont typeface="Arial" pitchFamily="34" charset="0"/>
        <a:buChar char="–"/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spcBef>
          <a:spcPct val="20000"/>
        </a:spcBef>
        <a:buFont typeface="Arial" pitchFamily="34" charset="0"/>
        <a:buChar char="»"/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2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399" y="304374"/>
            <a:ext cx="1936007" cy="4488968"/>
            <a:chOff x="152399" y="138148"/>
            <a:chExt cx="1697591" cy="4967252"/>
          </a:xfrm>
          <a:solidFill>
            <a:schemeClr val="bg1"/>
          </a:solidFill>
        </p:grpSpPr>
        <p:sp>
          <p:nvSpPr>
            <p:cNvPr id="9" name="Rectangle 8"/>
            <p:cNvSpPr/>
            <p:nvPr/>
          </p:nvSpPr>
          <p:spPr>
            <a:xfrm>
              <a:off x="152399" y="138148"/>
              <a:ext cx="1697591" cy="4967252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b="1" i="1" dirty="0" err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Socios</a:t>
              </a:r>
              <a:r>
                <a:rPr lang="en-US" sz="1200" b="1" i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Clave</a:t>
              </a:r>
            </a:p>
            <a:p>
              <a:pPr algn="just"/>
              <a:endParaRPr lang="en-US" sz="73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just"/>
              <a:r>
                <a:rPr lang="en-US" sz="900" u="sng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Escribir</a:t>
              </a:r>
              <a:r>
                <a:rPr lang="en-US" sz="900" u="sng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900" u="sng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aquí</a:t>
              </a:r>
              <a:endParaRPr lang="en-US" sz="900" u="sng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</p:txBody>
        </p:sp>
        <p:pic>
          <p:nvPicPr>
            <p:cNvPr id="15" name="Picture 2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857"/>
            <a:stretch/>
          </p:blipFill>
          <p:spPr bwMode="auto">
            <a:xfrm>
              <a:off x="1545647" y="172516"/>
              <a:ext cx="265651" cy="3508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2085144" y="289808"/>
            <a:ext cx="1867994" cy="2213533"/>
            <a:chOff x="-295886" y="-3445809"/>
            <a:chExt cx="2019496" cy="3162191"/>
          </a:xfrm>
        </p:grpSpPr>
        <p:sp>
          <p:nvSpPr>
            <p:cNvPr id="11" name="Rectangle 10"/>
            <p:cNvSpPr/>
            <p:nvPr/>
          </p:nvSpPr>
          <p:spPr>
            <a:xfrm>
              <a:off x="-295886" y="-3425000"/>
              <a:ext cx="2011919" cy="31413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s-ES" sz="1200" b="1" i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Actividades Clave</a:t>
              </a:r>
            </a:p>
            <a:p>
              <a:pPr algn="just"/>
              <a:endParaRPr lang="en-US" sz="73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just"/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Escribir</a:t>
              </a:r>
              <a:r>
                <a:rPr lang="en-US" sz="900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aquí</a:t>
              </a:r>
              <a:endParaRPr lang="en-US" sz="9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  <a:p>
              <a:pPr algn="just"/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just"/>
              <a:endParaRPr lang="en-US" sz="73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16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1146" y="-3445809"/>
              <a:ext cx="422464" cy="518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2085976" y="2503345"/>
            <a:ext cx="1860442" cy="2289996"/>
            <a:chOff x="2843679" y="2107631"/>
            <a:chExt cx="2037012" cy="3160941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2843679" y="2107631"/>
              <a:ext cx="2037012" cy="3160941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s-ES" sz="1200" b="1" i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Recursos Clave</a:t>
              </a:r>
            </a:p>
            <a:p>
              <a:endParaRPr lang="en-US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just"/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Escribir</a:t>
              </a:r>
              <a:r>
                <a:rPr lang="en-US" sz="900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aquí</a:t>
              </a:r>
              <a:endParaRPr lang="en-US" sz="9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  <a:p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US" sz="569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13" dirty="0"/>
            </a:p>
          </p:txBody>
        </p:sp>
        <p:pic>
          <p:nvPicPr>
            <p:cNvPr id="17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28"/>
            <a:stretch>
              <a:fillRect/>
            </a:stretch>
          </p:blipFill>
          <p:spPr bwMode="auto">
            <a:xfrm>
              <a:off x="4432384" y="2123167"/>
              <a:ext cx="419065" cy="369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3946962" y="304380"/>
            <a:ext cx="2039231" cy="4488961"/>
            <a:chOff x="3668369" y="146309"/>
            <a:chExt cx="1976615" cy="6297183"/>
          </a:xfrm>
          <a:solidFill>
            <a:schemeClr val="bg1"/>
          </a:solidFill>
        </p:grpSpPr>
        <p:sp>
          <p:nvSpPr>
            <p:cNvPr id="10" name="Rectangle 9"/>
            <p:cNvSpPr/>
            <p:nvPr/>
          </p:nvSpPr>
          <p:spPr>
            <a:xfrm>
              <a:off x="3668369" y="146309"/>
              <a:ext cx="1976615" cy="629718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b="1" i="1" dirty="0" err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Propuesta</a:t>
              </a:r>
              <a:r>
                <a:rPr lang="en-US" sz="1200" b="1" i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de valor</a:t>
              </a:r>
            </a:p>
            <a:p>
              <a:endParaRPr lang="en-US" sz="406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Escribir</a:t>
              </a:r>
              <a:r>
                <a:rPr lang="en-US" sz="900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aquí</a:t>
              </a:r>
              <a:endParaRPr lang="en-US" sz="9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  <a:p>
              <a:endParaRPr lang="en-US" sz="894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94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94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94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94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94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94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1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8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4398" y="198321"/>
              <a:ext cx="328894" cy="3761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5986288" y="304381"/>
            <a:ext cx="1833836" cy="2198964"/>
            <a:chOff x="5562600" y="125414"/>
            <a:chExt cx="1676400" cy="2503486"/>
          </a:xfrm>
          <a:solidFill>
            <a:schemeClr val="bg1"/>
          </a:solidFill>
        </p:grpSpPr>
        <p:sp>
          <p:nvSpPr>
            <p:cNvPr id="14" name="Rectangle 13"/>
            <p:cNvSpPr/>
            <p:nvPr/>
          </p:nvSpPr>
          <p:spPr>
            <a:xfrm>
              <a:off x="5562600" y="125414"/>
              <a:ext cx="1676400" cy="2503486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s-ES" sz="1200" b="1" i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Relaciones con </a:t>
              </a:r>
              <a:r>
                <a:rPr lang="es-ES" sz="1200" b="1" i="1" dirty="0" smtClean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clientes</a:t>
              </a:r>
            </a:p>
            <a:p>
              <a:pPr algn="just"/>
              <a:endPara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just"/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Escribir</a:t>
              </a:r>
              <a:r>
                <a:rPr lang="en-US" sz="900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aquí</a:t>
              </a:r>
              <a:endParaRPr lang="en-US" sz="9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  <a:p>
              <a:pPr marL="139303" indent="-139303" algn="just">
                <a:buFontTx/>
                <a:buChar char="-"/>
              </a:pPr>
              <a:endPara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  <a:p>
              <a:endParaRPr lang="es-ES" sz="800" b="1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1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20" name="Picture 1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19" b="-1"/>
            <a:stretch/>
          </p:blipFill>
          <p:spPr bwMode="auto">
            <a:xfrm>
              <a:off x="6907462" y="213891"/>
              <a:ext cx="251137" cy="2590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5987026" y="2476652"/>
            <a:ext cx="1832999" cy="2316692"/>
            <a:chOff x="5562600" y="2600028"/>
            <a:chExt cx="1676400" cy="2505372"/>
          </a:xfrm>
        </p:grpSpPr>
        <p:sp>
          <p:nvSpPr>
            <p:cNvPr id="13" name="Rectangle 12"/>
            <p:cNvSpPr/>
            <p:nvPr/>
          </p:nvSpPr>
          <p:spPr>
            <a:xfrm>
              <a:off x="5562600" y="2628900"/>
              <a:ext cx="1676400" cy="2476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s-ES" sz="1200" b="1" i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Canales</a:t>
              </a:r>
            </a:p>
            <a:p>
              <a:pPr algn="just"/>
              <a:endPara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just"/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Escribir</a:t>
              </a:r>
              <a:r>
                <a:rPr lang="en-US" sz="900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aquí</a:t>
              </a:r>
              <a:endParaRPr lang="en-US" sz="9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  <a:p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21" name="Picture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2192" y="2600028"/>
              <a:ext cx="348080" cy="37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7820025" y="304374"/>
            <a:ext cx="1936100" cy="4511235"/>
            <a:chOff x="7238915" y="152389"/>
            <a:chExt cx="1752600" cy="4977579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7238915" y="152389"/>
              <a:ext cx="1752600" cy="4977579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s-ES" sz="1200" b="1" i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Segmentos de clientes</a:t>
              </a:r>
            </a:p>
            <a:p>
              <a:endParaRPr lang="en-US" sz="406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406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Escribir</a:t>
              </a:r>
              <a:r>
                <a:rPr lang="en-US" sz="900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aquí</a:t>
              </a:r>
              <a:endParaRPr lang="en-US" sz="9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</p:txBody>
        </p:sp>
        <p:pic>
          <p:nvPicPr>
            <p:cNvPr id="24" name="Picture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5362" y="195369"/>
              <a:ext cx="383365" cy="393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152401" y="4793345"/>
            <a:ext cx="4800600" cy="1899008"/>
            <a:chOff x="152400" y="5105401"/>
            <a:chExt cx="4343400" cy="1600200"/>
          </a:xfrm>
        </p:grpSpPr>
        <p:sp>
          <p:nvSpPr>
            <p:cNvPr id="5" name="Rectangle 4"/>
            <p:cNvSpPr/>
            <p:nvPr/>
          </p:nvSpPr>
          <p:spPr>
            <a:xfrm>
              <a:off x="152400" y="5105401"/>
              <a:ext cx="4343400" cy="160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s-ES" sz="1200" b="1" i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Estructura de </a:t>
              </a:r>
              <a:r>
                <a:rPr lang="es-ES" sz="1200" b="1" i="1" dirty="0" smtClean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Costes</a:t>
              </a:r>
            </a:p>
            <a:p>
              <a:pPr algn="just"/>
              <a:endPara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just"/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Escribir</a:t>
              </a:r>
              <a:r>
                <a:rPr lang="en-US" sz="900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aquí</a:t>
              </a:r>
              <a:endParaRPr lang="en-US" sz="9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  <a:p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26" name="Picture 2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25" r="6839"/>
            <a:stretch>
              <a:fillRect/>
            </a:stretch>
          </p:blipFill>
          <p:spPr bwMode="auto">
            <a:xfrm>
              <a:off x="4053862" y="5146546"/>
              <a:ext cx="405660" cy="391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" name="Group 27"/>
          <p:cNvGrpSpPr/>
          <p:nvPr/>
        </p:nvGrpSpPr>
        <p:grpSpPr>
          <a:xfrm>
            <a:off x="4953000" y="4793347"/>
            <a:ext cx="4820879" cy="1899005"/>
            <a:chOff x="4495800" y="5487481"/>
            <a:chExt cx="4511123" cy="1921163"/>
          </a:xfrm>
        </p:grpSpPr>
        <p:sp>
          <p:nvSpPr>
            <p:cNvPr id="6" name="Rectangle 5"/>
            <p:cNvSpPr/>
            <p:nvPr/>
          </p:nvSpPr>
          <p:spPr>
            <a:xfrm>
              <a:off x="4495800" y="5487481"/>
              <a:ext cx="4494598" cy="19211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s-ES_tradnl" sz="1200" b="1" i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Fuente de </a:t>
              </a:r>
              <a:r>
                <a:rPr lang="es-ES_tradnl" sz="1200" b="1" i="1" dirty="0" smtClean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Ingresos</a:t>
              </a:r>
            </a:p>
            <a:p>
              <a:pPr algn="just"/>
              <a:endPara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just"/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Escribir</a:t>
              </a:r>
              <a:r>
                <a:rPr lang="en-US" sz="900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900" u="sng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aquí</a:t>
              </a:r>
              <a:endParaRPr lang="en-US" sz="900" b="1" u="sng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 panose="020F0302020204030204" pitchFamily="34" charset="0"/>
              </a:endParaRPr>
            </a:p>
          </p:txBody>
        </p:sp>
        <p:pic>
          <p:nvPicPr>
            <p:cNvPr id="27" name="Picture 1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71"/>
            <a:stretch>
              <a:fillRect/>
            </a:stretch>
          </p:blipFill>
          <p:spPr bwMode="auto">
            <a:xfrm>
              <a:off x="8634951" y="5510006"/>
              <a:ext cx="371972" cy="473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CuadroTexto 29"/>
          <p:cNvSpPr txBox="1"/>
          <p:nvPr/>
        </p:nvSpPr>
        <p:spPr>
          <a:xfrm>
            <a:off x="56209" y="0"/>
            <a:ext cx="23648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63" b="1" dirty="0"/>
              <a:t>Business </a:t>
            </a:r>
            <a:r>
              <a:rPr lang="es-ES" sz="1463" b="1" dirty="0" err="1"/>
              <a:t>Model</a:t>
            </a:r>
            <a:r>
              <a:rPr lang="es-ES" sz="1463" b="1" dirty="0"/>
              <a:t> </a:t>
            </a:r>
            <a:r>
              <a:rPr lang="es-ES" sz="1463" b="1" dirty="0" err="1"/>
              <a:t>Canvas</a:t>
            </a:r>
            <a:endParaRPr lang="es-ES" sz="1463" b="1" dirty="0"/>
          </a:p>
        </p:txBody>
      </p:sp>
    </p:spTree>
    <p:extLst>
      <p:ext uri="{BB962C8B-B14F-4D97-AF65-F5344CB8AC3E}">
        <p14:creationId xmlns:p14="http://schemas.microsoft.com/office/powerpoint/2010/main" val="36013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a:spPr>
      <a:bodyPr rtlCol="0" anchor="ctr"/>
      <a:lstStyle>
        <a:defPPr algn="ctr">
          <a:defRPr sz="1463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43</Words>
  <Application>Microsoft Office PowerPoint</Application>
  <PresentationFormat>A4 (210 x 297 mm)</PresentationFormat>
  <Paragraphs>38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benmcmann</dc:creator>
  <cp:lastModifiedBy>ELISA MARÍA CHICHARRO MORENO</cp:lastModifiedBy>
  <cp:revision>59</cp:revision>
  <cp:lastPrinted>2018-03-01T09:57:23Z</cp:lastPrinted>
  <dcterms:created xsi:type="dcterms:W3CDTF">2011-08-11T03:43:36Z</dcterms:created>
  <dcterms:modified xsi:type="dcterms:W3CDTF">2018-03-22T08:43:10Z</dcterms:modified>
</cp:coreProperties>
</file>