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D077D-1136-46F5-9EAB-731DF9F021FA}" type="datetimeFigureOut">
              <a:rPr lang="en-US" smtClean="0"/>
              <a:t>6/6/2019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B6A16-5AF4-4C92-89EB-D6E0045B131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407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D077D-1136-46F5-9EAB-731DF9F021FA}" type="datetimeFigureOut">
              <a:rPr lang="en-US" smtClean="0"/>
              <a:t>6/6/2019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B6A16-5AF4-4C92-89EB-D6E0045B131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958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D077D-1136-46F5-9EAB-731DF9F021FA}" type="datetimeFigureOut">
              <a:rPr lang="en-US" smtClean="0"/>
              <a:t>6/6/2019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B6A16-5AF4-4C92-89EB-D6E0045B131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1650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D077D-1136-46F5-9EAB-731DF9F021FA}" type="datetimeFigureOut">
              <a:rPr lang="en-US" smtClean="0"/>
              <a:t>6/6/2019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B6A16-5AF4-4C92-89EB-D6E0045B131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054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D077D-1136-46F5-9EAB-731DF9F021FA}" type="datetimeFigureOut">
              <a:rPr lang="en-US" smtClean="0"/>
              <a:t>6/6/2019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B6A16-5AF4-4C92-89EB-D6E0045B131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66006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D077D-1136-46F5-9EAB-731DF9F021FA}" type="datetimeFigureOut">
              <a:rPr lang="en-US" smtClean="0"/>
              <a:t>6/6/2019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B6A16-5AF4-4C92-89EB-D6E0045B131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4337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D077D-1136-46F5-9EAB-731DF9F021FA}" type="datetimeFigureOut">
              <a:rPr lang="en-US" smtClean="0"/>
              <a:t>6/6/2019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B6A16-5AF4-4C92-89EB-D6E0045B131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2947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D077D-1136-46F5-9EAB-731DF9F021FA}" type="datetimeFigureOut">
              <a:rPr lang="en-US" smtClean="0"/>
              <a:t>6/6/2019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B6A16-5AF4-4C92-89EB-D6E0045B131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57068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D077D-1136-46F5-9EAB-731DF9F021FA}" type="datetimeFigureOut">
              <a:rPr lang="en-US" smtClean="0"/>
              <a:t>6/6/2019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B6A16-5AF4-4C92-89EB-D6E0045B131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759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D077D-1136-46F5-9EAB-731DF9F021FA}" type="datetimeFigureOut">
              <a:rPr lang="en-US" smtClean="0"/>
              <a:t>6/6/2019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B6A16-5AF4-4C92-89EB-D6E0045B131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5893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D077D-1136-46F5-9EAB-731DF9F021FA}" type="datetimeFigureOut">
              <a:rPr lang="en-US" smtClean="0"/>
              <a:t>6/6/2019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B6A16-5AF4-4C92-89EB-D6E0045B131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40035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2D077D-1136-46F5-9EAB-731DF9F021FA}" type="datetimeFigureOut">
              <a:rPr lang="en-US" smtClean="0"/>
              <a:t>6/6/2019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AB6A16-5AF4-4C92-89EB-D6E0045B131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56277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3351" y="176270"/>
            <a:ext cx="8839200" cy="65532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52400" y="152400"/>
            <a:ext cx="1600200" cy="4953000"/>
          </a:xfrm>
          <a:prstGeom prst="rect">
            <a:avLst/>
          </a:prstGeom>
          <a:noFill/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s-ES" sz="1200" b="1" dirty="0" smtClean="0">
                <a:solidFill>
                  <a:schemeClr val="tx1"/>
                </a:solidFill>
              </a:rPr>
              <a:t>PROBLEMA</a:t>
            </a:r>
            <a:endParaRPr lang="es-ES" sz="1200" b="1" dirty="0">
              <a:solidFill>
                <a:schemeClr val="tx1"/>
              </a:solidFill>
            </a:endParaRPr>
          </a:p>
          <a:p>
            <a:endParaRPr lang="en-US" sz="11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sz="11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Problemas</a:t>
            </a:r>
            <a:r>
              <a:rPr 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Top 3</a:t>
            </a:r>
          </a:p>
          <a:p>
            <a:endParaRPr lang="en-US" sz="11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sz="11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Escribir</a:t>
            </a:r>
            <a:r>
              <a:rPr 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11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aquí</a:t>
            </a:r>
            <a:endParaRPr lang="en-US" sz="11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n-US" sz="11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n-US" sz="11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n-US" sz="11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n-US" sz="11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n-US" sz="11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n-US" sz="11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n-US" sz="11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n-US" sz="11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n-US" sz="11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n-US" sz="11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n-US" sz="11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n-US" sz="11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n-US" sz="11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n-US" sz="11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n-US" sz="11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n-US" sz="11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n-US" sz="11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n-US" sz="11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n-US" sz="11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sz="1100" dirty="0" smtClean="0">
                <a:solidFill>
                  <a:srgbClr val="92D050"/>
                </a:solidFill>
              </a:rPr>
              <a:t>(</a:t>
            </a:r>
            <a:r>
              <a:rPr lang="en-US" sz="1100" dirty="0" err="1" smtClean="0">
                <a:solidFill>
                  <a:srgbClr val="92D050"/>
                </a:solidFill>
              </a:rPr>
              <a:t>Alternativas</a:t>
            </a:r>
            <a:r>
              <a:rPr lang="en-US" sz="1100" dirty="0" smtClean="0">
                <a:solidFill>
                  <a:srgbClr val="92D050"/>
                </a:solidFill>
              </a:rPr>
              <a:t>)</a:t>
            </a:r>
          </a:p>
          <a:p>
            <a:endParaRPr lang="en-US" sz="11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n-US" sz="1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752600" y="152400"/>
            <a:ext cx="1981200" cy="2476500"/>
          </a:xfrm>
          <a:prstGeom prst="rect">
            <a:avLst/>
          </a:prstGeom>
          <a:noFill/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s-ES" sz="1200" b="1" dirty="0" smtClean="0">
                <a:solidFill>
                  <a:schemeClr val="tx1"/>
                </a:solidFill>
              </a:rPr>
              <a:t>SOLUCIÓN</a:t>
            </a:r>
            <a:endParaRPr lang="es-ES" sz="1200" b="1" dirty="0">
              <a:solidFill>
                <a:schemeClr val="tx1"/>
              </a:solidFill>
            </a:endParaRPr>
          </a:p>
          <a:p>
            <a:endParaRPr lang="en-US" sz="11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3 </a:t>
            </a:r>
            <a:r>
              <a:rPr lang="en-US" sz="11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Características</a:t>
            </a:r>
            <a:r>
              <a:rPr 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del product/Servicio</a:t>
            </a:r>
          </a:p>
          <a:p>
            <a:endParaRPr lang="en-US" sz="11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sz="11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Escribir</a:t>
            </a:r>
            <a:r>
              <a:rPr 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11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aquí</a:t>
            </a:r>
            <a:endParaRPr lang="en-US" sz="1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752600" y="2628900"/>
            <a:ext cx="1981200" cy="2476500"/>
          </a:xfrm>
          <a:prstGeom prst="rect">
            <a:avLst/>
          </a:prstGeom>
          <a:noFill/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s-ES" sz="1200" b="1" dirty="0" smtClean="0">
                <a:solidFill>
                  <a:schemeClr val="tx1"/>
                </a:solidFill>
              </a:rPr>
              <a:t>MÉTRICAS CLAVE</a:t>
            </a:r>
            <a:endParaRPr lang="es-ES" sz="1200" b="1" dirty="0">
              <a:solidFill>
                <a:schemeClr val="tx1"/>
              </a:solidFill>
            </a:endParaRPr>
          </a:p>
          <a:p>
            <a:endParaRPr lang="en-US" sz="7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sz="10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Actividades</a:t>
            </a:r>
            <a:r>
              <a:rPr 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Clave a </a:t>
            </a:r>
            <a:r>
              <a:rPr lang="en-US" sz="10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Medir</a:t>
            </a:r>
            <a:endParaRPr lang="en-US" sz="10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n-US" sz="1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sz="10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Escribir</a:t>
            </a:r>
            <a:r>
              <a:rPr 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10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aquí</a:t>
            </a:r>
            <a:r>
              <a:rPr 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</a:p>
          <a:p>
            <a:endParaRPr lang="en-US" sz="1000" dirty="0"/>
          </a:p>
        </p:txBody>
      </p:sp>
      <p:sp>
        <p:nvSpPr>
          <p:cNvPr id="10" name="Rectangle 9"/>
          <p:cNvSpPr/>
          <p:nvPr/>
        </p:nvSpPr>
        <p:spPr>
          <a:xfrm>
            <a:off x="3733800" y="152400"/>
            <a:ext cx="1828800" cy="4953000"/>
          </a:xfrm>
          <a:prstGeom prst="rect">
            <a:avLst/>
          </a:prstGeom>
          <a:noFill/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200" b="1" dirty="0" smtClean="0">
                <a:solidFill>
                  <a:schemeClr val="tx1"/>
                </a:solidFill>
              </a:rPr>
              <a:t>PROPOSICIÓN DE VALOR ÚNICA</a:t>
            </a:r>
          </a:p>
          <a:p>
            <a:endParaRPr lang="en-US" sz="11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sz="11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Una</a:t>
            </a:r>
            <a:r>
              <a:rPr 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11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frase</a:t>
            </a:r>
            <a:r>
              <a:rPr 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11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clara</a:t>
            </a:r>
            <a:r>
              <a:rPr 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, simple, </a:t>
            </a:r>
            <a:r>
              <a:rPr lang="en-US" sz="11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sencilla</a:t>
            </a:r>
            <a:r>
              <a:rPr 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que </a:t>
            </a:r>
            <a:r>
              <a:rPr lang="en-US" sz="11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explique</a:t>
            </a:r>
            <a:r>
              <a:rPr 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11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qué</a:t>
            </a:r>
            <a:r>
              <a:rPr 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11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te</a:t>
            </a:r>
            <a:r>
              <a:rPr 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11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hace</a:t>
            </a:r>
            <a:r>
              <a:rPr 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especial y </a:t>
            </a:r>
            <a:r>
              <a:rPr lang="en-US" sz="11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cómo</a:t>
            </a:r>
            <a:r>
              <a:rPr 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vas a </a:t>
            </a:r>
            <a:r>
              <a:rPr lang="en-US" sz="11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ayudar</a:t>
            </a:r>
            <a:r>
              <a:rPr 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a </a:t>
            </a:r>
            <a:r>
              <a:rPr lang="en-US" sz="11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tus</a:t>
            </a:r>
            <a:r>
              <a:rPr 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11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clientes</a:t>
            </a:r>
            <a:r>
              <a:rPr 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a resolver </a:t>
            </a:r>
            <a:r>
              <a:rPr lang="en-US" sz="11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su</a:t>
            </a:r>
            <a:r>
              <a:rPr 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11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problema</a:t>
            </a:r>
            <a:r>
              <a:rPr 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  <a:endParaRPr lang="en-US" sz="11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n-US" sz="11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sz="11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Escribir</a:t>
            </a:r>
            <a:r>
              <a:rPr 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11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aquí</a:t>
            </a:r>
            <a:endParaRPr lang="en-US" sz="11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n-US" sz="1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562600" y="152400"/>
            <a:ext cx="1676400" cy="2476500"/>
          </a:xfrm>
          <a:prstGeom prst="rect">
            <a:avLst/>
          </a:prstGeom>
          <a:noFill/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s-ES" sz="1200" b="1" dirty="0" smtClean="0">
                <a:solidFill>
                  <a:schemeClr val="tx1"/>
                </a:solidFill>
              </a:rPr>
              <a:t>VENTAJA ESPECIAL</a:t>
            </a:r>
            <a:endParaRPr lang="es-ES" sz="1200" b="1" dirty="0">
              <a:solidFill>
                <a:schemeClr val="tx1"/>
              </a:solidFill>
            </a:endParaRPr>
          </a:p>
          <a:p>
            <a:endParaRPr lang="en-US" sz="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sz="11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Qué</a:t>
            </a:r>
            <a:r>
              <a:rPr 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11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te</a:t>
            </a:r>
            <a:r>
              <a:rPr 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11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hace</a:t>
            </a:r>
            <a:r>
              <a:rPr 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especial/</a:t>
            </a:r>
            <a:r>
              <a:rPr lang="en-US" sz="11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diferente</a:t>
            </a:r>
            <a:endParaRPr lang="en-US" sz="11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n-US" sz="11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sz="11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Escribir</a:t>
            </a:r>
            <a:r>
              <a:rPr 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11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aquí</a:t>
            </a:r>
            <a:endParaRPr lang="en-US" sz="11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n-US" sz="1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562600" y="2628900"/>
            <a:ext cx="1676400" cy="2476500"/>
          </a:xfrm>
          <a:prstGeom prst="rect">
            <a:avLst/>
          </a:prstGeom>
          <a:noFill/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s-ES" sz="1200" b="1" dirty="0" smtClean="0">
                <a:solidFill>
                  <a:schemeClr val="tx1"/>
                </a:solidFill>
              </a:rPr>
              <a:t>CANALES</a:t>
            </a:r>
            <a:endParaRPr lang="es-ES" sz="1200" b="1" dirty="0">
              <a:solidFill>
                <a:schemeClr val="tx1"/>
              </a:solidFill>
            </a:endParaRPr>
          </a:p>
          <a:p>
            <a:endParaRPr lang="en-US" sz="11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sz="10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Vía</a:t>
            </a:r>
            <a:r>
              <a:rPr 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de </a:t>
            </a:r>
            <a:r>
              <a:rPr lang="en-US" sz="10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acceso</a:t>
            </a:r>
            <a:r>
              <a:rPr 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a </a:t>
            </a:r>
            <a:r>
              <a:rPr lang="en-US" sz="10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clientes</a:t>
            </a:r>
            <a:endParaRPr lang="en-US" sz="10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n-US" sz="1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sz="10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Escribir</a:t>
            </a:r>
            <a:r>
              <a:rPr 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10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aquí</a:t>
            </a:r>
            <a:r>
              <a:rPr 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endParaRPr lang="en-US" sz="1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n-US" sz="1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239000" y="152400"/>
            <a:ext cx="1752600" cy="4953000"/>
          </a:xfrm>
          <a:prstGeom prst="rect">
            <a:avLst/>
          </a:prstGeom>
          <a:noFill/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s-ES" sz="1200" b="1" dirty="0" smtClean="0">
                <a:solidFill>
                  <a:schemeClr val="tx1"/>
                </a:solidFill>
              </a:rPr>
              <a:t>SEGMENTOS DE CLIENTES</a:t>
            </a:r>
            <a:endParaRPr lang="es-ES" sz="1200" b="1" dirty="0">
              <a:solidFill>
                <a:schemeClr val="tx1"/>
              </a:solidFill>
            </a:endParaRPr>
          </a:p>
          <a:p>
            <a:endParaRPr lang="en-US" sz="5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sz="11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Segmento</a:t>
            </a:r>
            <a:r>
              <a:rPr 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11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objetivo</a:t>
            </a:r>
            <a:endParaRPr lang="en-US" sz="11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n-US" sz="11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sz="11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Escribir</a:t>
            </a:r>
            <a:r>
              <a:rPr 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11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aquí</a:t>
            </a:r>
            <a:endParaRPr lang="en-US" sz="11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n-US" sz="11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n-US" sz="11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n-US" sz="11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n-US" sz="11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n-US" sz="11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n-US" sz="11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n-US" sz="11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n-US" sz="11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n-US" sz="11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n-US" sz="11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n-US" sz="11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n-US" sz="11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n-US" sz="11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n-US" sz="11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n-US" sz="11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n-US" sz="11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n-US" sz="11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n-US" sz="11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sz="1100" dirty="0" smtClean="0">
                <a:solidFill>
                  <a:srgbClr val="92D050"/>
                </a:solidFill>
              </a:rPr>
              <a:t>(Early adopters)</a:t>
            </a:r>
          </a:p>
          <a:p>
            <a:endParaRPr lang="en-US" sz="1000" dirty="0"/>
          </a:p>
        </p:txBody>
      </p:sp>
      <p:sp>
        <p:nvSpPr>
          <p:cNvPr id="5" name="Rectangle 4"/>
          <p:cNvSpPr/>
          <p:nvPr/>
        </p:nvSpPr>
        <p:spPr>
          <a:xfrm>
            <a:off x="152400" y="5105400"/>
            <a:ext cx="4343400" cy="1600200"/>
          </a:xfrm>
          <a:prstGeom prst="rect">
            <a:avLst/>
          </a:prstGeom>
          <a:noFill/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s-ES" sz="1200" b="1" dirty="0" smtClean="0">
                <a:solidFill>
                  <a:schemeClr val="tx1"/>
                </a:solidFill>
              </a:rPr>
              <a:t>ESTRUCTURA DE COSTES</a:t>
            </a:r>
            <a:endParaRPr lang="es-ES" sz="1200" b="1" dirty="0">
              <a:solidFill>
                <a:schemeClr val="tx1"/>
              </a:solidFill>
            </a:endParaRPr>
          </a:p>
          <a:p>
            <a:endParaRPr lang="en-US" sz="5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sz="10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Gastos</a:t>
            </a:r>
            <a:endParaRPr lang="en-US" sz="10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n-US" sz="1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sz="10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Escribir</a:t>
            </a:r>
            <a:r>
              <a:rPr 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10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aquí</a:t>
            </a:r>
            <a:endParaRPr lang="en-US" sz="1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n-US" sz="2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495800" y="5105400"/>
            <a:ext cx="4495800" cy="1600200"/>
          </a:xfrm>
          <a:prstGeom prst="rect">
            <a:avLst/>
          </a:prstGeom>
          <a:noFill/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s-ES_tradnl" sz="1200" b="1" dirty="0" smtClean="0">
                <a:solidFill>
                  <a:schemeClr val="tx1"/>
                </a:solidFill>
              </a:rPr>
              <a:t>FLUJO DE INGRESOS</a:t>
            </a:r>
          </a:p>
          <a:p>
            <a:endParaRPr lang="en-US" sz="500" b="1" dirty="0" smtClean="0">
              <a:solidFill>
                <a:schemeClr val="tx1"/>
              </a:solidFill>
            </a:endParaRPr>
          </a:p>
          <a:p>
            <a:r>
              <a:rPr lang="en-US" sz="11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Cómo</a:t>
            </a:r>
            <a:r>
              <a:rPr 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11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vamos</a:t>
            </a:r>
            <a:r>
              <a:rPr 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a </a:t>
            </a:r>
            <a:r>
              <a:rPr lang="en-US" sz="11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ganar</a:t>
            </a:r>
            <a:r>
              <a:rPr 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11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dinero</a:t>
            </a:r>
            <a:endParaRPr lang="en-US" sz="11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n-US" sz="11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sz="11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Escribir</a:t>
            </a:r>
            <a:r>
              <a:rPr 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11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aquí</a:t>
            </a:r>
            <a:endParaRPr lang="en-US" sz="2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7829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99</Words>
  <Application>Microsoft Office PowerPoint</Application>
  <PresentationFormat>Presentación en pantalla (4:3)</PresentationFormat>
  <Paragraphs>84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benmcmann</dc:creator>
  <cp:lastModifiedBy>alludel</cp:lastModifiedBy>
  <cp:revision>12</cp:revision>
  <dcterms:created xsi:type="dcterms:W3CDTF">2011-08-11T03:43:36Z</dcterms:created>
  <dcterms:modified xsi:type="dcterms:W3CDTF">2019-06-06T08:34:15Z</dcterms:modified>
</cp:coreProperties>
</file>