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hunk Five" panose="020B0604020202020204" charset="0"/>
      <p:regular r:id="rId16"/>
    </p:embeddedFont>
    <p:embeddedFont>
      <p:font typeface="Hammersmith One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2" d="100"/>
          <a:sy n="62" d="100"/>
        </p:scale>
        <p:origin x="240" y="-1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sv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9.svg"/><Relationship Id="rId7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apps.upv.es/#!/objetos/5d0093a42c754472634d12ee/view" TargetMode="External"/><Relationship Id="rId5" Type="http://schemas.openxmlformats.org/officeDocument/2006/relationships/hyperlink" Target="https://www.upv.es/entidades/etsit/secretaria/" TargetMode="External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pv.es/contenidos/SMAT/etsit/indexnormalc.html" TargetMode="External"/><Relationship Id="rId3" Type="http://schemas.openxmlformats.org/officeDocument/2006/relationships/image" Target="../media/image28.svg"/><Relationship Id="rId7" Type="http://schemas.openxmlformats.org/officeDocument/2006/relationships/hyperlink" Target="https://www.upv.es/entidades/etsit/admision-y-matricula/" TargetMode="External"/><Relationship Id="rId12" Type="http://schemas.openxmlformats.org/officeDocument/2006/relationships/hyperlink" Target="https://www.upv.es/entidades/etsit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upv.es/perfiles/estudiante/index-es.html" TargetMode="External"/><Relationship Id="rId11" Type="http://schemas.openxmlformats.org/officeDocument/2006/relationships/hyperlink" Target="https://play.google.com/store/apps/details?id=es.upv.miUpv" TargetMode="External"/><Relationship Id="rId5" Type="http://schemas.openxmlformats.org/officeDocument/2006/relationships/image" Target="../media/image30.svg"/><Relationship Id="rId10" Type="http://schemas.openxmlformats.org/officeDocument/2006/relationships/image" Target="../media/image24.png"/><Relationship Id="rId4" Type="http://schemas.openxmlformats.org/officeDocument/2006/relationships/image" Target="../media/image29.png"/><Relationship Id="rId9" Type="http://schemas.openxmlformats.org/officeDocument/2006/relationships/hyperlink" Target="https://www.upv.es/entidades/etsit/tramite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upv.es/entidades/SA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1.jpeg"/><Relationship Id="rId7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2570017"/>
            <a:ext cx="5213667" cy="7716983"/>
            <a:chOff x="0" y="0"/>
            <a:chExt cx="1373147" cy="203245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73147" cy="2032457"/>
            </a:xfrm>
            <a:custGeom>
              <a:avLst/>
              <a:gdLst/>
              <a:ahLst/>
              <a:cxnLst/>
              <a:rect l="l" t="t" r="r" b="b"/>
              <a:pathLst>
                <a:path w="1373147" h="2032457">
                  <a:moveTo>
                    <a:pt x="0" y="0"/>
                  </a:moveTo>
                  <a:lnTo>
                    <a:pt x="1373147" y="0"/>
                  </a:lnTo>
                  <a:lnTo>
                    <a:pt x="1373147" y="2032457"/>
                  </a:lnTo>
                  <a:lnTo>
                    <a:pt x="0" y="203245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373147" cy="20705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337435" y="4790034"/>
            <a:ext cx="2134667" cy="2400128"/>
          </a:xfrm>
          <a:custGeom>
            <a:avLst/>
            <a:gdLst/>
            <a:ahLst/>
            <a:cxnLst/>
            <a:rect l="l" t="t" r="r" b="b"/>
            <a:pathLst>
              <a:path w="2134667" h="2400128">
                <a:moveTo>
                  <a:pt x="0" y="0"/>
                </a:moveTo>
                <a:lnTo>
                  <a:pt x="2134667" y="0"/>
                </a:lnTo>
                <a:lnTo>
                  <a:pt x="2134667" y="2400128"/>
                </a:lnTo>
                <a:lnTo>
                  <a:pt x="0" y="24001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5939" r="-202166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0" y="0"/>
            <a:ext cx="18288000" cy="2570017"/>
            <a:chOff x="0" y="0"/>
            <a:chExt cx="4816593" cy="67687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816592" cy="676877"/>
            </a:xfrm>
            <a:custGeom>
              <a:avLst/>
              <a:gdLst/>
              <a:ahLst/>
              <a:cxnLst/>
              <a:rect l="l" t="t" r="r" b="b"/>
              <a:pathLst>
                <a:path w="4816592" h="676877">
                  <a:moveTo>
                    <a:pt x="0" y="0"/>
                  </a:moveTo>
                  <a:lnTo>
                    <a:pt x="4816592" y="0"/>
                  </a:lnTo>
                  <a:lnTo>
                    <a:pt x="4816592" y="676877"/>
                  </a:lnTo>
                  <a:lnTo>
                    <a:pt x="0" y="676877"/>
                  </a:lnTo>
                  <a:close/>
                </a:path>
              </a:pathLst>
            </a:custGeom>
            <a:solidFill>
              <a:srgbClr val="FF914D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816593" cy="7149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73137" y="355903"/>
            <a:ext cx="10722855" cy="1880855"/>
            <a:chOff x="0" y="0"/>
            <a:chExt cx="3089777" cy="54196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089777" cy="541966"/>
            </a:xfrm>
            <a:custGeom>
              <a:avLst/>
              <a:gdLst/>
              <a:ahLst/>
              <a:cxnLst/>
              <a:rect l="l" t="t" r="r" b="b"/>
              <a:pathLst>
                <a:path w="3089777" h="541966">
                  <a:moveTo>
                    <a:pt x="36822" y="0"/>
                  </a:moveTo>
                  <a:lnTo>
                    <a:pt x="3052955" y="0"/>
                  </a:lnTo>
                  <a:cubicBezTo>
                    <a:pt x="3073291" y="0"/>
                    <a:pt x="3089777" y="16486"/>
                    <a:pt x="3089777" y="36822"/>
                  </a:cubicBezTo>
                  <a:lnTo>
                    <a:pt x="3089777" y="505144"/>
                  </a:lnTo>
                  <a:cubicBezTo>
                    <a:pt x="3089777" y="514910"/>
                    <a:pt x="3085897" y="524276"/>
                    <a:pt x="3078992" y="531181"/>
                  </a:cubicBezTo>
                  <a:cubicBezTo>
                    <a:pt x="3072087" y="538087"/>
                    <a:pt x="3062721" y="541966"/>
                    <a:pt x="3052955" y="541966"/>
                  </a:cubicBezTo>
                  <a:lnTo>
                    <a:pt x="36822" y="541966"/>
                  </a:lnTo>
                  <a:cubicBezTo>
                    <a:pt x="27056" y="541966"/>
                    <a:pt x="17690" y="538087"/>
                    <a:pt x="10785" y="531181"/>
                  </a:cubicBezTo>
                  <a:cubicBezTo>
                    <a:pt x="3879" y="524276"/>
                    <a:pt x="0" y="514910"/>
                    <a:pt x="0" y="505144"/>
                  </a:cubicBezTo>
                  <a:lnTo>
                    <a:pt x="0" y="36822"/>
                  </a:lnTo>
                  <a:cubicBezTo>
                    <a:pt x="0" y="16486"/>
                    <a:pt x="16486" y="0"/>
                    <a:pt x="36822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089777" cy="5800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047992" y="2570017"/>
            <a:ext cx="13405683" cy="7827128"/>
            <a:chOff x="0" y="0"/>
            <a:chExt cx="3530715" cy="206146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530715" cy="2061466"/>
            </a:xfrm>
            <a:custGeom>
              <a:avLst/>
              <a:gdLst/>
              <a:ahLst/>
              <a:cxnLst/>
              <a:rect l="l" t="t" r="r" b="b"/>
              <a:pathLst>
                <a:path w="3530715" h="2061466">
                  <a:moveTo>
                    <a:pt x="0" y="0"/>
                  </a:moveTo>
                  <a:lnTo>
                    <a:pt x="3530715" y="0"/>
                  </a:lnTo>
                  <a:lnTo>
                    <a:pt x="3530715" y="2061466"/>
                  </a:lnTo>
                  <a:lnTo>
                    <a:pt x="0" y="2061466"/>
                  </a:lnTo>
                  <a:close/>
                </a:path>
              </a:pathLst>
            </a:custGeom>
            <a:solidFill>
              <a:srgbClr val="3D5F8F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3530715" cy="2099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2497424" y="355903"/>
            <a:ext cx="5029555" cy="1858210"/>
          </a:xfrm>
          <a:custGeom>
            <a:avLst/>
            <a:gdLst/>
            <a:ahLst/>
            <a:cxnLst/>
            <a:rect l="l" t="t" r="r" b="b"/>
            <a:pathLst>
              <a:path w="5029555" h="1858210">
                <a:moveTo>
                  <a:pt x="0" y="0"/>
                </a:moveTo>
                <a:lnTo>
                  <a:pt x="5029555" y="0"/>
                </a:lnTo>
                <a:lnTo>
                  <a:pt x="5029555" y="1858210"/>
                </a:lnTo>
                <a:lnTo>
                  <a:pt x="0" y="18582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5213667" y="2704019"/>
            <a:ext cx="13074333" cy="8011000"/>
          </a:xfrm>
          <a:custGeom>
            <a:avLst/>
            <a:gdLst/>
            <a:ahLst/>
            <a:cxnLst/>
            <a:rect l="l" t="t" r="r" b="b"/>
            <a:pathLst>
              <a:path w="13074333" h="8011000">
                <a:moveTo>
                  <a:pt x="0" y="0"/>
                </a:moveTo>
                <a:lnTo>
                  <a:pt x="13074333" y="0"/>
                </a:lnTo>
                <a:lnTo>
                  <a:pt x="13074333" y="8011000"/>
                </a:lnTo>
                <a:lnTo>
                  <a:pt x="0" y="8011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420784" y="2743372"/>
            <a:ext cx="4372099" cy="2400128"/>
          </a:xfrm>
          <a:custGeom>
            <a:avLst/>
            <a:gdLst/>
            <a:ahLst/>
            <a:cxnLst/>
            <a:rect l="l" t="t" r="r" b="b"/>
            <a:pathLst>
              <a:path w="4372099" h="2400128">
                <a:moveTo>
                  <a:pt x="0" y="0"/>
                </a:moveTo>
                <a:lnTo>
                  <a:pt x="4372099" y="0"/>
                </a:lnTo>
                <a:lnTo>
                  <a:pt x="4372099" y="2400128"/>
                </a:lnTo>
                <a:lnTo>
                  <a:pt x="0" y="24001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314"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2900455" y="6847224"/>
            <a:ext cx="1884698" cy="3216096"/>
          </a:xfrm>
          <a:custGeom>
            <a:avLst/>
            <a:gdLst/>
            <a:ahLst/>
            <a:cxnLst/>
            <a:rect l="l" t="t" r="r" b="b"/>
            <a:pathLst>
              <a:path w="1884698" h="3216096">
                <a:moveTo>
                  <a:pt x="0" y="0"/>
                </a:moveTo>
                <a:lnTo>
                  <a:pt x="1884698" y="0"/>
                </a:lnTo>
                <a:lnTo>
                  <a:pt x="1884698" y="3216096"/>
                </a:lnTo>
                <a:lnTo>
                  <a:pt x="0" y="321609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3110" t="-4755" r="-20062" b="-5547"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737013" y="321885"/>
            <a:ext cx="11395104" cy="1758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73"/>
              </a:lnSpc>
            </a:pPr>
            <a:r>
              <a:rPr lang="en-US" sz="4767">
                <a:solidFill>
                  <a:srgbClr val="FFFFFF"/>
                </a:solidFill>
                <a:latin typeface="Chunk Five"/>
                <a:ea typeface="Chunk Five"/>
                <a:cs typeface="Chunk Five"/>
                <a:sym typeface="Chunk Five"/>
              </a:rPr>
              <a:t>JORNADAS DE ACOGIDA: ADMINISTRACIÓN Y SERVICIOS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0223" y="-135438"/>
            <a:ext cx="8444816" cy="1970190"/>
            <a:chOff x="0" y="0"/>
            <a:chExt cx="2433363" cy="56770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3363" cy="567708"/>
            </a:xfrm>
            <a:custGeom>
              <a:avLst/>
              <a:gdLst/>
              <a:ahLst/>
              <a:cxnLst/>
              <a:rect l="l" t="t" r="r" b="b"/>
              <a:pathLst>
                <a:path w="2433363" h="567708">
                  <a:moveTo>
                    <a:pt x="46755" y="0"/>
                  </a:moveTo>
                  <a:lnTo>
                    <a:pt x="2386608" y="0"/>
                  </a:lnTo>
                  <a:cubicBezTo>
                    <a:pt x="2399008" y="0"/>
                    <a:pt x="2410900" y="4926"/>
                    <a:pt x="2419668" y="13694"/>
                  </a:cubicBezTo>
                  <a:cubicBezTo>
                    <a:pt x="2428437" y="22463"/>
                    <a:pt x="2433363" y="34355"/>
                    <a:pt x="2433363" y="46755"/>
                  </a:cubicBezTo>
                  <a:lnTo>
                    <a:pt x="2433363" y="520953"/>
                  </a:lnTo>
                  <a:cubicBezTo>
                    <a:pt x="2433363" y="533353"/>
                    <a:pt x="2428437" y="545245"/>
                    <a:pt x="2419668" y="554014"/>
                  </a:cubicBezTo>
                  <a:cubicBezTo>
                    <a:pt x="2410900" y="562782"/>
                    <a:pt x="2399008" y="567708"/>
                    <a:pt x="2386608" y="567708"/>
                  </a:cubicBezTo>
                  <a:lnTo>
                    <a:pt x="46755" y="567708"/>
                  </a:lnTo>
                  <a:cubicBezTo>
                    <a:pt x="34355" y="567708"/>
                    <a:pt x="22463" y="562782"/>
                    <a:pt x="13694" y="554014"/>
                  </a:cubicBezTo>
                  <a:cubicBezTo>
                    <a:pt x="4926" y="545245"/>
                    <a:pt x="0" y="533353"/>
                    <a:pt x="0" y="520953"/>
                  </a:cubicBezTo>
                  <a:lnTo>
                    <a:pt x="0" y="46755"/>
                  </a:lnTo>
                  <a:cubicBezTo>
                    <a:pt x="0" y="34355"/>
                    <a:pt x="4926" y="22463"/>
                    <a:pt x="13694" y="13694"/>
                  </a:cubicBezTo>
                  <a:cubicBezTo>
                    <a:pt x="22463" y="4926"/>
                    <a:pt x="34355" y="0"/>
                    <a:pt x="46755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433363" cy="6058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2380076">
            <a:off x="9646124" y="196499"/>
            <a:ext cx="4091579" cy="4114800"/>
          </a:xfrm>
          <a:custGeom>
            <a:avLst/>
            <a:gdLst/>
            <a:ahLst/>
            <a:cxnLst/>
            <a:rect l="l" t="t" r="r" b="b"/>
            <a:pathLst>
              <a:path w="4091579" h="4114800">
                <a:moveTo>
                  <a:pt x="0" y="0"/>
                </a:moveTo>
                <a:lnTo>
                  <a:pt x="4091579" y="0"/>
                </a:lnTo>
                <a:lnTo>
                  <a:pt x="40915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546770" y="1002716"/>
            <a:ext cx="1382446" cy="2363156"/>
          </a:xfrm>
          <a:custGeom>
            <a:avLst/>
            <a:gdLst/>
            <a:ahLst/>
            <a:cxnLst/>
            <a:rect l="l" t="t" r="r" b="b"/>
            <a:pathLst>
              <a:path w="1382446" h="2363156">
                <a:moveTo>
                  <a:pt x="0" y="0"/>
                </a:moveTo>
                <a:lnTo>
                  <a:pt x="1382446" y="0"/>
                </a:lnTo>
                <a:lnTo>
                  <a:pt x="1382446" y="2363156"/>
                </a:lnTo>
                <a:lnTo>
                  <a:pt x="0" y="23631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439222" y="2803197"/>
            <a:ext cx="1107548" cy="471211"/>
          </a:xfrm>
          <a:custGeom>
            <a:avLst/>
            <a:gdLst/>
            <a:ahLst/>
            <a:cxnLst/>
            <a:rect l="l" t="t" r="r" b="b"/>
            <a:pathLst>
              <a:path w="1107548" h="471211">
                <a:moveTo>
                  <a:pt x="0" y="0"/>
                </a:moveTo>
                <a:lnTo>
                  <a:pt x="1107548" y="0"/>
                </a:lnTo>
                <a:lnTo>
                  <a:pt x="1107548" y="471211"/>
                </a:lnTo>
                <a:lnTo>
                  <a:pt x="0" y="4712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38588" y="1674030"/>
            <a:ext cx="2900926" cy="1159738"/>
          </a:xfrm>
          <a:custGeom>
            <a:avLst/>
            <a:gdLst/>
            <a:ahLst/>
            <a:cxnLst/>
            <a:rect l="l" t="t" r="r" b="b"/>
            <a:pathLst>
              <a:path w="2900926" h="1159738">
                <a:moveTo>
                  <a:pt x="0" y="0"/>
                </a:moveTo>
                <a:lnTo>
                  <a:pt x="2900925" y="0"/>
                </a:lnTo>
                <a:lnTo>
                  <a:pt x="2900925" y="1159738"/>
                </a:lnTo>
                <a:lnTo>
                  <a:pt x="0" y="11597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028700" y="2438690"/>
            <a:ext cx="8619349" cy="100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392"/>
              </a:lnSpc>
            </a:pPr>
            <a:r>
              <a:rPr lang="en-US" sz="528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·Servicio de información</a:t>
            </a:r>
          </a:p>
        </p:txBody>
      </p:sp>
      <p:sp>
        <p:nvSpPr>
          <p:cNvPr id="10" name="Freeform 10"/>
          <p:cNvSpPr/>
          <p:nvPr/>
        </p:nvSpPr>
        <p:spPr>
          <a:xfrm rot="2380076">
            <a:off x="842286" y="3352188"/>
            <a:ext cx="4091579" cy="4114800"/>
          </a:xfrm>
          <a:custGeom>
            <a:avLst/>
            <a:gdLst/>
            <a:ahLst/>
            <a:cxnLst/>
            <a:rect l="l" t="t" r="r" b="b"/>
            <a:pathLst>
              <a:path w="4091579" h="4114800">
                <a:moveTo>
                  <a:pt x="0" y="0"/>
                </a:moveTo>
                <a:lnTo>
                  <a:pt x="4091579" y="0"/>
                </a:lnTo>
                <a:lnTo>
                  <a:pt x="40915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742932" y="4158405"/>
            <a:ext cx="1382446" cy="2363156"/>
          </a:xfrm>
          <a:custGeom>
            <a:avLst/>
            <a:gdLst/>
            <a:ahLst/>
            <a:cxnLst/>
            <a:rect l="l" t="t" r="r" b="b"/>
            <a:pathLst>
              <a:path w="1382446" h="2363156">
                <a:moveTo>
                  <a:pt x="0" y="0"/>
                </a:moveTo>
                <a:lnTo>
                  <a:pt x="1382446" y="0"/>
                </a:lnTo>
                <a:lnTo>
                  <a:pt x="1382446" y="2363156"/>
                </a:lnTo>
                <a:lnTo>
                  <a:pt x="0" y="23631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635384" y="5440070"/>
            <a:ext cx="1107548" cy="471211"/>
          </a:xfrm>
          <a:custGeom>
            <a:avLst/>
            <a:gdLst/>
            <a:ahLst/>
            <a:cxnLst/>
            <a:rect l="l" t="t" r="r" b="b"/>
            <a:pathLst>
              <a:path w="1107548" h="471211">
                <a:moveTo>
                  <a:pt x="0" y="0"/>
                </a:moveTo>
                <a:lnTo>
                  <a:pt x="1107548" y="0"/>
                </a:lnTo>
                <a:lnTo>
                  <a:pt x="1107548" y="471211"/>
                </a:lnTo>
                <a:lnTo>
                  <a:pt x="0" y="4712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3334750" y="4304214"/>
            <a:ext cx="2900926" cy="1159738"/>
          </a:xfrm>
          <a:custGeom>
            <a:avLst/>
            <a:gdLst/>
            <a:ahLst/>
            <a:cxnLst/>
            <a:rect l="l" t="t" r="r" b="b"/>
            <a:pathLst>
              <a:path w="2900926" h="1159738">
                <a:moveTo>
                  <a:pt x="0" y="0"/>
                </a:moveTo>
                <a:lnTo>
                  <a:pt x="2900925" y="0"/>
                </a:lnTo>
                <a:lnTo>
                  <a:pt x="2900925" y="1159739"/>
                </a:lnTo>
                <a:lnTo>
                  <a:pt x="0" y="115973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3204003" y="5416188"/>
            <a:ext cx="3031672" cy="1212008"/>
          </a:xfrm>
          <a:custGeom>
            <a:avLst/>
            <a:gdLst/>
            <a:ahLst/>
            <a:cxnLst/>
            <a:rect l="l" t="t" r="r" b="b"/>
            <a:pathLst>
              <a:path w="3031672" h="1212008">
                <a:moveTo>
                  <a:pt x="0" y="0"/>
                </a:moveTo>
                <a:lnTo>
                  <a:pt x="3031672" y="0"/>
                </a:lnTo>
                <a:lnTo>
                  <a:pt x="3031672" y="1212008"/>
                </a:lnTo>
                <a:lnTo>
                  <a:pt x="0" y="121200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028700" y="110705"/>
            <a:ext cx="5796632" cy="1521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53"/>
              </a:lnSpc>
            </a:pPr>
            <a:r>
              <a:rPr lang="en-US" sz="7966">
                <a:solidFill>
                  <a:srgbClr val="FFFFFF"/>
                </a:solidFill>
                <a:latin typeface="Chunk Five"/>
                <a:ea typeface="Chunk Five"/>
                <a:cs typeface="Chunk Five"/>
                <a:sym typeface="Chunk Five"/>
              </a:rPr>
              <a:t>PERSONAL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347959" y="1921136"/>
            <a:ext cx="2482183" cy="598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921"/>
              </a:lnSpc>
            </a:pPr>
            <a:r>
              <a:rPr lang="en-US" sz="3515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Planta baja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420165" y="4684059"/>
            <a:ext cx="8619349" cy="100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392"/>
              </a:lnSpc>
            </a:pPr>
            <a:r>
              <a:rPr lang="en-US" sz="528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·Servicio informático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732185" y="4551321"/>
            <a:ext cx="2482183" cy="598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921"/>
              </a:lnSpc>
            </a:pPr>
            <a:r>
              <a:rPr lang="en-US" sz="3515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2ª planta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544121" y="5492754"/>
            <a:ext cx="2482183" cy="949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22"/>
              </a:lnSpc>
            </a:pPr>
            <a:r>
              <a:rPr lang="en-US" sz="273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(Junto aula informática IV)</a:t>
            </a:r>
          </a:p>
        </p:txBody>
      </p:sp>
      <p:grpSp>
        <p:nvGrpSpPr>
          <p:cNvPr id="20" name="Group 20"/>
          <p:cNvGrpSpPr/>
          <p:nvPr/>
        </p:nvGrpSpPr>
        <p:grpSpPr>
          <a:xfrm rot="5400000">
            <a:off x="12606816" y="4617187"/>
            <a:ext cx="11292063" cy="1186637"/>
            <a:chOff x="0" y="0"/>
            <a:chExt cx="3253793" cy="341928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53793" cy="341928"/>
            </a:xfrm>
            <a:custGeom>
              <a:avLst/>
              <a:gdLst/>
              <a:ahLst/>
              <a:cxnLst/>
              <a:rect l="l" t="t" r="r" b="b"/>
              <a:pathLst>
                <a:path w="3253793" h="341928">
                  <a:moveTo>
                    <a:pt x="34966" y="0"/>
                  </a:moveTo>
                  <a:lnTo>
                    <a:pt x="3218827" y="0"/>
                  </a:lnTo>
                  <a:cubicBezTo>
                    <a:pt x="3228101" y="0"/>
                    <a:pt x="3236994" y="3684"/>
                    <a:pt x="3243552" y="10241"/>
                  </a:cubicBezTo>
                  <a:cubicBezTo>
                    <a:pt x="3250109" y="16799"/>
                    <a:pt x="3253793" y="25692"/>
                    <a:pt x="3253793" y="34966"/>
                  </a:cubicBezTo>
                  <a:lnTo>
                    <a:pt x="3253793" y="306962"/>
                  </a:lnTo>
                  <a:cubicBezTo>
                    <a:pt x="3253793" y="326273"/>
                    <a:pt x="3238138" y="341928"/>
                    <a:pt x="3218827" y="341928"/>
                  </a:cubicBezTo>
                  <a:lnTo>
                    <a:pt x="34966" y="341928"/>
                  </a:lnTo>
                  <a:cubicBezTo>
                    <a:pt x="15655" y="341928"/>
                    <a:pt x="0" y="326273"/>
                    <a:pt x="0" y="306962"/>
                  </a:cubicBezTo>
                  <a:lnTo>
                    <a:pt x="0" y="34966"/>
                  </a:lnTo>
                  <a:cubicBezTo>
                    <a:pt x="0" y="15655"/>
                    <a:pt x="15655" y="0"/>
                    <a:pt x="3496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3253793" cy="380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189158" y="7504055"/>
            <a:ext cx="5796632" cy="100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392"/>
              </a:lnSpc>
            </a:pPr>
            <a:r>
              <a:rPr lang="en-US" sz="528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·Mantenimiento</a:t>
            </a:r>
          </a:p>
        </p:txBody>
      </p:sp>
      <p:sp>
        <p:nvSpPr>
          <p:cNvPr id="24" name="Freeform 24"/>
          <p:cNvSpPr/>
          <p:nvPr/>
        </p:nvSpPr>
        <p:spPr>
          <a:xfrm rot="2380076">
            <a:off x="8037626" y="5716285"/>
            <a:ext cx="4091579" cy="4114800"/>
          </a:xfrm>
          <a:custGeom>
            <a:avLst/>
            <a:gdLst/>
            <a:ahLst/>
            <a:cxnLst/>
            <a:rect l="l" t="t" r="r" b="b"/>
            <a:pathLst>
              <a:path w="4091579" h="4114800">
                <a:moveTo>
                  <a:pt x="0" y="0"/>
                </a:moveTo>
                <a:lnTo>
                  <a:pt x="4091579" y="0"/>
                </a:lnTo>
                <a:lnTo>
                  <a:pt x="40915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8938272" y="6522502"/>
            <a:ext cx="1382446" cy="2363156"/>
          </a:xfrm>
          <a:custGeom>
            <a:avLst/>
            <a:gdLst/>
            <a:ahLst/>
            <a:cxnLst/>
            <a:rect l="l" t="t" r="r" b="b"/>
            <a:pathLst>
              <a:path w="1382446" h="2363156">
                <a:moveTo>
                  <a:pt x="0" y="0"/>
                </a:moveTo>
                <a:lnTo>
                  <a:pt x="1382447" y="0"/>
                </a:lnTo>
                <a:lnTo>
                  <a:pt x="1382447" y="2363156"/>
                </a:lnTo>
                <a:lnTo>
                  <a:pt x="0" y="23631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7830724" y="7804167"/>
            <a:ext cx="1107548" cy="471211"/>
          </a:xfrm>
          <a:custGeom>
            <a:avLst/>
            <a:gdLst/>
            <a:ahLst/>
            <a:cxnLst/>
            <a:rect l="l" t="t" r="r" b="b"/>
            <a:pathLst>
              <a:path w="1107548" h="471211">
                <a:moveTo>
                  <a:pt x="0" y="0"/>
                </a:moveTo>
                <a:lnTo>
                  <a:pt x="1107548" y="0"/>
                </a:lnTo>
                <a:lnTo>
                  <a:pt x="1107548" y="471211"/>
                </a:lnTo>
                <a:lnTo>
                  <a:pt x="0" y="4712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0530090" y="6668311"/>
            <a:ext cx="2900926" cy="1159738"/>
          </a:xfrm>
          <a:custGeom>
            <a:avLst/>
            <a:gdLst/>
            <a:ahLst/>
            <a:cxnLst/>
            <a:rect l="l" t="t" r="r" b="b"/>
            <a:pathLst>
              <a:path w="2900926" h="1159738">
                <a:moveTo>
                  <a:pt x="0" y="0"/>
                </a:moveTo>
                <a:lnTo>
                  <a:pt x="2900926" y="0"/>
                </a:lnTo>
                <a:lnTo>
                  <a:pt x="2900926" y="1159739"/>
                </a:lnTo>
                <a:lnTo>
                  <a:pt x="0" y="115973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8" name="TextBox 28"/>
          <p:cNvSpPr txBox="1"/>
          <p:nvPr/>
        </p:nvSpPr>
        <p:spPr>
          <a:xfrm>
            <a:off x="10948833" y="6915418"/>
            <a:ext cx="2482183" cy="598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921"/>
              </a:lnSpc>
            </a:pPr>
            <a:r>
              <a:rPr lang="en-US" sz="3515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2ª planta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0223" y="-135438"/>
            <a:ext cx="8444816" cy="1970190"/>
            <a:chOff x="0" y="0"/>
            <a:chExt cx="2433363" cy="56770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3363" cy="567708"/>
            </a:xfrm>
            <a:custGeom>
              <a:avLst/>
              <a:gdLst/>
              <a:ahLst/>
              <a:cxnLst/>
              <a:rect l="l" t="t" r="r" b="b"/>
              <a:pathLst>
                <a:path w="2433363" h="567708">
                  <a:moveTo>
                    <a:pt x="46755" y="0"/>
                  </a:moveTo>
                  <a:lnTo>
                    <a:pt x="2386608" y="0"/>
                  </a:lnTo>
                  <a:cubicBezTo>
                    <a:pt x="2399008" y="0"/>
                    <a:pt x="2410900" y="4926"/>
                    <a:pt x="2419668" y="13694"/>
                  </a:cubicBezTo>
                  <a:cubicBezTo>
                    <a:pt x="2428437" y="22463"/>
                    <a:pt x="2433363" y="34355"/>
                    <a:pt x="2433363" y="46755"/>
                  </a:cubicBezTo>
                  <a:lnTo>
                    <a:pt x="2433363" y="520953"/>
                  </a:lnTo>
                  <a:cubicBezTo>
                    <a:pt x="2433363" y="533353"/>
                    <a:pt x="2428437" y="545245"/>
                    <a:pt x="2419668" y="554014"/>
                  </a:cubicBezTo>
                  <a:cubicBezTo>
                    <a:pt x="2410900" y="562782"/>
                    <a:pt x="2399008" y="567708"/>
                    <a:pt x="2386608" y="567708"/>
                  </a:cubicBezTo>
                  <a:lnTo>
                    <a:pt x="46755" y="567708"/>
                  </a:lnTo>
                  <a:cubicBezTo>
                    <a:pt x="34355" y="567708"/>
                    <a:pt x="22463" y="562782"/>
                    <a:pt x="13694" y="554014"/>
                  </a:cubicBezTo>
                  <a:cubicBezTo>
                    <a:pt x="4926" y="545245"/>
                    <a:pt x="0" y="533353"/>
                    <a:pt x="0" y="520953"/>
                  </a:cubicBezTo>
                  <a:lnTo>
                    <a:pt x="0" y="46755"/>
                  </a:lnTo>
                  <a:cubicBezTo>
                    <a:pt x="0" y="34355"/>
                    <a:pt x="4926" y="22463"/>
                    <a:pt x="13694" y="13694"/>
                  </a:cubicBezTo>
                  <a:cubicBezTo>
                    <a:pt x="22463" y="4926"/>
                    <a:pt x="34355" y="0"/>
                    <a:pt x="46755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433363" cy="6058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8190454" y="6727681"/>
            <a:ext cx="3660394" cy="100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392"/>
              </a:lnSpc>
            </a:pPr>
            <a:r>
              <a:rPr lang="en-US" sz="528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·Secretaría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110705"/>
            <a:ext cx="5796632" cy="1521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53"/>
              </a:lnSpc>
            </a:pPr>
            <a:r>
              <a:rPr lang="en-US" sz="7966">
                <a:solidFill>
                  <a:srgbClr val="FFFFFF"/>
                </a:solidFill>
                <a:latin typeface="Chunk Five"/>
                <a:ea typeface="Chunk Five"/>
                <a:cs typeface="Chunk Five"/>
                <a:sym typeface="Chunk Five"/>
              </a:rPr>
              <a:t>PERSONAL</a:t>
            </a:r>
          </a:p>
        </p:txBody>
      </p:sp>
      <p:sp>
        <p:nvSpPr>
          <p:cNvPr id="7" name="Freeform 7"/>
          <p:cNvSpPr/>
          <p:nvPr/>
        </p:nvSpPr>
        <p:spPr>
          <a:xfrm rot="2380076">
            <a:off x="2106847" y="5339999"/>
            <a:ext cx="4091579" cy="4114800"/>
          </a:xfrm>
          <a:custGeom>
            <a:avLst/>
            <a:gdLst/>
            <a:ahLst/>
            <a:cxnLst/>
            <a:rect l="l" t="t" r="r" b="b"/>
            <a:pathLst>
              <a:path w="4091579" h="4114800">
                <a:moveTo>
                  <a:pt x="0" y="0"/>
                </a:moveTo>
                <a:lnTo>
                  <a:pt x="4091579" y="0"/>
                </a:lnTo>
                <a:lnTo>
                  <a:pt x="40915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007493" y="6146216"/>
            <a:ext cx="1382446" cy="2363156"/>
          </a:xfrm>
          <a:custGeom>
            <a:avLst/>
            <a:gdLst/>
            <a:ahLst/>
            <a:cxnLst/>
            <a:rect l="l" t="t" r="r" b="b"/>
            <a:pathLst>
              <a:path w="1382446" h="2363156">
                <a:moveTo>
                  <a:pt x="0" y="0"/>
                </a:moveTo>
                <a:lnTo>
                  <a:pt x="1382447" y="0"/>
                </a:lnTo>
                <a:lnTo>
                  <a:pt x="1382447" y="2363156"/>
                </a:lnTo>
                <a:lnTo>
                  <a:pt x="0" y="23631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899945" y="7161793"/>
            <a:ext cx="1107548" cy="471211"/>
          </a:xfrm>
          <a:custGeom>
            <a:avLst/>
            <a:gdLst/>
            <a:ahLst/>
            <a:cxnLst/>
            <a:rect l="l" t="t" r="r" b="b"/>
            <a:pathLst>
              <a:path w="1107548" h="471211">
                <a:moveTo>
                  <a:pt x="0" y="0"/>
                </a:moveTo>
                <a:lnTo>
                  <a:pt x="1107548" y="0"/>
                </a:lnTo>
                <a:lnTo>
                  <a:pt x="1107548" y="471211"/>
                </a:lnTo>
                <a:lnTo>
                  <a:pt x="0" y="4712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389940" y="6817530"/>
            <a:ext cx="2900926" cy="1159738"/>
          </a:xfrm>
          <a:custGeom>
            <a:avLst/>
            <a:gdLst/>
            <a:ahLst/>
            <a:cxnLst/>
            <a:rect l="l" t="t" r="r" b="b"/>
            <a:pathLst>
              <a:path w="2900926" h="1159738">
                <a:moveTo>
                  <a:pt x="0" y="0"/>
                </a:moveTo>
                <a:lnTo>
                  <a:pt x="2900925" y="0"/>
                </a:lnTo>
                <a:lnTo>
                  <a:pt x="2900925" y="1159738"/>
                </a:lnTo>
                <a:lnTo>
                  <a:pt x="0" y="11597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4808682" y="7064636"/>
            <a:ext cx="2482183" cy="598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921"/>
              </a:lnSpc>
            </a:pPr>
            <a:r>
              <a:rPr lang="en-US" sz="3515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3ª planta</a:t>
            </a:r>
          </a:p>
        </p:txBody>
      </p:sp>
      <p:grpSp>
        <p:nvGrpSpPr>
          <p:cNvPr id="12" name="Group 12"/>
          <p:cNvGrpSpPr/>
          <p:nvPr/>
        </p:nvGrpSpPr>
        <p:grpSpPr>
          <a:xfrm rot="5400000">
            <a:off x="12606816" y="4617187"/>
            <a:ext cx="11292063" cy="1186637"/>
            <a:chOff x="0" y="0"/>
            <a:chExt cx="3253793" cy="34192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253793" cy="341928"/>
            </a:xfrm>
            <a:custGeom>
              <a:avLst/>
              <a:gdLst/>
              <a:ahLst/>
              <a:cxnLst/>
              <a:rect l="l" t="t" r="r" b="b"/>
              <a:pathLst>
                <a:path w="3253793" h="341928">
                  <a:moveTo>
                    <a:pt x="34966" y="0"/>
                  </a:moveTo>
                  <a:lnTo>
                    <a:pt x="3218827" y="0"/>
                  </a:lnTo>
                  <a:cubicBezTo>
                    <a:pt x="3228101" y="0"/>
                    <a:pt x="3236994" y="3684"/>
                    <a:pt x="3243552" y="10241"/>
                  </a:cubicBezTo>
                  <a:cubicBezTo>
                    <a:pt x="3250109" y="16799"/>
                    <a:pt x="3253793" y="25692"/>
                    <a:pt x="3253793" y="34966"/>
                  </a:cubicBezTo>
                  <a:lnTo>
                    <a:pt x="3253793" y="306962"/>
                  </a:lnTo>
                  <a:cubicBezTo>
                    <a:pt x="3253793" y="326273"/>
                    <a:pt x="3238138" y="341928"/>
                    <a:pt x="3218827" y="341928"/>
                  </a:cubicBezTo>
                  <a:lnTo>
                    <a:pt x="34966" y="341928"/>
                  </a:lnTo>
                  <a:cubicBezTo>
                    <a:pt x="15655" y="341928"/>
                    <a:pt x="0" y="326273"/>
                    <a:pt x="0" y="306962"/>
                  </a:cubicBezTo>
                  <a:lnTo>
                    <a:pt x="0" y="34966"/>
                  </a:lnTo>
                  <a:cubicBezTo>
                    <a:pt x="0" y="15655"/>
                    <a:pt x="15655" y="0"/>
                    <a:pt x="3496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3253793" cy="380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755223" y="2770916"/>
            <a:ext cx="10604525" cy="1932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92"/>
              </a:lnSpc>
            </a:pPr>
            <a:r>
              <a:rPr lang="en-US" sz="528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·Relaciones Internacionales y Relaciones con la Empresa</a:t>
            </a:r>
          </a:p>
        </p:txBody>
      </p:sp>
      <p:sp>
        <p:nvSpPr>
          <p:cNvPr id="16" name="Freeform 16"/>
          <p:cNvSpPr/>
          <p:nvPr/>
        </p:nvSpPr>
        <p:spPr>
          <a:xfrm rot="2380076">
            <a:off x="11709028" y="1049380"/>
            <a:ext cx="4091579" cy="4114800"/>
          </a:xfrm>
          <a:custGeom>
            <a:avLst/>
            <a:gdLst/>
            <a:ahLst/>
            <a:cxnLst/>
            <a:rect l="l" t="t" r="r" b="b"/>
            <a:pathLst>
              <a:path w="4091579" h="4114800">
                <a:moveTo>
                  <a:pt x="0" y="0"/>
                </a:moveTo>
                <a:lnTo>
                  <a:pt x="4091579" y="0"/>
                </a:lnTo>
                <a:lnTo>
                  <a:pt x="40915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609674" y="1855597"/>
            <a:ext cx="1382446" cy="2363156"/>
          </a:xfrm>
          <a:custGeom>
            <a:avLst/>
            <a:gdLst/>
            <a:ahLst/>
            <a:cxnLst/>
            <a:rect l="l" t="t" r="r" b="b"/>
            <a:pathLst>
              <a:path w="1382446" h="2363156">
                <a:moveTo>
                  <a:pt x="0" y="0"/>
                </a:moveTo>
                <a:lnTo>
                  <a:pt x="1382447" y="0"/>
                </a:lnTo>
                <a:lnTo>
                  <a:pt x="1382447" y="2363156"/>
                </a:lnTo>
                <a:lnTo>
                  <a:pt x="0" y="23631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1502126" y="2871174"/>
            <a:ext cx="1107548" cy="471211"/>
          </a:xfrm>
          <a:custGeom>
            <a:avLst/>
            <a:gdLst/>
            <a:ahLst/>
            <a:cxnLst/>
            <a:rect l="l" t="t" r="r" b="b"/>
            <a:pathLst>
              <a:path w="1107548" h="471211">
                <a:moveTo>
                  <a:pt x="0" y="0"/>
                </a:moveTo>
                <a:lnTo>
                  <a:pt x="1107548" y="0"/>
                </a:lnTo>
                <a:lnTo>
                  <a:pt x="1107548" y="471212"/>
                </a:lnTo>
                <a:lnTo>
                  <a:pt x="0" y="47121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3992121" y="2526911"/>
            <a:ext cx="2900926" cy="1159738"/>
          </a:xfrm>
          <a:custGeom>
            <a:avLst/>
            <a:gdLst/>
            <a:ahLst/>
            <a:cxnLst/>
            <a:rect l="l" t="t" r="r" b="b"/>
            <a:pathLst>
              <a:path w="2900926" h="1159738">
                <a:moveTo>
                  <a:pt x="0" y="0"/>
                </a:moveTo>
                <a:lnTo>
                  <a:pt x="2900925" y="0"/>
                </a:lnTo>
                <a:lnTo>
                  <a:pt x="2900925" y="1159738"/>
                </a:lnTo>
                <a:lnTo>
                  <a:pt x="0" y="11597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4410863" y="2774017"/>
            <a:ext cx="2482183" cy="598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921"/>
              </a:lnSpc>
            </a:pPr>
            <a:r>
              <a:rPr lang="en-US" sz="3515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3ª planta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0223" y="-135438"/>
            <a:ext cx="8974589" cy="2255155"/>
            <a:chOff x="0" y="0"/>
            <a:chExt cx="2586016" cy="6498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86016" cy="649820"/>
            </a:xfrm>
            <a:custGeom>
              <a:avLst/>
              <a:gdLst/>
              <a:ahLst/>
              <a:cxnLst/>
              <a:rect l="l" t="t" r="r" b="b"/>
              <a:pathLst>
                <a:path w="2586016" h="649820">
                  <a:moveTo>
                    <a:pt x="43995" y="0"/>
                  </a:moveTo>
                  <a:lnTo>
                    <a:pt x="2542021" y="0"/>
                  </a:lnTo>
                  <a:cubicBezTo>
                    <a:pt x="2566319" y="0"/>
                    <a:pt x="2586016" y="19697"/>
                    <a:pt x="2586016" y="43995"/>
                  </a:cubicBezTo>
                  <a:lnTo>
                    <a:pt x="2586016" y="605825"/>
                  </a:lnTo>
                  <a:cubicBezTo>
                    <a:pt x="2586016" y="617493"/>
                    <a:pt x="2581381" y="628683"/>
                    <a:pt x="2573130" y="636934"/>
                  </a:cubicBezTo>
                  <a:cubicBezTo>
                    <a:pt x="2564879" y="645185"/>
                    <a:pt x="2553689" y="649820"/>
                    <a:pt x="2542021" y="649820"/>
                  </a:cubicBezTo>
                  <a:lnTo>
                    <a:pt x="43995" y="649820"/>
                  </a:lnTo>
                  <a:cubicBezTo>
                    <a:pt x="19697" y="649820"/>
                    <a:pt x="0" y="630123"/>
                    <a:pt x="0" y="605825"/>
                  </a:cubicBezTo>
                  <a:lnTo>
                    <a:pt x="0" y="43995"/>
                  </a:lnTo>
                  <a:cubicBezTo>
                    <a:pt x="0" y="32327"/>
                    <a:pt x="4635" y="21137"/>
                    <a:pt x="12886" y="12886"/>
                  </a:cubicBezTo>
                  <a:cubicBezTo>
                    <a:pt x="21137" y="4635"/>
                    <a:pt x="32327" y="0"/>
                    <a:pt x="43995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86016" cy="6879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12606816" y="4617187"/>
            <a:ext cx="11292063" cy="1186637"/>
            <a:chOff x="0" y="0"/>
            <a:chExt cx="3253793" cy="3419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253793" cy="341928"/>
            </a:xfrm>
            <a:custGeom>
              <a:avLst/>
              <a:gdLst/>
              <a:ahLst/>
              <a:cxnLst/>
              <a:rect l="l" t="t" r="r" b="b"/>
              <a:pathLst>
                <a:path w="3253793" h="341928">
                  <a:moveTo>
                    <a:pt x="34966" y="0"/>
                  </a:moveTo>
                  <a:lnTo>
                    <a:pt x="3218827" y="0"/>
                  </a:lnTo>
                  <a:cubicBezTo>
                    <a:pt x="3228101" y="0"/>
                    <a:pt x="3236994" y="3684"/>
                    <a:pt x="3243552" y="10241"/>
                  </a:cubicBezTo>
                  <a:cubicBezTo>
                    <a:pt x="3250109" y="16799"/>
                    <a:pt x="3253793" y="25692"/>
                    <a:pt x="3253793" y="34966"/>
                  </a:cubicBezTo>
                  <a:lnTo>
                    <a:pt x="3253793" y="306962"/>
                  </a:lnTo>
                  <a:cubicBezTo>
                    <a:pt x="3253793" y="326273"/>
                    <a:pt x="3238138" y="341928"/>
                    <a:pt x="3218827" y="341928"/>
                  </a:cubicBezTo>
                  <a:lnTo>
                    <a:pt x="34966" y="341928"/>
                  </a:lnTo>
                  <a:cubicBezTo>
                    <a:pt x="15655" y="341928"/>
                    <a:pt x="0" y="326273"/>
                    <a:pt x="0" y="306962"/>
                  </a:cubicBezTo>
                  <a:lnTo>
                    <a:pt x="0" y="34966"/>
                  </a:lnTo>
                  <a:cubicBezTo>
                    <a:pt x="0" y="15655"/>
                    <a:pt x="15655" y="0"/>
                    <a:pt x="3496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253793" cy="380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199053" y="3560151"/>
            <a:ext cx="12570626" cy="4677836"/>
            <a:chOff x="0" y="0"/>
            <a:chExt cx="3830303" cy="142534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830303" cy="1425349"/>
            </a:xfrm>
            <a:custGeom>
              <a:avLst/>
              <a:gdLst/>
              <a:ahLst/>
              <a:cxnLst/>
              <a:rect l="l" t="t" r="r" b="b"/>
              <a:pathLst>
                <a:path w="3830303" h="1425349">
                  <a:moveTo>
                    <a:pt x="31410" y="0"/>
                  </a:moveTo>
                  <a:lnTo>
                    <a:pt x="3798893" y="0"/>
                  </a:lnTo>
                  <a:cubicBezTo>
                    <a:pt x="3807224" y="0"/>
                    <a:pt x="3815213" y="3309"/>
                    <a:pt x="3821103" y="9200"/>
                  </a:cubicBezTo>
                  <a:cubicBezTo>
                    <a:pt x="3826994" y="15090"/>
                    <a:pt x="3830303" y="23079"/>
                    <a:pt x="3830303" y="31410"/>
                  </a:cubicBezTo>
                  <a:lnTo>
                    <a:pt x="3830303" y="1393939"/>
                  </a:lnTo>
                  <a:cubicBezTo>
                    <a:pt x="3830303" y="1402270"/>
                    <a:pt x="3826994" y="1410259"/>
                    <a:pt x="3821103" y="1416149"/>
                  </a:cubicBezTo>
                  <a:cubicBezTo>
                    <a:pt x="3815213" y="1422040"/>
                    <a:pt x="3807224" y="1425349"/>
                    <a:pt x="3798893" y="1425349"/>
                  </a:cubicBezTo>
                  <a:lnTo>
                    <a:pt x="31410" y="1425349"/>
                  </a:lnTo>
                  <a:cubicBezTo>
                    <a:pt x="23079" y="1425349"/>
                    <a:pt x="15090" y="1422040"/>
                    <a:pt x="9200" y="1416149"/>
                  </a:cubicBezTo>
                  <a:cubicBezTo>
                    <a:pt x="3309" y="1410259"/>
                    <a:pt x="0" y="1402270"/>
                    <a:pt x="0" y="1393939"/>
                  </a:cubicBezTo>
                  <a:lnTo>
                    <a:pt x="0" y="31410"/>
                  </a:lnTo>
                  <a:cubicBezTo>
                    <a:pt x="0" y="23079"/>
                    <a:pt x="3309" y="15090"/>
                    <a:pt x="9200" y="9200"/>
                  </a:cubicBezTo>
                  <a:cubicBezTo>
                    <a:pt x="15090" y="3309"/>
                    <a:pt x="23079" y="0"/>
                    <a:pt x="31410" y="0"/>
                  </a:cubicBezTo>
                  <a:close/>
                </a:path>
              </a:pathLst>
            </a:custGeom>
            <a:solidFill>
              <a:srgbClr val="FFFFFF"/>
            </a:solidFill>
            <a:ln w="295275" cap="rnd">
              <a:solidFill>
                <a:srgbClr val="FF91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3830303" cy="14634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2446801" y="3801480"/>
            <a:ext cx="3267623" cy="2097589"/>
            <a:chOff x="0" y="0"/>
            <a:chExt cx="995653" cy="63914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995653" cy="639141"/>
            </a:xfrm>
            <a:custGeom>
              <a:avLst/>
              <a:gdLst/>
              <a:ahLst/>
              <a:cxnLst/>
              <a:rect l="l" t="t" r="r" b="b"/>
              <a:pathLst>
                <a:path w="995653" h="639141">
                  <a:moveTo>
                    <a:pt x="0" y="0"/>
                  </a:moveTo>
                  <a:lnTo>
                    <a:pt x="995653" y="0"/>
                  </a:lnTo>
                  <a:lnTo>
                    <a:pt x="995653" y="639141"/>
                  </a:lnTo>
                  <a:lnTo>
                    <a:pt x="0" y="639141"/>
                  </a:lnTo>
                  <a:close/>
                </a:path>
              </a:pathLst>
            </a:custGeom>
            <a:solidFill>
              <a:srgbClr val="FFBD59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995653" cy="6772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2446801" y="5899069"/>
            <a:ext cx="3267623" cy="2097589"/>
            <a:chOff x="0" y="0"/>
            <a:chExt cx="995653" cy="63914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95653" cy="639141"/>
            </a:xfrm>
            <a:custGeom>
              <a:avLst/>
              <a:gdLst/>
              <a:ahLst/>
              <a:cxnLst/>
              <a:rect l="l" t="t" r="r" b="b"/>
              <a:pathLst>
                <a:path w="995653" h="639141">
                  <a:moveTo>
                    <a:pt x="0" y="0"/>
                  </a:moveTo>
                  <a:lnTo>
                    <a:pt x="995653" y="0"/>
                  </a:lnTo>
                  <a:lnTo>
                    <a:pt x="995653" y="639141"/>
                  </a:lnTo>
                  <a:lnTo>
                    <a:pt x="0" y="639141"/>
                  </a:lnTo>
                  <a:close/>
                </a:path>
              </a:pathLst>
            </a:custGeom>
            <a:solidFill>
              <a:srgbClr val="FFBD59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995653" cy="6772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AutoShape 17"/>
          <p:cNvSpPr/>
          <p:nvPr/>
        </p:nvSpPr>
        <p:spPr>
          <a:xfrm>
            <a:off x="5714424" y="3560151"/>
            <a:ext cx="0" cy="4677836"/>
          </a:xfrm>
          <a:prstGeom prst="line">
            <a:avLst/>
          </a:prstGeom>
          <a:ln w="2857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8" name="AutoShape 18"/>
          <p:cNvSpPr/>
          <p:nvPr/>
        </p:nvSpPr>
        <p:spPr>
          <a:xfrm>
            <a:off x="10210747" y="3560151"/>
            <a:ext cx="0" cy="4677836"/>
          </a:xfrm>
          <a:prstGeom prst="line">
            <a:avLst/>
          </a:prstGeom>
          <a:ln w="2857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9" name="AutoShape 19"/>
          <p:cNvSpPr/>
          <p:nvPr/>
        </p:nvSpPr>
        <p:spPr>
          <a:xfrm flipH="1">
            <a:off x="2199053" y="5899069"/>
            <a:ext cx="12570626" cy="4293"/>
          </a:xfrm>
          <a:prstGeom prst="line">
            <a:avLst/>
          </a:prstGeom>
          <a:ln w="2857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20" name="Group 20"/>
          <p:cNvGrpSpPr/>
          <p:nvPr/>
        </p:nvGrpSpPr>
        <p:grpSpPr>
          <a:xfrm>
            <a:off x="6223103" y="2615016"/>
            <a:ext cx="3525550" cy="1573141"/>
            <a:chOff x="0" y="0"/>
            <a:chExt cx="1074244" cy="47934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74245" cy="479340"/>
            </a:xfrm>
            <a:custGeom>
              <a:avLst/>
              <a:gdLst/>
              <a:ahLst/>
              <a:cxnLst/>
              <a:rect l="l" t="t" r="r" b="b"/>
              <a:pathLst>
                <a:path w="1074245" h="479340">
                  <a:moveTo>
                    <a:pt x="1074245" y="0"/>
                  </a:moveTo>
                  <a:lnTo>
                    <a:pt x="1074245" y="479340"/>
                  </a:lnTo>
                  <a:lnTo>
                    <a:pt x="537122" y="352340"/>
                  </a:lnTo>
                  <a:lnTo>
                    <a:pt x="0" y="479340"/>
                  </a:lnTo>
                  <a:lnTo>
                    <a:pt x="0" y="0"/>
                  </a:lnTo>
                  <a:lnTo>
                    <a:pt x="1074245" y="0"/>
                  </a:lnTo>
                  <a:close/>
                </a:path>
              </a:pathLst>
            </a:custGeom>
            <a:solidFill>
              <a:srgbClr val="FFBD59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074244" cy="390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0671800" y="2615016"/>
            <a:ext cx="3525550" cy="1573141"/>
            <a:chOff x="0" y="0"/>
            <a:chExt cx="1074244" cy="47934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074245" cy="479340"/>
            </a:xfrm>
            <a:custGeom>
              <a:avLst/>
              <a:gdLst/>
              <a:ahLst/>
              <a:cxnLst/>
              <a:rect l="l" t="t" r="r" b="b"/>
              <a:pathLst>
                <a:path w="1074245" h="479340">
                  <a:moveTo>
                    <a:pt x="1074245" y="0"/>
                  </a:moveTo>
                  <a:lnTo>
                    <a:pt x="1074245" y="479340"/>
                  </a:lnTo>
                  <a:lnTo>
                    <a:pt x="537122" y="352340"/>
                  </a:lnTo>
                  <a:lnTo>
                    <a:pt x="0" y="479340"/>
                  </a:lnTo>
                  <a:lnTo>
                    <a:pt x="0" y="0"/>
                  </a:lnTo>
                  <a:lnTo>
                    <a:pt x="1074245" y="0"/>
                  </a:lnTo>
                  <a:close/>
                </a:path>
              </a:pathLst>
            </a:custGeom>
            <a:solidFill>
              <a:srgbClr val="FFBD59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1074244" cy="390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31846" y="43701"/>
            <a:ext cx="7854032" cy="1933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73"/>
              </a:lnSpc>
            </a:pPr>
            <a:r>
              <a:rPr lang="en-US" sz="5267">
                <a:solidFill>
                  <a:srgbClr val="FFFFFF"/>
                </a:solidFill>
                <a:latin typeface="Chunk Five"/>
                <a:ea typeface="Chunk Five"/>
                <a:cs typeface="Chunk Five"/>
                <a:sym typeface="Chunk Five"/>
              </a:rPr>
              <a:t>HORARIO APERTURA Y CIERRE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2527750" y="4261406"/>
            <a:ext cx="3081716" cy="1224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91"/>
              </a:lnSpc>
            </a:pPr>
            <a:r>
              <a:rPr lang="en-US" sz="335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DE LUNES A VIERNES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2527750" y="6657315"/>
            <a:ext cx="3081716" cy="63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91"/>
              </a:lnSpc>
            </a:pPr>
            <a:r>
              <a:rPr lang="en-US" sz="335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SÁBADOS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445020" y="2928654"/>
            <a:ext cx="3081716" cy="63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91"/>
              </a:lnSpc>
            </a:pPr>
            <a:r>
              <a:rPr lang="en-US" sz="335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EDIFICIO 4D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0893717" y="2928654"/>
            <a:ext cx="3081716" cy="63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91"/>
              </a:lnSpc>
            </a:pPr>
            <a:r>
              <a:rPr lang="en-US" sz="335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EDIFICIO 4P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6421728" y="4557797"/>
            <a:ext cx="3081716" cy="580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91"/>
              </a:lnSpc>
            </a:pPr>
            <a:r>
              <a:rPr lang="en-US" sz="3350" dirty="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7:45 a 21:30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0893717" y="4557797"/>
            <a:ext cx="3081716" cy="63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91"/>
              </a:lnSpc>
            </a:pPr>
            <a:r>
              <a:rPr lang="en-US" sz="335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8:00 a 21:00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6421728" y="6657315"/>
            <a:ext cx="3081716" cy="63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91"/>
              </a:lnSpc>
            </a:pPr>
            <a:r>
              <a:rPr lang="en-US" sz="335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*Cerrado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0918792" y="6657315"/>
            <a:ext cx="3081716" cy="63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91"/>
              </a:lnSpc>
            </a:pPr>
            <a:r>
              <a:rPr lang="en-US" sz="335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8:30 a 13:30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927429" y="596283"/>
            <a:ext cx="13642151" cy="7059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12"/>
              </a:lnSpc>
            </a:pPr>
            <a:r>
              <a:rPr lang="en-US" sz="408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(Excepto períodos vacacionales)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0223" y="-135438"/>
            <a:ext cx="8444816" cy="1970190"/>
            <a:chOff x="0" y="0"/>
            <a:chExt cx="2433363" cy="56770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3363" cy="567708"/>
            </a:xfrm>
            <a:custGeom>
              <a:avLst/>
              <a:gdLst/>
              <a:ahLst/>
              <a:cxnLst/>
              <a:rect l="l" t="t" r="r" b="b"/>
              <a:pathLst>
                <a:path w="2433363" h="567708">
                  <a:moveTo>
                    <a:pt x="46755" y="0"/>
                  </a:moveTo>
                  <a:lnTo>
                    <a:pt x="2386608" y="0"/>
                  </a:lnTo>
                  <a:cubicBezTo>
                    <a:pt x="2399008" y="0"/>
                    <a:pt x="2410900" y="4926"/>
                    <a:pt x="2419668" y="13694"/>
                  </a:cubicBezTo>
                  <a:cubicBezTo>
                    <a:pt x="2428437" y="22463"/>
                    <a:pt x="2433363" y="34355"/>
                    <a:pt x="2433363" y="46755"/>
                  </a:cubicBezTo>
                  <a:lnTo>
                    <a:pt x="2433363" y="520953"/>
                  </a:lnTo>
                  <a:cubicBezTo>
                    <a:pt x="2433363" y="533353"/>
                    <a:pt x="2428437" y="545245"/>
                    <a:pt x="2419668" y="554014"/>
                  </a:cubicBezTo>
                  <a:cubicBezTo>
                    <a:pt x="2410900" y="562782"/>
                    <a:pt x="2399008" y="567708"/>
                    <a:pt x="2386608" y="567708"/>
                  </a:cubicBezTo>
                  <a:lnTo>
                    <a:pt x="46755" y="567708"/>
                  </a:lnTo>
                  <a:cubicBezTo>
                    <a:pt x="34355" y="567708"/>
                    <a:pt x="22463" y="562782"/>
                    <a:pt x="13694" y="554014"/>
                  </a:cubicBezTo>
                  <a:cubicBezTo>
                    <a:pt x="4926" y="545245"/>
                    <a:pt x="0" y="533353"/>
                    <a:pt x="0" y="520953"/>
                  </a:cubicBezTo>
                  <a:lnTo>
                    <a:pt x="0" y="46755"/>
                  </a:lnTo>
                  <a:cubicBezTo>
                    <a:pt x="0" y="34355"/>
                    <a:pt x="4926" y="22463"/>
                    <a:pt x="13694" y="13694"/>
                  </a:cubicBezTo>
                  <a:cubicBezTo>
                    <a:pt x="22463" y="4926"/>
                    <a:pt x="34355" y="0"/>
                    <a:pt x="46755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433363" cy="6058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12606816" y="4617187"/>
            <a:ext cx="11292063" cy="1186637"/>
            <a:chOff x="0" y="0"/>
            <a:chExt cx="3253793" cy="3419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253793" cy="341928"/>
            </a:xfrm>
            <a:custGeom>
              <a:avLst/>
              <a:gdLst/>
              <a:ahLst/>
              <a:cxnLst/>
              <a:rect l="l" t="t" r="r" b="b"/>
              <a:pathLst>
                <a:path w="3253793" h="341928">
                  <a:moveTo>
                    <a:pt x="34966" y="0"/>
                  </a:moveTo>
                  <a:lnTo>
                    <a:pt x="3218827" y="0"/>
                  </a:lnTo>
                  <a:cubicBezTo>
                    <a:pt x="3228101" y="0"/>
                    <a:pt x="3236994" y="3684"/>
                    <a:pt x="3243552" y="10241"/>
                  </a:cubicBezTo>
                  <a:cubicBezTo>
                    <a:pt x="3250109" y="16799"/>
                    <a:pt x="3253793" y="25692"/>
                    <a:pt x="3253793" y="34966"/>
                  </a:cubicBezTo>
                  <a:lnTo>
                    <a:pt x="3253793" y="306962"/>
                  </a:lnTo>
                  <a:cubicBezTo>
                    <a:pt x="3253793" y="326273"/>
                    <a:pt x="3238138" y="341928"/>
                    <a:pt x="3218827" y="341928"/>
                  </a:cubicBezTo>
                  <a:lnTo>
                    <a:pt x="34966" y="341928"/>
                  </a:lnTo>
                  <a:cubicBezTo>
                    <a:pt x="15655" y="341928"/>
                    <a:pt x="0" y="326273"/>
                    <a:pt x="0" y="306962"/>
                  </a:cubicBezTo>
                  <a:lnTo>
                    <a:pt x="0" y="34966"/>
                  </a:lnTo>
                  <a:cubicBezTo>
                    <a:pt x="0" y="15655"/>
                    <a:pt x="15655" y="0"/>
                    <a:pt x="3496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253793" cy="380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374155" y="2758835"/>
            <a:ext cx="6811499" cy="1662148"/>
          </a:xfrm>
          <a:custGeom>
            <a:avLst/>
            <a:gdLst/>
            <a:ahLst/>
            <a:cxnLst/>
            <a:rect l="l" t="t" r="r" b="b"/>
            <a:pathLst>
              <a:path w="6811499" h="1662148">
                <a:moveTo>
                  <a:pt x="0" y="0"/>
                </a:moveTo>
                <a:lnTo>
                  <a:pt x="6811499" y="0"/>
                </a:lnTo>
                <a:lnTo>
                  <a:pt x="6811499" y="1662148"/>
                </a:lnTo>
                <a:lnTo>
                  <a:pt x="0" y="16621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376796" y="2961867"/>
            <a:ext cx="8025848" cy="935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883"/>
              </a:lnSpc>
            </a:pPr>
            <a:r>
              <a:rPr lang="en-US" sz="4916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POLICONSULTA</a:t>
            </a:r>
          </a:p>
        </p:txBody>
      </p:sp>
      <p:sp>
        <p:nvSpPr>
          <p:cNvPr id="10" name="Freeform 10"/>
          <p:cNvSpPr/>
          <p:nvPr/>
        </p:nvSpPr>
        <p:spPr>
          <a:xfrm>
            <a:off x="9546502" y="2758835"/>
            <a:ext cx="6811499" cy="1662148"/>
          </a:xfrm>
          <a:custGeom>
            <a:avLst/>
            <a:gdLst/>
            <a:ahLst/>
            <a:cxnLst/>
            <a:rect l="l" t="t" r="r" b="b"/>
            <a:pathLst>
              <a:path w="6811499" h="1662148">
                <a:moveTo>
                  <a:pt x="0" y="0"/>
                </a:moveTo>
                <a:lnTo>
                  <a:pt x="6811499" y="0"/>
                </a:lnTo>
                <a:lnTo>
                  <a:pt x="6811499" y="1662148"/>
                </a:lnTo>
                <a:lnTo>
                  <a:pt x="0" y="16621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 rot="10800000">
            <a:off x="1668626" y="4229101"/>
            <a:ext cx="6517027" cy="2420699"/>
            <a:chOff x="0" y="-38100"/>
            <a:chExt cx="1843345" cy="824152"/>
          </a:xfrm>
        </p:grpSpPr>
        <p:sp>
          <p:nvSpPr>
            <p:cNvPr id="12" name="Freeform 12"/>
            <p:cNvSpPr/>
            <p:nvPr/>
          </p:nvSpPr>
          <p:spPr>
            <a:xfrm>
              <a:off x="0" y="133315"/>
              <a:ext cx="1843345" cy="652737"/>
            </a:xfrm>
            <a:custGeom>
              <a:avLst/>
              <a:gdLst/>
              <a:ahLst/>
              <a:cxnLst/>
              <a:rect l="l" t="t" r="r" b="b"/>
              <a:pathLst>
                <a:path w="1843345" h="652737">
                  <a:moveTo>
                    <a:pt x="1843345" y="0"/>
                  </a:moveTo>
                  <a:lnTo>
                    <a:pt x="0" y="0"/>
                  </a:lnTo>
                  <a:lnTo>
                    <a:pt x="0" y="464777"/>
                  </a:lnTo>
                  <a:lnTo>
                    <a:pt x="157480" y="464777"/>
                  </a:lnTo>
                  <a:lnTo>
                    <a:pt x="157480" y="652737"/>
                  </a:lnTo>
                  <a:lnTo>
                    <a:pt x="463550" y="464777"/>
                  </a:lnTo>
                  <a:lnTo>
                    <a:pt x="1843345" y="464777"/>
                  </a:lnTo>
                  <a:lnTo>
                    <a:pt x="1843345" y="0"/>
                  </a:lnTo>
                  <a:close/>
                </a:path>
              </a:pathLst>
            </a:custGeom>
            <a:solidFill>
              <a:srgbClr val="5CE1E6"/>
            </a:solidFill>
          </p:spPr>
          <p:txBody>
            <a:bodyPr/>
            <a:lstStyle/>
            <a:p>
              <a:endParaRPr lang="es-ES" dirty="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843345" cy="5003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10800000">
            <a:off x="9693737" y="4038784"/>
            <a:ext cx="6517027" cy="2160009"/>
            <a:chOff x="0" y="0"/>
            <a:chExt cx="1843345" cy="70042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843345" cy="700427"/>
            </a:xfrm>
            <a:custGeom>
              <a:avLst/>
              <a:gdLst/>
              <a:ahLst/>
              <a:cxnLst/>
              <a:rect l="l" t="t" r="r" b="b"/>
              <a:pathLst>
                <a:path w="1843345" h="700427">
                  <a:moveTo>
                    <a:pt x="1843345" y="0"/>
                  </a:moveTo>
                  <a:lnTo>
                    <a:pt x="0" y="0"/>
                  </a:lnTo>
                  <a:lnTo>
                    <a:pt x="0" y="512467"/>
                  </a:lnTo>
                  <a:lnTo>
                    <a:pt x="157480" y="512467"/>
                  </a:lnTo>
                  <a:lnTo>
                    <a:pt x="157480" y="700427"/>
                  </a:lnTo>
                  <a:lnTo>
                    <a:pt x="463550" y="512467"/>
                  </a:lnTo>
                  <a:lnTo>
                    <a:pt x="1843345" y="512467"/>
                  </a:lnTo>
                  <a:lnTo>
                    <a:pt x="1843345" y="0"/>
                  </a:lnTo>
                  <a:close/>
                </a:path>
              </a:pathLst>
            </a:custGeom>
            <a:solidFill>
              <a:srgbClr val="5CE1E6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843345" cy="5480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4557644" y="7713502"/>
            <a:ext cx="1186638" cy="1191313"/>
          </a:xfrm>
          <a:custGeom>
            <a:avLst/>
            <a:gdLst/>
            <a:ahLst/>
            <a:cxnLst/>
            <a:rect l="l" t="t" r="r" b="b"/>
            <a:pathLst>
              <a:path w="1322916" h="1322916">
                <a:moveTo>
                  <a:pt x="0" y="0"/>
                </a:moveTo>
                <a:lnTo>
                  <a:pt x="1322916" y="0"/>
                </a:lnTo>
                <a:lnTo>
                  <a:pt x="1322916" y="1322917"/>
                </a:lnTo>
                <a:lnTo>
                  <a:pt x="0" y="13229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621990" y="110705"/>
            <a:ext cx="6610052" cy="1521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53"/>
              </a:lnSpc>
            </a:pPr>
            <a:r>
              <a:rPr lang="en-US" sz="7966">
                <a:solidFill>
                  <a:srgbClr val="FFFFFF"/>
                </a:solidFill>
                <a:latin typeface="Chunk Five"/>
                <a:ea typeface="Chunk Five"/>
                <a:cs typeface="Chunk Five"/>
                <a:sym typeface="Chunk Five"/>
              </a:rPr>
              <a:t>CONSULTAS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144000" y="-8939"/>
            <a:ext cx="4468404" cy="21537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12"/>
              </a:lnSpc>
            </a:pPr>
            <a:r>
              <a:rPr lang="en-US" sz="408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Secretaría </a:t>
            </a:r>
          </a:p>
          <a:p>
            <a:pPr algn="l">
              <a:lnSpc>
                <a:spcPts val="5712"/>
              </a:lnSpc>
            </a:pPr>
            <a:r>
              <a:rPr lang="en-US" sz="408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Internacional</a:t>
            </a:r>
          </a:p>
          <a:p>
            <a:pPr algn="l">
              <a:lnSpc>
                <a:spcPts val="5712"/>
              </a:lnSpc>
            </a:pPr>
            <a:r>
              <a:rPr lang="en-US" sz="408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Empresas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555079" y="2961867"/>
            <a:ext cx="8025848" cy="935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883"/>
              </a:lnSpc>
            </a:pPr>
            <a:r>
              <a:rPr lang="en-US" sz="4916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POLICITA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982655" y="4896254"/>
            <a:ext cx="5594873" cy="1302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52"/>
              </a:lnSpc>
            </a:pPr>
            <a:r>
              <a:rPr lang="en-US" sz="3751" dirty="0" err="1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Cita</a:t>
            </a:r>
            <a:r>
              <a:rPr lang="en-US" sz="3751" dirty="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 </a:t>
            </a:r>
            <a:r>
              <a:rPr lang="en-US" sz="3751" dirty="0" err="1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presencial</a:t>
            </a:r>
            <a:r>
              <a:rPr lang="en-US" sz="3751" dirty="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 o </a:t>
            </a:r>
            <a:r>
              <a:rPr lang="en-US" sz="3751" dirty="0" err="1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vía</a:t>
            </a:r>
            <a:r>
              <a:rPr lang="en-US" sz="3751" dirty="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 Teams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910983" y="5162420"/>
            <a:ext cx="6032315" cy="691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662"/>
              </a:lnSpc>
              <a:spcBef>
                <a:spcPct val="0"/>
              </a:spcBef>
            </a:pPr>
            <a:r>
              <a:rPr lang="en-US" sz="4044" u="none" strike="noStrike" dirty="0" err="1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pregunta</a:t>
            </a:r>
            <a:r>
              <a:rPr lang="en-US" sz="4044" u="none" strike="noStrike" dirty="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 – </a:t>
            </a:r>
            <a:r>
              <a:rPr lang="en-US" sz="4044" u="none" strike="noStrike" dirty="0" err="1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respuesta</a:t>
            </a:r>
            <a:endParaRPr lang="en-US" sz="4044" u="none" strike="noStrike" dirty="0">
              <a:solidFill>
                <a:srgbClr val="000000"/>
              </a:solidFill>
              <a:latin typeface="Hammersmith One"/>
              <a:ea typeface="Hammersmith One"/>
              <a:cs typeface="Hammersmith One"/>
              <a:sym typeface="Hammersmith One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421366" y="9205904"/>
            <a:ext cx="12799834" cy="8357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19"/>
              </a:lnSpc>
            </a:pPr>
            <a:r>
              <a:rPr lang="en-US" sz="4870" u="sng" dirty="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  <a:hlinkClick r:id="rId5" tooltip="https://www.upv.es/entidades/etsit/secretaria/"/>
              </a:rPr>
              <a:t>Web ETSIT: Escuela -Secretaría y </a:t>
            </a:r>
            <a:r>
              <a:rPr lang="en-US" sz="4870" u="sng" dirty="0" err="1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  <a:hlinkClick r:id="rId5" tooltip="https://www.upv.es/entidades/etsit/secretaria/"/>
              </a:rPr>
              <a:t>contacto</a:t>
            </a:r>
            <a:endParaRPr lang="en-US" sz="4870" u="sng" dirty="0">
              <a:solidFill>
                <a:srgbClr val="000000"/>
              </a:solidFill>
              <a:latin typeface="Hammersmith One"/>
              <a:ea typeface="Hammersmith One"/>
              <a:cs typeface="Hammersmith One"/>
              <a:sym typeface="Hammersmith One"/>
              <a:hlinkClick r:id="rId5" tooltip="https://www.upv.es/entidades/etsit/secretaria/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6020906" y="7826416"/>
            <a:ext cx="8847398" cy="7059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12"/>
              </a:lnSpc>
            </a:pPr>
            <a:r>
              <a:rPr lang="en-US" sz="4080" dirty="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  <a:hlinkClick r:id="rId6"/>
              </a:rPr>
              <a:t>App</a:t>
            </a:r>
            <a:endParaRPr lang="en-US" sz="4080" dirty="0">
              <a:solidFill>
                <a:srgbClr val="000000"/>
              </a:solidFill>
              <a:latin typeface="Hammersmith One"/>
              <a:ea typeface="Hammersmith One"/>
              <a:cs typeface="Hammersmith One"/>
              <a:sym typeface="Hammersmith One"/>
            </a:endParaRPr>
          </a:p>
        </p:txBody>
      </p:sp>
      <p:sp>
        <p:nvSpPr>
          <p:cNvPr id="26" name="TextBox 9">
            <a:extLst>
              <a:ext uri="{FF2B5EF4-FFF2-40B4-BE49-F238E27FC236}">
                <a16:creationId xmlns:a16="http://schemas.microsoft.com/office/drawing/2014/main" id="{A1949BE6-6C6A-4FD9-82DB-B4BD5500A1A8}"/>
              </a:ext>
            </a:extLst>
          </p:cNvPr>
          <p:cNvSpPr txBox="1"/>
          <p:nvPr/>
        </p:nvSpPr>
        <p:spPr>
          <a:xfrm>
            <a:off x="1025878" y="7440398"/>
            <a:ext cx="4775863" cy="8783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112"/>
              </a:lnSpc>
            </a:pPr>
            <a:r>
              <a:rPr lang="en-US" sz="5080" dirty="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¿</a:t>
            </a:r>
            <a:r>
              <a:rPr lang="en-US" sz="5080" dirty="0" err="1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Dónde</a:t>
            </a:r>
            <a:r>
              <a:rPr lang="en-US" sz="5080" dirty="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0223" y="-135438"/>
            <a:ext cx="15270495" cy="1880432"/>
            <a:chOff x="0" y="0"/>
            <a:chExt cx="4400173" cy="54184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00173" cy="541844"/>
            </a:xfrm>
            <a:custGeom>
              <a:avLst/>
              <a:gdLst/>
              <a:ahLst/>
              <a:cxnLst/>
              <a:rect l="l" t="t" r="r" b="b"/>
              <a:pathLst>
                <a:path w="4400173" h="541844">
                  <a:moveTo>
                    <a:pt x="25856" y="0"/>
                  </a:moveTo>
                  <a:lnTo>
                    <a:pt x="4374317" y="0"/>
                  </a:lnTo>
                  <a:cubicBezTo>
                    <a:pt x="4388597" y="0"/>
                    <a:pt x="4400173" y="11576"/>
                    <a:pt x="4400173" y="25856"/>
                  </a:cubicBezTo>
                  <a:lnTo>
                    <a:pt x="4400173" y="515988"/>
                  </a:lnTo>
                  <a:cubicBezTo>
                    <a:pt x="4400173" y="522845"/>
                    <a:pt x="4397449" y="529422"/>
                    <a:pt x="4392600" y="534271"/>
                  </a:cubicBezTo>
                  <a:cubicBezTo>
                    <a:pt x="4387751" y="539120"/>
                    <a:pt x="4381174" y="541844"/>
                    <a:pt x="4374317" y="541844"/>
                  </a:cubicBezTo>
                  <a:lnTo>
                    <a:pt x="25856" y="541844"/>
                  </a:lnTo>
                  <a:cubicBezTo>
                    <a:pt x="18999" y="541844"/>
                    <a:pt x="12422" y="539120"/>
                    <a:pt x="7573" y="534271"/>
                  </a:cubicBezTo>
                  <a:cubicBezTo>
                    <a:pt x="2724" y="529422"/>
                    <a:pt x="0" y="522845"/>
                    <a:pt x="0" y="515988"/>
                  </a:cubicBezTo>
                  <a:lnTo>
                    <a:pt x="0" y="25856"/>
                  </a:lnTo>
                  <a:cubicBezTo>
                    <a:pt x="0" y="11576"/>
                    <a:pt x="11576" y="0"/>
                    <a:pt x="2585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00173" cy="5799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12606816" y="4617187"/>
            <a:ext cx="11292063" cy="1186637"/>
            <a:chOff x="0" y="0"/>
            <a:chExt cx="3253793" cy="3419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253793" cy="341928"/>
            </a:xfrm>
            <a:custGeom>
              <a:avLst/>
              <a:gdLst/>
              <a:ahLst/>
              <a:cxnLst/>
              <a:rect l="l" t="t" r="r" b="b"/>
              <a:pathLst>
                <a:path w="3253793" h="341928">
                  <a:moveTo>
                    <a:pt x="34966" y="0"/>
                  </a:moveTo>
                  <a:lnTo>
                    <a:pt x="3218827" y="0"/>
                  </a:lnTo>
                  <a:cubicBezTo>
                    <a:pt x="3228101" y="0"/>
                    <a:pt x="3236994" y="3684"/>
                    <a:pt x="3243552" y="10241"/>
                  </a:cubicBezTo>
                  <a:cubicBezTo>
                    <a:pt x="3250109" y="16799"/>
                    <a:pt x="3253793" y="25692"/>
                    <a:pt x="3253793" y="34966"/>
                  </a:cubicBezTo>
                  <a:lnTo>
                    <a:pt x="3253793" y="306962"/>
                  </a:lnTo>
                  <a:cubicBezTo>
                    <a:pt x="3253793" y="326273"/>
                    <a:pt x="3238138" y="341928"/>
                    <a:pt x="3218827" y="341928"/>
                  </a:cubicBezTo>
                  <a:lnTo>
                    <a:pt x="34966" y="341928"/>
                  </a:lnTo>
                  <a:cubicBezTo>
                    <a:pt x="15655" y="341928"/>
                    <a:pt x="0" y="326273"/>
                    <a:pt x="0" y="306962"/>
                  </a:cubicBezTo>
                  <a:lnTo>
                    <a:pt x="0" y="34966"/>
                  </a:lnTo>
                  <a:cubicBezTo>
                    <a:pt x="0" y="15655"/>
                    <a:pt x="15655" y="0"/>
                    <a:pt x="3496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253793" cy="380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85737" y="247867"/>
            <a:ext cx="14262313" cy="1294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3"/>
              </a:lnSpc>
            </a:pPr>
            <a:r>
              <a:rPr lang="en-US" sz="6767">
                <a:solidFill>
                  <a:srgbClr val="FFFFFF"/>
                </a:solidFill>
                <a:latin typeface="Chunk Five"/>
                <a:ea typeface="Chunk Five"/>
                <a:cs typeface="Chunk Five"/>
                <a:sym typeface="Chunk Five"/>
              </a:rPr>
              <a:t>FORMALIZACIÓN MATRÍCULA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34337" y="2040654"/>
            <a:ext cx="8847398" cy="966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12"/>
              </a:lnSpc>
            </a:pPr>
            <a:r>
              <a:rPr lang="en-US" sz="5080" dirty="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TARJETA PAU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BA5910B9-2EEC-43B7-B83F-3C267C5DC9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10" r="32112"/>
          <a:stretch/>
        </p:blipFill>
        <p:spPr>
          <a:xfrm>
            <a:off x="6705600" y="2041746"/>
            <a:ext cx="8458200" cy="799738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0223" y="-135438"/>
            <a:ext cx="15270495" cy="1880432"/>
            <a:chOff x="0" y="0"/>
            <a:chExt cx="4400173" cy="54184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00173" cy="541844"/>
            </a:xfrm>
            <a:custGeom>
              <a:avLst/>
              <a:gdLst/>
              <a:ahLst/>
              <a:cxnLst/>
              <a:rect l="l" t="t" r="r" b="b"/>
              <a:pathLst>
                <a:path w="4400173" h="541844">
                  <a:moveTo>
                    <a:pt x="25856" y="0"/>
                  </a:moveTo>
                  <a:lnTo>
                    <a:pt x="4374317" y="0"/>
                  </a:lnTo>
                  <a:cubicBezTo>
                    <a:pt x="4388597" y="0"/>
                    <a:pt x="4400173" y="11576"/>
                    <a:pt x="4400173" y="25856"/>
                  </a:cubicBezTo>
                  <a:lnTo>
                    <a:pt x="4400173" y="515988"/>
                  </a:lnTo>
                  <a:cubicBezTo>
                    <a:pt x="4400173" y="522845"/>
                    <a:pt x="4397449" y="529422"/>
                    <a:pt x="4392600" y="534271"/>
                  </a:cubicBezTo>
                  <a:cubicBezTo>
                    <a:pt x="4387751" y="539120"/>
                    <a:pt x="4381174" y="541844"/>
                    <a:pt x="4374317" y="541844"/>
                  </a:cubicBezTo>
                  <a:lnTo>
                    <a:pt x="25856" y="541844"/>
                  </a:lnTo>
                  <a:cubicBezTo>
                    <a:pt x="18999" y="541844"/>
                    <a:pt x="12422" y="539120"/>
                    <a:pt x="7573" y="534271"/>
                  </a:cubicBezTo>
                  <a:cubicBezTo>
                    <a:pt x="2724" y="529422"/>
                    <a:pt x="0" y="522845"/>
                    <a:pt x="0" y="515988"/>
                  </a:cubicBezTo>
                  <a:lnTo>
                    <a:pt x="0" y="25856"/>
                  </a:lnTo>
                  <a:cubicBezTo>
                    <a:pt x="0" y="11576"/>
                    <a:pt x="11576" y="0"/>
                    <a:pt x="2585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00173" cy="5799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12606816" y="4617187"/>
            <a:ext cx="11292063" cy="1186637"/>
            <a:chOff x="0" y="0"/>
            <a:chExt cx="3253793" cy="3419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253793" cy="341928"/>
            </a:xfrm>
            <a:custGeom>
              <a:avLst/>
              <a:gdLst/>
              <a:ahLst/>
              <a:cxnLst/>
              <a:rect l="l" t="t" r="r" b="b"/>
              <a:pathLst>
                <a:path w="3253793" h="341928">
                  <a:moveTo>
                    <a:pt x="34966" y="0"/>
                  </a:moveTo>
                  <a:lnTo>
                    <a:pt x="3218827" y="0"/>
                  </a:lnTo>
                  <a:cubicBezTo>
                    <a:pt x="3228101" y="0"/>
                    <a:pt x="3236994" y="3684"/>
                    <a:pt x="3243552" y="10241"/>
                  </a:cubicBezTo>
                  <a:cubicBezTo>
                    <a:pt x="3250109" y="16799"/>
                    <a:pt x="3253793" y="25692"/>
                    <a:pt x="3253793" y="34966"/>
                  </a:cubicBezTo>
                  <a:lnTo>
                    <a:pt x="3253793" y="306962"/>
                  </a:lnTo>
                  <a:cubicBezTo>
                    <a:pt x="3253793" y="326273"/>
                    <a:pt x="3238138" y="341928"/>
                    <a:pt x="3218827" y="341928"/>
                  </a:cubicBezTo>
                  <a:lnTo>
                    <a:pt x="34966" y="341928"/>
                  </a:lnTo>
                  <a:cubicBezTo>
                    <a:pt x="15655" y="341928"/>
                    <a:pt x="0" y="326273"/>
                    <a:pt x="0" y="306962"/>
                  </a:cubicBezTo>
                  <a:lnTo>
                    <a:pt x="0" y="34966"/>
                  </a:lnTo>
                  <a:cubicBezTo>
                    <a:pt x="0" y="15655"/>
                    <a:pt x="15655" y="0"/>
                    <a:pt x="3496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253793" cy="380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85737" y="247867"/>
            <a:ext cx="14262313" cy="1294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3"/>
              </a:lnSpc>
            </a:pPr>
            <a:r>
              <a:rPr lang="en-US" sz="6767">
                <a:solidFill>
                  <a:srgbClr val="FFFFFF"/>
                </a:solidFill>
                <a:latin typeface="Chunk Five"/>
                <a:ea typeface="Chunk Five"/>
                <a:cs typeface="Chunk Five"/>
                <a:sym typeface="Chunk Five"/>
              </a:rPr>
              <a:t>FORMALIZACIÓN MATRÍCULA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34337" y="2040654"/>
            <a:ext cx="13630999" cy="966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12"/>
              </a:lnSpc>
            </a:pPr>
            <a:r>
              <a:rPr lang="en-US" sz="508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INTRANET - REVISIÓN ESTADO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5BF90526-1396-4C9C-888B-72E9E4C5C0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857500"/>
            <a:ext cx="12801600" cy="691013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0223" y="-135438"/>
            <a:ext cx="8970246" cy="1970190"/>
            <a:chOff x="0" y="0"/>
            <a:chExt cx="2584765" cy="56770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84765" cy="567708"/>
            </a:xfrm>
            <a:custGeom>
              <a:avLst/>
              <a:gdLst/>
              <a:ahLst/>
              <a:cxnLst/>
              <a:rect l="l" t="t" r="r" b="b"/>
              <a:pathLst>
                <a:path w="2584765" h="567708">
                  <a:moveTo>
                    <a:pt x="44016" y="0"/>
                  </a:moveTo>
                  <a:lnTo>
                    <a:pt x="2540749" y="0"/>
                  </a:lnTo>
                  <a:cubicBezTo>
                    <a:pt x="2565058" y="0"/>
                    <a:pt x="2584765" y="19707"/>
                    <a:pt x="2584765" y="44016"/>
                  </a:cubicBezTo>
                  <a:lnTo>
                    <a:pt x="2584765" y="523691"/>
                  </a:lnTo>
                  <a:cubicBezTo>
                    <a:pt x="2584765" y="535365"/>
                    <a:pt x="2580127" y="546561"/>
                    <a:pt x="2571873" y="554816"/>
                  </a:cubicBezTo>
                  <a:cubicBezTo>
                    <a:pt x="2563618" y="563070"/>
                    <a:pt x="2552422" y="567708"/>
                    <a:pt x="2540749" y="567708"/>
                  </a:cubicBezTo>
                  <a:lnTo>
                    <a:pt x="44016" y="567708"/>
                  </a:lnTo>
                  <a:cubicBezTo>
                    <a:pt x="19707" y="567708"/>
                    <a:pt x="0" y="548001"/>
                    <a:pt x="0" y="523691"/>
                  </a:cubicBezTo>
                  <a:lnTo>
                    <a:pt x="0" y="44016"/>
                  </a:lnTo>
                  <a:cubicBezTo>
                    <a:pt x="0" y="32343"/>
                    <a:pt x="4637" y="21147"/>
                    <a:pt x="12892" y="12892"/>
                  </a:cubicBezTo>
                  <a:cubicBezTo>
                    <a:pt x="21147" y="4637"/>
                    <a:pt x="32343" y="0"/>
                    <a:pt x="4401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84765" cy="6058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12606816" y="4617187"/>
            <a:ext cx="11292063" cy="1186637"/>
            <a:chOff x="0" y="0"/>
            <a:chExt cx="3253793" cy="3419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253793" cy="341928"/>
            </a:xfrm>
            <a:custGeom>
              <a:avLst/>
              <a:gdLst/>
              <a:ahLst/>
              <a:cxnLst/>
              <a:rect l="l" t="t" r="r" b="b"/>
              <a:pathLst>
                <a:path w="3253793" h="341928">
                  <a:moveTo>
                    <a:pt x="34966" y="0"/>
                  </a:moveTo>
                  <a:lnTo>
                    <a:pt x="3218827" y="0"/>
                  </a:lnTo>
                  <a:cubicBezTo>
                    <a:pt x="3228101" y="0"/>
                    <a:pt x="3236994" y="3684"/>
                    <a:pt x="3243552" y="10241"/>
                  </a:cubicBezTo>
                  <a:cubicBezTo>
                    <a:pt x="3250109" y="16799"/>
                    <a:pt x="3253793" y="25692"/>
                    <a:pt x="3253793" y="34966"/>
                  </a:cubicBezTo>
                  <a:lnTo>
                    <a:pt x="3253793" y="306962"/>
                  </a:lnTo>
                  <a:cubicBezTo>
                    <a:pt x="3253793" y="326273"/>
                    <a:pt x="3238138" y="341928"/>
                    <a:pt x="3218827" y="341928"/>
                  </a:cubicBezTo>
                  <a:lnTo>
                    <a:pt x="34966" y="341928"/>
                  </a:lnTo>
                  <a:cubicBezTo>
                    <a:pt x="15655" y="341928"/>
                    <a:pt x="0" y="326273"/>
                    <a:pt x="0" y="306962"/>
                  </a:cubicBezTo>
                  <a:lnTo>
                    <a:pt x="0" y="34966"/>
                  </a:lnTo>
                  <a:cubicBezTo>
                    <a:pt x="0" y="15655"/>
                    <a:pt x="15655" y="0"/>
                    <a:pt x="3496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253793" cy="380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696469" y="2324963"/>
            <a:ext cx="5035530" cy="5035530"/>
          </a:xfrm>
          <a:custGeom>
            <a:avLst/>
            <a:gdLst/>
            <a:ahLst/>
            <a:cxnLst/>
            <a:rect l="l" t="t" r="r" b="b"/>
            <a:pathLst>
              <a:path w="5035530" h="5035530">
                <a:moveTo>
                  <a:pt x="0" y="0"/>
                </a:moveTo>
                <a:lnTo>
                  <a:pt x="5035530" y="0"/>
                </a:lnTo>
                <a:lnTo>
                  <a:pt x="5035530" y="5035530"/>
                </a:lnTo>
                <a:lnTo>
                  <a:pt x="0" y="50355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379593" y="2324963"/>
            <a:ext cx="5035530" cy="5035530"/>
          </a:xfrm>
          <a:custGeom>
            <a:avLst/>
            <a:gdLst/>
            <a:ahLst/>
            <a:cxnLst/>
            <a:rect l="l" t="t" r="r" b="b"/>
            <a:pathLst>
              <a:path w="5035530" h="5035530">
                <a:moveTo>
                  <a:pt x="0" y="0"/>
                </a:moveTo>
                <a:lnTo>
                  <a:pt x="5035530" y="0"/>
                </a:lnTo>
                <a:lnTo>
                  <a:pt x="5035530" y="5035530"/>
                </a:lnTo>
                <a:lnTo>
                  <a:pt x="0" y="50355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2062823" y="2324963"/>
            <a:ext cx="5035530" cy="5035530"/>
          </a:xfrm>
          <a:custGeom>
            <a:avLst/>
            <a:gdLst/>
            <a:ahLst/>
            <a:cxnLst/>
            <a:rect l="l" t="t" r="r" b="b"/>
            <a:pathLst>
              <a:path w="5035530" h="5035530">
                <a:moveTo>
                  <a:pt x="0" y="0"/>
                </a:moveTo>
                <a:lnTo>
                  <a:pt x="5035530" y="0"/>
                </a:lnTo>
                <a:lnTo>
                  <a:pt x="5035530" y="5035530"/>
                </a:lnTo>
                <a:lnTo>
                  <a:pt x="0" y="50355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8100000">
            <a:off x="5826463" y="6228386"/>
            <a:ext cx="1800440" cy="932955"/>
          </a:xfrm>
          <a:custGeom>
            <a:avLst/>
            <a:gdLst/>
            <a:ahLst/>
            <a:cxnLst/>
            <a:rect l="l" t="t" r="r" b="b"/>
            <a:pathLst>
              <a:path w="1800440" h="932955">
                <a:moveTo>
                  <a:pt x="0" y="0"/>
                </a:moveTo>
                <a:lnTo>
                  <a:pt x="1800440" y="0"/>
                </a:lnTo>
                <a:lnTo>
                  <a:pt x="1800440" y="932955"/>
                </a:lnTo>
                <a:lnTo>
                  <a:pt x="0" y="9329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437603" y="110705"/>
            <a:ext cx="5691336" cy="1521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53"/>
              </a:lnSpc>
            </a:pPr>
            <a:r>
              <a:rPr lang="en-US" sz="7966">
                <a:solidFill>
                  <a:srgbClr val="FFFFFF"/>
                </a:solidFill>
                <a:latin typeface="Chunk Five"/>
                <a:ea typeface="Chunk Five"/>
                <a:cs typeface="Chunk Five"/>
                <a:sym typeface="Chunk Five"/>
              </a:rPr>
              <a:t>MÁS INFO.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476376" y="3146413"/>
            <a:ext cx="3475717" cy="3220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62"/>
              </a:lnSpc>
            </a:pPr>
            <a:r>
              <a:rPr lang="en-US" sz="4473" u="sng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  <a:hlinkClick r:id="rId6" tooltip="https://www.upv.es/perfiles/estudiante/index-es.html"/>
              </a:rPr>
              <a:t>SERVICIOS QUE OFRECE LA UPV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726683" y="3664032"/>
            <a:ext cx="4341349" cy="21922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90"/>
              </a:lnSpc>
            </a:pPr>
            <a:r>
              <a:rPr lang="en-US" sz="4064" u="sng" dirty="0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  <a:hlinkClick r:id="rId7" tooltip="https://www.upv.es/contenidos/SMAT/etsit/indexnormalc.html"/>
              </a:rPr>
              <a:t>INFORMACIÓN DE LA MATRÍCULA</a:t>
            </a:r>
            <a:endParaRPr lang="en-US" sz="4064" u="sng" dirty="0">
              <a:solidFill>
                <a:srgbClr val="004AAD"/>
              </a:solidFill>
              <a:latin typeface="Chunk Five"/>
              <a:ea typeface="Chunk Five"/>
              <a:cs typeface="Chunk Five"/>
              <a:sym typeface="Chunk Five"/>
              <a:hlinkClick r:id="rId8" tooltip="https://www.upv.es/contenidos/SMAT/etsit/indexnormalc.html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379593" y="7575540"/>
            <a:ext cx="5683230" cy="7059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12"/>
              </a:lnSpc>
            </a:pPr>
            <a:r>
              <a:rPr lang="en-US" sz="4080" dirty="0" err="1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  <a:hlinkClick r:id="rId9"/>
              </a:rPr>
              <a:t>Plazos</a:t>
            </a:r>
            <a:r>
              <a:rPr lang="en-US" sz="4080" dirty="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  <a:hlinkClick r:id="rId9"/>
              </a:rPr>
              <a:t> de los </a:t>
            </a:r>
            <a:r>
              <a:rPr lang="en-US" sz="4080" dirty="0" err="1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  <a:hlinkClick r:id="rId9"/>
              </a:rPr>
              <a:t>trámites</a:t>
            </a:r>
            <a:endParaRPr lang="en-US" sz="4080" dirty="0">
              <a:solidFill>
                <a:srgbClr val="000000"/>
              </a:solidFill>
              <a:latin typeface="Hammersmith One"/>
              <a:ea typeface="Hammersmith One"/>
              <a:cs typeface="Hammersmith One"/>
              <a:sym typeface="Hammersmith One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6379593" y="8281528"/>
            <a:ext cx="1322916" cy="1322916"/>
          </a:xfrm>
          <a:custGeom>
            <a:avLst/>
            <a:gdLst/>
            <a:ahLst/>
            <a:cxnLst/>
            <a:rect l="l" t="t" r="r" b="b"/>
            <a:pathLst>
              <a:path w="1322916" h="1322916">
                <a:moveTo>
                  <a:pt x="0" y="0"/>
                </a:moveTo>
                <a:lnTo>
                  <a:pt x="1322916" y="0"/>
                </a:lnTo>
                <a:lnTo>
                  <a:pt x="1322916" y="1322916"/>
                </a:lnTo>
                <a:lnTo>
                  <a:pt x="0" y="132291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7926249" y="8552312"/>
            <a:ext cx="5683230" cy="7059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12"/>
              </a:lnSpc>
            </a:pPr>
            <a:r>
              <a:rPr lang="en-US" sz="4080" dirty="0">
                <a:solidFill>
                  <a:srgbClr val="000000"/>
                </a:solidFill>
                <a:latin typeface="Hammersmith One"/>
                <a:ea typeface="Hammersmith One"/>
                <a:cs typeface="Hammersmith One"/>
                <a:sym typeface="Hammersmith One"/>
                <a:hlinkClick r:id="rId11"/>
              </a:rPr>
              <a:t>APP Alumnado</a:t>
            </a:r>
            <a:endParaRPr lang="en-US" sz="4080" dirty="0">
              <a:solidFill>
                <a:srgbClr val="000000"/>
              </a:solidFill>
              <a:latin typeface="Hammersmith One"/>
              <a:ea typeface="Hammersmith One"/>
              <a:cs typeface="Hammersmith One"/>
              <a:sym typeface="Hammersmith One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2440299" y="3600643"/>
            <a:ext cx="4280577" cy="1719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52"/>
              </a:lnSpc>
            </a:pPr>
            <a:r>
              <a:rPr lang="en-US" sz="4680" u="sng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  <a:hlinkClick r:id="rId12" tooltip="https://www.upv.es/entidades/etsit/"/>
              </a:rPr>
              <a:t>WEB DE LA ESCUELA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925546" y="5551884"/>
            <a:ext cx="3310083" cy="9534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19"/>
              </a:lnSpc>
            </a:pPr>
            <a:r>
              <a:rPr lang="en-US" sz="2585">
                <a:solidFill>
                  <a:srgbClr val="000000"/>
                </a:solidFill>
                <a:latin typeface="Chunk Five"/>
                <a:ea typeface="Chunk Five"/>
                <a:cs typeface="Chunk Five"/>
                <a:sym typeface="Chunk Five"/>
              </a:rPr>
              <a:t>(Cada titulación tiene su microweb)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0223" y="-135438"/>
            <a:ext cx="8970246" cy="1970190"/>
            <a:chOff x="0" y="0"/>
            <a:chExt cx="2584765" cy="56770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84765" cy="567708"/>
            </a:xfrm>
            <a:custGeom>
              <a:avLst/>
              <a:gdLst/>
              <a:ahLst/>
              <a:cxnLst/>
              <a:rect l="l" t="t" r="r" b="b"/>
              <a:pathLst>
                <a:path w="2584765" h="567708">
                  <a:moveTo>
                    <a:pt x="44016" y="0"/>
                  </a:moveTo>
                  <a:lnTo>
                    <a:pt x="2540749" y="0"/>
                  </a:lnTo>
                  <a:cubicBezTo>
                    <a:pt x="2565058" y="0"/>
                    <a:pt x="2584765" y="19707"/>
                    <a:pt x="2584765" y="44016"/>
                  </a:cubicBezTo>
                  <a:lnTo>
                    <a:pt x="2584765" y="523691"/>
                  </a:lnTo>
                  <a:cubicBezTo>
                    <a:pt x="2584765" y="535365"/>
                    <a:pt x="2580127" y="546561"/>
                    <a:pt x="2571873" y="554816"/>
                  </a:cubicBezTo>
                  <a:cubicBezTo>
                    <a:pt x="2563618" y="563070"/>
                    <a:pt x="2552422" y="567708"/>
                    <a:pt x="2540749" y="567708"/>
                  </a:cubicBezTo>
                  <a:lnTo>
                    <a:pt x="44016" y="567708"/>
                  </a:lnTo>
                  <a:cubicBezTo>
                    <a:pt x="19707" y="567708"/>
                    <a:pt x="0" y="548001"/>
                    <a:pt x="0" y="523691"/>
                  </a:cubicBezTo>
                  <a:lnTo>
                    <a:pt x="0" y="44016"/>
                  </a:lnTo>
                  <a:cubicBezTo>
                    <a:pt x="0" y="32343"/>
                    <a:pt x="4637" y="21147"/>
                    <a:pt x="12892" y="12892"/>
                  </a:cubicBezTo>
                  <a:cubicBezTo>
                    <a:pt x="21147" y="4637"/>
                    <a:pt x="32343" y="0"/>
                    <a:pt x="4401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84765" cy="6058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12606816" y="4617187"/>
            <a:ext cx="11292063" cy="1186637"/>
            <a:chOff x="0" y="0"/>
            <a:chExt cx="3253793" cy="3419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253793" cy="341928"/>
            </a:xfrm>
            <a:custGeom>
              <a:avLst/>
              <a:gdLst/>
              <a:ahLst/>
              <a:cxnLst/>
              <a:rect l="l" t="t" r="r" b="b"/>
              <a:pathLst>
                <a:path w="3253793" h="341928">
                  <a:moveTo>
                    <a:pt x="34966" y="0"/>
                  </a:moveTo>
                  <a:lnTo>
                    <a:pt x="3218827" y="0"/>
                  </a:lnTo>
                  <a:cubicBezTo>
                    <a:pt x="3228101" y="0"/>
                    <a:pt x="3236994" y="3684"/>
                    <a:pt x="3243552" y="10241"/>
                  </a:cubicBezTo>
                  <a:cubicBezTo>
                    <a:pt x="3250109" y="16799"/>
                    <a:pt x="3253793" y="25692"/>
                    <a:pt x="3253793" y="34966"/>
                  </a:cubicBezTo>
                  <a:lnTo>
                    <a:pt x="3253793" y="306962"/>
                  </a:lnTo>
                  <a:cubicBezTo>
                    <a:pt x="3253793" y="326273"/>
                    <a:pt x="3238138" y="341928"/>
                    <a:pt x="3218827" y="341928"/>
                  </a:cubicBezTo>
                  <a:lnTo>
                    <a:pt x="34966" y="341928"/>
                  </a:lnTo>
                  <a:cubicBezTo>
                    <a:pt x="15655" y="341928"/>
                    <a:pt x="0" y="326273"/>
                    <a:pt x="0" y="306962"/>
                  </a:cubicBezTo>
                  <a:lnTo>
                    <a:pt x="0" y="34966"/>
                  </a:lnTo>
                  <a:cubicBezTo>
                    <a:pt x="0" y="15655"/>
                    <a:pt x="15655" y="0"/>
                    <a:pt x="34966" y="0"/>
                  </a:cubicBezTo>
                  <a:close/>
                </a:path>
              </a:pathLst>
            </a:custGeom>
            <a:solidFill>
              <a:srgbClr val="FF914D"/>
            </a:solidFill>
            <a:ln w="666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253793" cy="380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640294" y="2692741"/>
            <a:ext cx="5035530" cy="5035530"/>
          </a:xfrm>
          <a:custGeom>
            <a:avLst/>
            <a:gdLst/>
            <a:ahLst/>
            <a:cxnLst/>
            <a:rect l="l" t="t" r="r" b="b"/>
            <a:pathLst>
              <a:path w="5035530" h="5035530">
                <a:moveTo>
                  <a:pt x="0" y="0"/>
                </a:moveTo>
                <a:lnTo>
                  <a:pt x="5035530" y="0"/>
                </a:lnTo>
                <a:lnTo>
                  <a:pt x="5035530" y="5035530"/>
                </a:lnTo>
                <a:lnTo>
                  <a:pt x="0" y="50355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942824" y="110705"/>
            <a:ext cx="6680895" cy="1521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53"/>
              </a:lnSpc>
            </a:pPr>
            <a:r>
              <a:rPr lang="en-US" sz="7966">
                <a:solidFill>
                  <a:srgbClr val="FFFFFF"/>
                </a:solidFill>
                <a:latin typeface="Chunk Five"/>
                <a:ea typeface="Chunk Five"/>
                <a:cs typeface="Chunk Five"/>
                <a:sym typeface="Chunk Five"/>
              </a:rPr>
              <a:t>CONTACTOS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20800" y="3903649"/>
            <a:ext cx="3874517" cy="2429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62"/>
              </a:lnSpc>
            </a:pPr>
            <a:r>
              <a:rPr lang="en-US" sz="4473" u="sng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  <a:hlinkClick r:id="rId4" tooltip="https://www.upv.es/entidades/SA/"/>
              </a:rPr>
              <a:t>SERVICIO DEL ALUMNADO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623719" y="3119432"/>
            <a:ext cx="9349792" cy="4010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62"/>
              </a:lnSpc>
            </a:pPr>
            <a:r>
              <a:rPr lang="en-US" sz="4473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·CORREO: </a:t>
            </a:r>
            <a:r>
              <a:rPr lang="en-US" sz="4473">
                <a:solidFill>
                  <a:srgbClr val="FF5757"/>
                </a:solidFill>
                <a:latin typeface="Chunk Five"/>
                <a:ea typeface="Chunk Five"/>
                <a:cs typeface="Chunk Five"/>
                <a:sym typeface="Chunk Five"/>
              </a:rPr>
              <a:t>xxxx@teleco.upv.es (@fade.upv.es) Oficial!!!</a:t>
            </a:r>
          </a:p>
          <a:p>
            <a:pPr algn="l">
              <a:lnSpc>
                <a:spcPts val="6262"/>
              </a:lnSpc>
            </a:pPr>
            <a:endParaRPr lang="en-US" sz="4473">
              <a:solidFill>
                <a:srgbClr val="FF5757"/>
              </a:solidFill>
              <a:latin typeface="Chunk Five"/>
              <a:ea typeface="Chunk Five"/>
              <a:cs typeface="Chunk Five"/>
              <a:sym typeface="Chunk Five"/>
            </a:endParaRPr>
          </a:p>
          <a:p>
            <a:pPr algn="l">
              <a:lnSpc>
                <a:spcPts val="6262"/>
              </a:lnSpc>
            </a:pPr>
            <a:r>
              <a:rPr lang="en-US" sz="4473">
                <a:solidFill>
                  <a:srgbClr val="004AAD"/>
                </a:solidFill>
                <a:latin typeface="Chunk Five"/>
                <a:ea typeface="Chunk Five"/>
                <a:cs typeface="Chunk Five"/>
                <a:sym typeface="Chunk Five"/>
              </a:rPr>
              <a:t>·CORREO OFFICE 365: </a:t>
            </a:r>
            <a:r>
              <a:rPr lang="en-US" sz="4473">
                <a:solidFill>
                  <a:srgbClr val="FF5757"/>
                </a:solidFill>
                <a:latin typeface="Chunk Five"/>
                <a:ea typeface="Chunk Five"/>
                <a:cs typeface="Chunk Five"/>
                <a:sym typeface="Chunk Five"/>
              </a:rPr>
              <a:t>xxxx@upv.edu.es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2956492"/>
            <a:chOff x="0" y="0"/>
            <a:chExt cx="4816593" cy="77866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778665"/>
            </a:xfrm>
            <a:custGeom>
              <a:avLst/>
              <a:gdLst/>
              <a:ahLst/>
              <a:cxnLst/>
              <a:rect l="l" t="t" r="r" b="b"/>
              <a:pathLst>
                <a:path w="4816592" h="778665">
                  <a:moveTo>
                    <a:pt x="0" y="0"/>
                  </a:moveTo>
                  <a:lnTo>
                    <a:pt x="4816592" y="0"/>
                  </a:lnTo>
                  <a:lnTo>
                    <a:pt x="4816592" y="778665"/>
                  </a:lnTo>
                  <a:lnTo>
                    <a:pt x="0" y="778665"/>
                  </a:lnTo>
                  <a:close/>
                </a:path>
              </a:pathLst>
            </a:custGeom>
            <a:solidFill>
              <a:srgbClr val="FF914D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8167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367740" y="423746"/>
            <a:ext cx="4845927" cy="1790367"/>
          </a:xfrm>
          <a:custGeom>
            <a:avLst/>
            <a:gdLst/>
            <a:ahLst/>
            <a:cxnLst/>
            <a:rect l="l" t="t" r="r" b="b"/>
            <a:pathLst>
              <a:path w="4845927" h="1790367">
                <a:moveTo>
                  <a:pt x="0" y="0"/>
                </a:moveTo>
                <a:lnTo>
                  <a:pt x="4845927" y="0"/>
                </a:lnTo>
                <a:lnTo>
                  <a:pt x="4845927" y="1790367"/>
                </a:lnTo>
                <a:lnTo>
                  <a:pt x="0" y="17903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538253" y="105585"/>
            <a:ext cx="13461779" cy="10288306"/>
          </a:xfrm>
          <a:custGeom>
            <a:avLst/>
            <a:gdLst/>
            <a:ahLst/>
            <a:cxnLst/>
            <a:rect l="l" t="t" r="r" b="b"/>
            <a:pathLst>
              <a:path w="13461779" h="10288306">
                <a:moveTo>
                  <a:pt x="0" y="0"/>
                </a:moveTo>
                <a:lnTo>
                  <a:pt x="13461778" y="0"/>
                </a:lnTo>
                <a:lnTo>
                  <a:pt x="13461778" y="10288306"/>
                </a:lnTo>
                <a:lnTo>
                  <a:pt x="0" y="10288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0232" t="-16397" r="-23236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538253" y="-1306"/>
            <a:ext cx="12749747" cy="3889753"/>
          </a:xfrm>
          <a:custGeom>
            <a:avLst/>
            <a:gdLst/>
            <a:ahLst/>
            <a:cxnLst/>
            <a:rect l="l" t="t" r="r" b="b"/>
            <a:pathLst>
              <a:path w="12749747" h="3889753">
                <a:moveTo>
                  <a:pt x="0" y="0"/>
                </a:moveTo>
                <a:lnTo>
                  <a:pt x="12749747" y="0"/>
                </a:lnTo>
                <a:lnTo>
                  <a:pt x="12749747" y="3889753"/>
                </a:lnTo>
                <a:lnTo>
                  <a:pt x="0" y="38897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5538253" y="3653400"/>
            <a:ext cx="18288000" cy="235047"/>
            <a:chOff x="0" y="0"/>
            <a:chExt cx="4816593" cy="6190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816592" cy="61905"/>
            </a:xfrm>
            <a:custGeom>
              <a:avLst/>
              <a:gdLst/>
              <a:ahLst/>
              <a:cxnLst/>
              <a:rect l="l" t="t" r="r" b="b"/>
              <a:pathLst>
                <a:path w="4816592" h="61905">
                  <a:moveTo>
                    <a:pt x="0" y="0"/>
                  </a:moveTo>
                  <a:lnTo>
                    <a:pt x="4816592" y="0"/>
                  </a:lnTo>
                  <a:lnTo>
                    <a:pt x="4816592" y="61905"/>
                  </a:lnTo>
                  <a:lnTo>
                    <a:pt x="0" y="61905"/>
                  </a:lnTo>
                  <a:close/>
                </a:path>
              </a:pathLst>
            </a:custGeom>
            <a:solidFill>
              <a:srgbClr val="FF914D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4816593" cy="1000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0490586" y="4504917"/>
            <a:ext cx="7315200" cy="1489641"/>
          </a:xfrm>
          <a:custGeom>
            <a:avLst/>
            <a:gdLst/>
            <a:ahLst/>
            <a:cxnLst/>
            <a:rect l="l" t="t" r="r" b="b"/>
            <a:pathLst>
              <a:path w="7315200" h="1489641">
                <a:moveTo>
                  <a:pt x="0" y="0"/>
                </a:moveTo>
                <a:lnTo>
                  <a:pt x="7315200" y="0"/>
                </a:lnTo>
                <a:lnTo>
                  <a:pt x="7315200" y="1489641"/>
                </a:lnTo>
                <a:lnTo>
                  <a:pt x="0" y="148964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1303040" y="4185131"/>
            <a:ext cx="5876999" cy="1737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FBD59"/>
                </a:solidFill>
                <a:latin typeface="Chunk Five"/>
                <a:ea typeface="Chunk Five"/>
                <a:cs typeface="Chunk Five"/>
                <a:sym typeface="Chunk Five"/>
              </a:rPr>
              <a:t>¡y gracias!</a:t>
            </a:r>
          </a:p>
        </p:txBody>
      </p:sp>
      <p:sp>
        <p:nvSpPr>
          <p:cNvPr id="13" name="Freeform 13"/>
          <p:cNvSpPr/>
          <p:nvPr/>
        </p:nvSpPr>
        <p:spPr>
          <a:xfrm>
            <a:off x="1589176" y="4790034"/>
            <a:ext cx="2134667" cy="2400128"/>
          </a:xfrm>
          <a:custGeom>
            <a:avLst/>
            <a:gdLst/>
            <a:ahLst/>
            <a:cxnLst/>
            <a:rect l="l" t="t" r="r" b="b"/>
            <a:pathLst>
              <a:path w="2134667" h="2400128">
                <a:moveTo>
                  <a:pt x="0" y="0"/>
                </a:moveTo>
                <a:lnTo>
                  <a:pt x="2134667" y="0"/>
                </a:lnTo>
                <a:lnTo>
                  <a:pt x="2134667" y="2400128"/>
                </a:lnTo>
                <a:lnTo>
                  <a:pt x="0" y="240012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5939" r="-202166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672525" y="2743372"/>
            <a:ext cx="4372099" cy="2400128"/>
          </a:xfrm>
          <a:custGeom>
            <a:avLst/>
            <a:gdLst/>
            <a:ahLst/>
            <a:cxnLst/>
            <a:rect l="l" t="t" r="r" b="b"/>
            <a:pathLst>
              <a:path w="4372099" h="2400128">
                <a:moveTo>
                  <a:pt x="0" y="0"/>
                </a:moveTo>
                <a:lnTo>
                  <a:pt x="4372099" y="0"/>
                </a:lnTo>
                <a:lnTo>
                  <a:pt x="4372099" y="2400128"/>
                </a:lnTo>
                <a:lnTo>
                  <a:pt x="0" y="240012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5314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86351" y="6661344"/>
            <a:ext cx="2047164" cy="3493332"/>
          </a:xfrm>
          <a:custGeom>
            <a:avLst/>
            <a:gdLst/>
            <a:ahLst/>
            <a:cxnLst/>
            <a:rect l="l" t="t" r="r" b="b"/>
            <a:pathLst>
              <a:path w="2047164" h="3493332">
                <a:moveTo>
                  <a:pt x="0" y="0"/>
                </a:moveTo>
                <a:lnTo>
                  <a:pt x="2047164" y="0"/>
                </a:lnTo>
                <a:lnTo>
                  <a:pt x="2047164" y="3493332"/>
                </a:lnTo>
                <a:lnTo>
                  <a:pt x="0" y="349333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3110" t="-4755" r="-20062" b="-5547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177</Words>
  <Application>Microsoft Office PowerPoint</Application>
  <PresentationFormat>Personalizado</PresentationFormat>
  <Paragraphs>52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Calibri</vt:lpstr>
      <vt:lpstr>Arial</vt:lpstr>
      <vt:lpstr>Hammersmith One</vt:lpstr>
      <vt:lpstr>Chunk Five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JORNADAS DE ACOGIDA</dc:title>
  <dc:creator>Santiago Ramírez Terrón</dc:creator>
  <cp:lastModifiedBy>Santiago Ramírez Terrón</cp:lastModifiedBy>
  <cp:revision>7</cp:revision>
  <dcterms:created xsi:type="dcterms:W3CDTF">2006-08-16T00:00:00Z</dcterms:created>
  <dcterms:modified xsi:type="dcterms:W3CDTF">2025-06-30T08:04:57Z</dcterms:modified>
  <dc:identifier>DAGLlSrzizE</dc:identifier>
</cp:coreProperties>
</file>