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56" r:id="rId3"/>
    <p:sldId id="323" r:id="rId4"/>
    <p:sldId id="340" r:id="rId5"/>
    <p:sldId id="353" r:id="rId6"/>
    <p:sldId id="352" r:id="rId7"/>
    <p:sldId id="347" r:id="rId8"/>
    <p:sldId id="341" r:id="rId9"/>
    <p:sldId id="348" r:id="rId10"/>
    <p:sldId id="344" r:id="rId11"/>
    <p:sldId id="364" r:id="rId12"/>
    <p:sldId id="359" r:id="rId13"/>
    <p:sldId id="365" r:id="rId14"/>
    <p:sldId id="346" r:id="rId15"/>
    <p:sldId id="343" r:id="rId16"/>
    <p:sldId id="354" r:id="rId17"/>
    <p:sldId id="355" r:id="rId18"/>
    <p:sldId id="360" r:id="rId19"/>
    <p:sldId id="361" r:id="rId20"/>
    <p:sldId id="362" r:id="rId21"/>
    <p:sldId id="356" r:id="rId22"/>
    <p:sldId id="363" r:id="rId23"/>
    <p:sldId id="357" r:id="rId24"/>
    <p:sldId id="366" r:id="rId25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86C5DE"/>
    <a:srgbClr val="A4D3E6"/>
    <a:srgbClr val="B7ECFF"/>
    <a:srgbClr val="6666FF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56" autoAdjust="0"/>
    <p:restoredTop sz="90482" autoAdjust="0"/>
  </p:normalViewPr>
  <p:slideViewPr>
    <p:cSldViewPr snapToGrid="0">
      <p:cViewPr varScale="1">
        <p:scale>
          <a:sx n="100" d="100"/>
          <a:sy n="100" d="100"/>
        </p:scale>
        <p:origin x="672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3946" y="9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C016A-07BA-4075-974B-FD7457D0E81A}" type="datetimeFigureOut">
              <a:rPr lang="es-ES_tradnl" smtClean="0"/>
              <a:t>04/05/2026</a:t>
            </a:fld>
            <a:endParaRPr lang="es-ES_tradnl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A7F38-DA98-44FC-AFE8-08BBBA9CF130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0908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2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4468691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11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25042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12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7066166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13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693207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14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619241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15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404279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16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323812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17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938779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18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901706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19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781323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20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5678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3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679037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21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113175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22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44501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4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642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5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774543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6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8451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7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84469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8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88868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9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097135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FA7F38-DA98-44FC-AFE8-08BBBA9CF130}" type="slidenum">
              <a:rPr lang="es-ES_tradnl" smtClean="0"/>
              <a:t>10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92076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4640B6-B9E7-D190-E5FA-DA48F4691F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F651279-C221-5585-4280-047CC5C9B0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1E246F1-40E8-48E8-6973-EED73714C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6EA16-D343-4029-9E4A-AC20A31CA307}" type="datetime1">
              <a:rPr lang="es-ES_tradnl" smtClean="0"/>
              <a:t>04/05/2026</a:t>
            </a:fld>
            <a:endParaRPr lang="es-ES_tradn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602F92-A76F-1D4B-22AF-5E563B000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6E0DAF-B3C7-5F94-2BFD-70D207722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D5DAE-891D-4885-B2F6-F054E5E323AD}" type="slidenum">
              <a:rPr lang="es-ES_tradnl" smtClean="0"/>
              <a:t>‹Nº›</a:t>
            </a:fld>
            <a:endParaRPr lang="es-ES_tradnl" dirty="0"/>
          </a:p>
        </p:txBody>
      </p:sp>
      <p:sp>
        <p:nvSpPr>
          <p:cNvPr id="7" name="Google Shape;215;p11">
            <a:extLst>
              <a:ext uri="{FF2B5EF4-FFF2-40B4-BE49-F238E27FC236}">
                <a16:creationId xmlns:a16="http://schemas.microsoft.com/office/drawing/2014/main" id="{FD281C3F-5045-3DFB-11C0-6D430B5B2BB7}"/>
              </a:ext>
            </a:extLst>
          </p:cNvPr>
          <p:cNvSpPr txBox="1"/>
          <p:nvPr userDrawn="1"/>
        </p:nvSpPr>
        <p:spPr>
          <a:xfrm>
            <a:off x="0" y="-1"/>
            <a:ext cx="12192000" cy="769399"/>
          </a:xfrm>
          <a:prstGeom prst="rect">
            <a:avLst/>
          </a:prstGeom>
          <a:solidFill>
            <a:srgbClr val="00B0F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 algn="ctr">
              <a:defRPr sz="3200">
                <a:solidFill>
                  <a:srgbClr val="F2F2F2"/>
                </a:solidFill>
                <a:latin typeface="Avenir Roman"/>
                <a:ea typeface="Avenir Roman"/>
                <a:cs typeface="Avenir Roman"/>
                <a:sym typeface="Avenir Roman"/>
              </a:defRPr>
            </a:pPr>
            <a:endParaRPr sz="4400" dirty="0">
              <a:solidFill>
                <a:srgbClr val="FFFFFF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4369A6D-3B3A-E33F-5D30-69146AC334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6954" y="246699"/>
            <a:ext cx="2612275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16;p11" descr="Google Shape;216;p11">
            <a:extLst>
              <a:ext uri="{FF2B5EF4-FFF2-40B4-BE49-F238E27FC236}">
                <a16:creationId xmlns:a16="http://schemas.microsoft.com/office/drawing/2014/main" id="{AA28295D-1B5C-4B1F-3672-E2A8E777C0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3287" y="30777"/>
            <a:ext cx="1669970" cy="70788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50289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DC2CFC-6A19-57CD-0A93-9B931589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4E85630-D33F-B60F-399A-80CB52D971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B76E30-629E-BF77-F6F9-0EE13B328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A9E8A-821E-4205-AFA5-39F75B2C5FA7}" type="datetime1">
              <a:rPr lang="es-ES_tradnl" smtClean="0"/>
              <a:t>04/05/2026</a:t>
            </a:fld>
            <a:endParaRPr lang="es-ES_tradn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0D1938-F768-2C31-DA8C-998118C0F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D894FE-43D2-B096-F225-566EF1844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D5DAE-891D-4885-B2F6-F054E5E323AD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402349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8A5605C-F862-1B9C-8F25-18975C805F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9AE98DC-49EE-0BDD-DA53-6522A4021B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3C0DE5-1B85-2399-7234-5E8CD9C5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F27ED-9A99-4F9E-B4A0-F619C796330F}" type="datetime1">
              <a:rPr lang="es-ES_tradnl" smtClean="0"/>
              <a:t>04/05/2026</a:t>
            </a:fld>
            <a:endParaRPr lang="es-ES_tradn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D0299E-EE8D-9DA4-667C-BB1412FA1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FE9544-E4CA-2E4D-0770-EA9B90A02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D5DAE-891D-4885-B2F6-F054E5E323AD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750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B0C1CD-E271-533C-CB0C-E812652788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28BF88E-4257-32C6-DC47-EAF449E2B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94BBD2-7B95-27CD-C0F4-6F03822D0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0451-F247-4552-BE02-FB75955F2B17}" type="datetimeFigureOut">
              <a:rPr lang="es-ES" smtClean="0"/>
              <a:t>04/05/2026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8024EA-D9CC-27EF-6FF7-56FE545C0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8939A5-3D33-8793-820E-53B3275C2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0AD7-60BA-4FC2-96AE-C2981424810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1572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3A3CA2-9AD5-063B-ED90-A9F993546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AA551D-2089-9C1D-7844-2AB612D24C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5AFC07-6222-9838-FBCA-B524F65C6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0451-F247-4552-BE02-FB75955F2B17}" type="datetimeFigureOut">
              <a:rPr lang="es-ES" smtClean="0"/>
              <a:t>04/05/2026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A3D32-7618-65B3-1F47-7C903AE7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968225-006B-8F1B-D42D-A105D0DE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0AD7-60BA-4FC2-96AE-C2981424810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8708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7583DC-1A26-6149-1AF2-3B469A0B9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2B192C7-60AD-9F64-B445-5C3967C959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993A21-6C9E-C9E8-FB75-9865AE99F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0451-F247-4552-BE02-FB75955F2B17}" type="datetimeFigureOut">
              <a:rPr lang="es-ES" smtClean="0"/>
              <a:t>04/05/2026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F2FAA4-45FD-B5F1-0915-F366261F4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FC6C10-476E-8673-0DDE-F9F919894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0AD7-60BA-4FC2-96AE-C2981424810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75258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F1084D-7232-53F4-6D7A-68BF8B7A0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9431FC-8655-5626-DD15-D9F8F8DB51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EF084F4-4F3C-8058-7126-FE289263F7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9A5E32-F213-BB9B-E43E-00F4E5127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0451-F247-4552-BE02-FB75955F2B17}" type="datetimeFigureOut">
              <a:rPr lang="es-ES" smtClean="0"/>
              <a:t>04/05/2026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31CA7E-0043-36A0-7D59-505646E9A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9D70EA-F737-1A32-8B26-55752F590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0AD7-60BA-4FC2-96AE-C2981424810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498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748549-9FC1-4B80-3F85-D060E0BEC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C058AEE-D526-D0CB-B028-D144B676B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228EF9C-A963-66F2-C32F-141FA8B93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D6412FB-5E46-4080-64CA-7ACEFCF51D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31D146F-22AE-FD48-816E-A4E0C3B052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C030502-09E8-C07D-C4ED-C625EAA12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0451-F247-4552-BE02-FB75955F2B17}" type="datetimeFigureOut">
              <a:rPr lang="es-ES" smtClean="0"/>
              <a:t>04/05/2026</a:t>
            </a:fld>
            <a:endParaRPr lang="es-E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7564E8C-7904-9F50-DFF3-2C90FBDD9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90DE218-ED0E-513A-E2BB-02C1FA329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0AD7-60BA-4FC2-96AE-C2981424810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20966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35E38A-F7A3-CAC6-AA08-C93AFAFA8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C1EA84E-6D34-A56A-01CE-785EBFABD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0451-F247-4552-BE02-FB75955F2B17}" type="datetimeFigureOut">
              <a:rPr lang="es-ES" smtClean="0"/>
              <a:t>04/05/2026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A1BE0D4-1B4C-E83F-0A86-704497343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F7D7CB9-6F36-0F2C-524A-057E26371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0AD7-60BA-4FC2-96AE-C2981424810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409141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8BD54DC-834E-D828-DC2F-AA94821CD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0451-F247-4552-BE02-FB75955F2B17}" type="datetimeFigureOut">
              <a:rPr lang="es-ES" smtClean="0"/>
              <a:t>04/05/2026</a:t>
            </a:fld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410C65B-9BB2-E2B1-4071-E82A7CFED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4B88349-084E-181E-0029-FAF2DA147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0AD7-60BA-4FC2-96AE-C2981424810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79719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E43C57-0B8D-1FA3-21D0-CDF4EC6AF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6F0DD6-D536-E8BD-B0C6-809B8688F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2143090-F276-BBC5-855F-A573361333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FB4F09D-FBF6-656E-8EC0-024312A6B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0451-F247-4552-BE02-FB75955F2B17}" type="datetimeFigureOut">
              <a:rPr lang="es-ES" smtClean="0"/>
              <a:t>04/05/2026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B497A30-0201-4B0A-30A8-CC556B028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D15F781-EEBE-5803-377A-1ECF864EA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0AD7-60BA-4FC2-96AE-C2981424810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64745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1;p54" descr="Google Shape;11;p54">
            <a:extLst>
              <a:ext uri="{FF2B5EF4-FFF2-40B4-BE49-F238E27FC236}">
                <a16:creationId xmlns:a16="http://schemas.microsoft.com/office/drawing/2014/main" id="{D46B7A58-413B-EAA0-74C8-8C66DACF3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37607" y="12671"/>
            <a:ext cx="1854393" cy="756728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Google Shape;12;p54" descr="Google Shape;12;p54">
            <a:extLst>
              <a:ext uri="{FF2B5EF4-FFF2-40B4-BE49-F238E27FC236}">
                <a16:creationId xmlns:a16="http://schemas.microsoft.com/office/drawing/2014/main" id="{EF566509-7F00-D9D3-B94B-A784702777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783" y="114666"/>
            <a:ext cx="1701252" cy="60142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122670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88EC83-C06D-FDC5-E34B-4AFA202C5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045CC4A-B8A2-8D20-E0A0-D20CF9D588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88A36F0-3911-36BA-3E4E-05B445626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A4F907-63E8-CC76-7EA1-4097D50D5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0451-F247-4552-BE02-FB75955F2B17}" type="datetimeFigureOut">
              <a:rPr lang="es-ES" smtClean="0"/>
              <a:t>04/05/2026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1D8B70-7312-64DB-D913-08D22234E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A554A7-D18A-76B7-8BB0-DCE45D851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0AD7-60BA-4FC2-96AE-C2981424810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19625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9D1BDF-E10F-7395-EE3E-77DA49EF9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FFA2DA1-4E62-ACCA-3A32-8721AA9F3A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27633D-BC53-C155-D03E-E8986F80D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0451-F247-4552-BE02-FB75955F2B17}" type="datetimeFigureOut">
              <a:rPr lang="es-ES" smtClean="0"/>
              <a:t>04/05/2026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DA93E1-18EF-6E39-A020-3ADF96197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12BFDD-7D23-18BE-FBC2-C2514F64C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0AD7-60BA-4FC2-96AE-C2981424810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31044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8E146BD-D9E4-2C66-6F56-1000ACEE5B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4407E91-116C-14FF-06FF-86CBFECD8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CEEB42-CF06-03F2-1BD5-FC75FEBA8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0451-F247-4552-BE02-FB75955F2B17}" type="datetimeFigureOut">
              <a:rPr lang="es-ES" smtClean="0"/>
              <a:t>04/05/2026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94B9-F49E-0CF7-8967-87B697787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06ABB5-F806-7D69-C8CF-F19078B3B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A0AD7-60BA-4FC2-96AE-C2981424810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04826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EB74A7-03D6-40E5-AF94-CD2C7CDA5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DCC777-87F7-455B-EFA4-ECE8A241B5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E8C2BF3-FD93-E499-14FE-838F0AAE1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E635C-32B2-4E9B-B1AB-96BA09672440}" type="datetime1">
              <a:rPr lang="es-ES_tradnl" smtClean="0"/>
              <a:t>04/05/2026</a:t>
            </a:fld>
            <a:endParaRPr lang="es-ES_tradn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1EAB5B-5300-D8A0-5FC2-7CBC9FB39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32B33D-2146-6F9B-8CDF-6A4C3B9DC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D5DAE-891D-4885-B2F6-F054E5E323AD}" type="slidenum">
              <a:rPr lang="es-ES_tradnl" smtClean="0"/>
              <a:t>‹Nº›</a:t>
            </a:fld>
            <a:endParaRPr lang="es-ES_tradnl" dirty="0"/>
          </a:p>
        </p:txBody>
      </p:sp>
      <p:sp>
        <p:nvSpPr>
          <p:cNvPr id="7" name="Google Shape;215;p11">
            <a:extLst>
              <a:ext uri="{FF2B5EF4-FFF2-40B4-BE49-F238E27FC236}">
                <a16:creationId xmlns:a16="http://schemas.microsoft.com/office/drawing/2014/main" id="{D25A6FFB-78A7-F5FC-D5E0-9FCA04564D57}"/>
              </a:ext>
            </a:extLst>
          </p:cNvPr>
          <p:cNvSpPr txBox="1"/>
          <p:nvPr userDrawn="1"/>
        </p:nvSpPr>
        <p:spPr>
          <a:xfrm>
            <a:off x="0" y="-1"/>
            <a:ext cx="12192000" cy="769399"/>
          </a:xfrm>
          <a:prstGeom prst="rect">
            <a:avLst/>
          </a:prstGeom>
          <a:solidFill>
            <a:srgbClr val="00B0F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 algn="ctr">
              <a:defRPr sz="3200">
                <a:solidFill>
                  <a:srgbClr val="F2F2F2"/>
                </a:solidFill>
                <a:latin typeface="Avenir Roman"/>
                <a:ea typeface="Avenir Roman"/>
                <a:cs typeface="Avenir Roman"/>
                <a:sym typeface="Avenir Roman"/>
              </a:defRPr>
            </a:pPr>
            <a:endParaRPr sz="4400" dirty="0">
              <a:solidFill>
                <a:srgbClr val="FFFFFF"/>
              </a:solidFill>
            </a:endParaRPr>
          </a:p>
        </p:txBody>
      </p:sp>
      <p:pic>
        <p:nvPicPr>
          <p:cNvPr id="9" name="Imagen 8" descr="Texto&#10;&#10;Descripción generada automáticamente con confianza media">
            <a:extLst>
              <a:ext uri="{FF2B5EF4-FFF2-40B4-BE49-F238E27FC236}">
                <a16:creationId xmlns:a16="http://schemas.microsoft.com/office/drawing/2014/main" id="{C9796D03-6CBC-FFEA-6DB0-1C738B783D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176" y="129763"/>
            <a:ext cx="1792132" cy="509870"/>
          </a:xfrm>
          <a:prstGeom prst="rect">
            <a:avLst/>
          </a:prstGeom>
        </p:spPr>
      </p:pic>
      <p:pic>
        <p:nvPicPr>
          <p:cNvPr id="13" name="Imagen 12" descr="Texto&#10;&#10;Descripción generada automáticamente">
            <a:extLst>
              <a:ext uri="{FF2B5EF4-FFF2-40B4-BE49-F238E27FC236}">
                <a16:creationId xmlns:a16="http://schemas.microsoft.com/office/drawing/2014/main" id="{ED496735-BE74-C2D9-3014-31C4E82B7B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00" y="129764"/>
            <a:ext cx="1826895" cy="51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80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FA799E-D47B-048C-2958-0C17A5124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DA0CF5-6DC8-A1C9-9AD3-A98EE9F96B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4AE364-D515-A5FD-6272-842D6BF2B1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E5B6B80-1631-7252-7E00-1CF4B8346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3A69-8799-48ED-AB36-71C2FF0EBF58}" type="datetime1">
              <a:rPr lang="es-ES_tradnl" smtClean="0"/>
              <a:t>04/05/2026</a:t>
            </a:fld>
            <a:endParaRPr lang="es-ES_tradnl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E8D87FA-1ABC-3DB3-7A59-A7F2F5778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99392D-83CB-255E-D8A4-69B7F0B67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D5DAE-891D-4885-B2F6-F054E5E323AD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565551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1E8D91-5C30-906B-6CCF-1B7007B50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1D7FA4-D8E7-E26E-AA80-9102156DC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C9E3B15-251C-2AC1-825E-370D3BD3E5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198EB44-F318-FA7B-AF50-3804E9C2CB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61B2521-6345-2BC4-3D62-4CC5A6ACD9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A67AA77-A783-3C59-6801-3ED029E8A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C0D7A-96A0-4DA4-A625-94F9EE5C0FEB}" type="datetime1">
              <a:rPr lang="es-ES_tradnl" smtClean="0"/>
              <a:t>04/05/2026</a:t>
            </a:fld>
            <a:endParaRPr lang="es-ES_tradnl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E3096F6-74BB-93B0-1768-311BC66F8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A943C56-639E-85FC-AF4D-B63574E91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D5DAE-891D-4885-B2F6-F054E5E323AD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8751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D7545A-B1E0-F1E3-54A1-63B2CADE5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E1ADBEB-76C4-FAC3-213A-B976EB9B1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FA26-4959-4FDD-8655-2690B3AC8C07}" type="datetime1">
              <a:rPr lang="es-ES_tradnl" smtClean="0"/>
              <a:t>04/05/2026</a:t>
            </a:fld>
            <a:endParaRPr lang="es-ES_tradnl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53F2BAB-50F2-1C55-14C0-BE6064DB0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9B06877-A1B9-BEB5-5B2B-7EEA742A1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D5DAE-891D-4885-B2F6-F054E5E323AD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799091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68E0A9-9ECF-53FF-C8A8-F9600ABC3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0558D-B6F7-405F-AA8A-72B4FF9C63BF}" type="datetime1">
              <a:rPr lang="es-ES_tradnl" smtClean="0"/>
              <a:t>04/05/2026</a:t>
            </a:fld>
            <a:endParaRPr lang="es-ES_tradnl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8DA7FAA-DBE5-B2FF-E975-7726E2734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E5E85E4-28BC-7EA8-1A28-8B85D964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D5DAE-891D-4885-B2F6-F054E5E323AD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78555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BFB82D-61DA-C472-04CC-971944F97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018DEBE-5857-745C-A67F-5F5A4CFA4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856CE6-2824-CF65-706F-007D91744D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3B6C0F-00F1-D7EC-13FA-5AEEDFE16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606DB-9617-4FB4-B498-A2AD0D957285}" type="datetime1">
              <a:rPr lang="es-ES_tradnl" smtClean="0"/>
              <a:t>04/05/2026</a:t>
            </a:fld>
            <a:endParaRPr lang="es-ES_tradnl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91EE99C-339B-5978-E185-59726F12A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51159D4-B129-2D3D-8196-C3D87B554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D5DAE-891D-4885-B2F6-F054E5E323AD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84870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5DB66C-4412-E7CA-DF7C-C7352924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D5B21E0-A7DA-AD67-056B-81160029CA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36026A9-E562-2ACD-1B9A-8D97650BCF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A37273-6FCE-716E-3186-3ECB06AD9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ED5-E7FE-41FA-A781-E66947F8FCF7}" type="datetime1">
              <a:rPr lang="es-ES_tradnl" smtClean="0"/>
              <a:t>04/05/2026</a:t>
            </a:fld>
            <a:endParaRPr lang="es-ES_tradnl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80AD47-9394-DACB-E341-9DCF14729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34F5171-D23D-6AE0-4A31-A3CDFC36C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D5DAE-891D-4885-B2F6-F054E5E323AD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59991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9BD7CAA-6A7E-A006-DE82-1898A90D0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52B551-3257-EE05-F782-88C7FFC4A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2AA24-2A96-0870-4B94-0EF8379EE7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38010-AAC5-46E1-AFC4-95A4A5723328}" type="datetime1">
              <a:rPr lang="es-ES_tradnl" smtClean="0"/>
              <a:t>04/05/2026</a:t>
            </a:fld>
            <a:endParaRPr lang="es-ES_tradn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C90B3B-66D1-0D71-4B96-F19BBF3D3F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1B0E6B-D321-D45F-5A7F-84B17BD9D7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D5DAE-891D-4885-B2F6-F054E5E323AD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16986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A979985-38AE-E32E-A1F2-92DE98A13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8EF01BC-BAB8-AF49-FEC0-6E6B3F2149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58C276-A375-B039-E66F-249D5BFF80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90451-F247-4552-BE02-FB75955F2B17}" type="datetimeFigureOut">
              <a:rPr lang="es-ES" smtClean="0"/>
              <a:t>04/05/2026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63380-235C-0CEE-7CDF-54080A06CD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760ACE-5248-D172-D840-FF2472DA20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A0AD7-60BA-4FC2-96AE-C2981424810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5158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sie.upv.e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157D16-77B2-445E-BB77-D68FC8F9DE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3F88962-3BB2-BE58-BA30-DB491D423E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Google Shape;86;p1">
            <a:extLst>
              <a:ext uri="{FF2B5EF4-FFF2-40B4-BE49-F238E27FC236}">
                <a16:creationId xmlns:a16="http://schemas.microsoft.com/office/drawing/2014/main" id="{928C5E9B-FD29-A9F4-E193-47E2AB4F8F25}"/>
              </a:ext>
            </a:extLst>
          </p:cNvPr>
          <p:cNvSpPr/>
          <p:nvPr/>
        </p:nvSpPr>
        <p:spPr>
          <a:xfrm>
            <a:off x="-2" y="0"/>
            <a:ext cx="12192000" cy="6858000"/>
          </a:xfrm>
          <a:prstGeom prst="rect">
            <a:avLst/>
          </a:prstGeom>
          <a:solidFill>
            <a:srgbClr val="00B0F0"/>
          </a:solidFill>
          <a:ln w="12700">
            <a:solidFill>
              <a:srgbClr val="31538F"/>
            </a:solidFill>
            <a:miter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55E076EB-8FA4-E2A5-D223-6E3E5B925D05}"/>
              </a:ext>
            </a:extLst>
          </p:cNvPr>
          <p:cNvGrpSpPr/>
          <p:nvPr/>
        </p:nvGrpSpPr>
        <p:grpSpPr>
          <a:xfrm>
            <a:off x="1102755" y="2674819"/>
            <a:ext cx="9986488" cy="1382966"/>
            <a:chOff x="1102755" y="3048233"/>
            <a:chExt cx="9986488" cy="1382966"/>
          </a:xfrm>
        </p:grpSpPr>
        <p:sp>
          <p:nvSpPr>
            <p:cNvPr id="5" name="Google Shape;87;p1">
              <a:extLst>
                <a:ext uri="{FF2B5EF4-FFF2-40B4-BE49-F238E27FC236}">
                  <a16:creationId xmlns:a16="http://schemas.microsoft.com/office/drawing/2014/main" id="{55A96F23-E645-D195-3959-B37E7A5795B8}"/>
                </a:ext>
              </a:extLst>
            </p:cNvPr>
            <p:cNvSpPr txBox="1"/>
            <p:nvPr/>
          </p:nvSpPr>
          <p:spPr>
            <a:xfrm>
              <a:off x="1102756" y="3354023"/>
              <a:ext cx="9986487" cy="1077176"/>
            </a:xfrm>
            <a:prstGeom prst="rect">
              <a:avLst/>
            </a:prstGeom>
            <a:solidFill>
              <a:srgbClr val="00B0F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9" tIns="45699" rIns="45699" bIns="45699">
              <a:spAutoFit/>
            </a:bodyPr>
            <a:lstStyle/>
            <a:p>
              <a:pPr>
                <a:defRPr sz="3200">
                  <a:solidFill>
                    <a:srgbClr val="F2F2F2"/>
                  </a:solidFill>
                  <a:latin typeface="Avenir Roman"/>
                  <a:ea typeface="Avenir Roman"/>
                  <a:cs typeface="Avenir Roman"/>
                  <a:sym typeface="Avenir Roman"/>
                </a:defRPr>
              </a:pPr>
              <a:r>
                <a:rPr lang="es-ES" cap="all" dirty="0">
                  <a:solidFill>
                    <a:srgbClr val="FFFFFF"/>
                  </a:solidFill>
                </a:rPr>
                <a:t>implantación del nuevo plan de estudios del GAT (curso 2026-2027)</a:t>
              </a:r>
              <a:endParaRPr cap="all" dirty="0">
                <a:solidFill>
                  <a:srgbClr val="FFFFFF"/>
                </a:solidFill>
                <a:latin typeface="Avenir Roman"/>
              </a:endParaRPr>
            </a:p>
          </p:txBody>
        </p:sp>
        <p:sp>
          <p:nvSpPr>
            <p:cNvPr id="8" name="Google Shape;89;p1">
              <a:extLst>
                <a:ext uri="{FF2B5EF4-FFF2-40B4-BE49-F238E27FC236}">
                  <a16:creationId xmlns:a16="http://schemas.microsoft.com/office/drawing/2014/main" id="{0826BB54-9915-6A5E-552A-F7B91345D049}"/>
                </a:ext>
              </a:extLst>
            </p:cNvPr>
            <p:cNvSpPr txBox="1"/>
            <p:nvPr/>
          </p:nvSpPr>
          <p:spPr>
            <a:xfrm>
              <a:off x="1102755" y="3048233"/>
              <a:ext cx="9986487" cy="292367"/>
            </a:xfrm>
            <a:prstGeom prst="rect">
              <a:avLst/>
            </a:prstGeom>
            <a:solidFill>
              <a:srgbClr val="00B0F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9" tIns="45699" rIns="45699" bIns="0">
              <a:spAutoFit/>
            </a:bodyPr>
            <a:lstStyle>
              <a:lvl1pPr algn="r">
                <a:defRPr sz="1600">
                  <a:solidFill>
                    <a:srgbClr val="F2F2F2"/>
                  </a:solidFill>
                  <a:latin typeface="Avenir Roman"/>
                  <a:ea typeface="Avenir Roman"/>
                  <a:cs typeface="Avenir Roman"/>
                  <a:sym typeface="Avenir Roman"/>
                </a:defRPr>
              </a:lvl1pPr>
            </a:lstStyle>
            <a:p>
              <a:pPr algn="l"/>
              <a:r>
                <a:rPr lang="es-ES" dirty="0"/>
                <a:t>Charla INFORMATIVA</a:t>
              </a:r>
              <a:endParaRPr dirty="0"/>
            </a:p>
          </p:txBody>
        </p:sp>
      </p:grpSp>
      <p:pic>
        <p:nvPicPr>
          <p:cNvPr id="10" name="Google Shape;91;p1" descr="Google Shape;91;p1">
            <a:extLst>
              <a:ext uri="{FF2B5EF4-FFF2-40B4-BE49-F238E27FC236}">
                <a16:creationId xmlns:a16="http://schemas.microsoft.com/office/drawing/2014/main" id="{D331FB46-3B5D-43FA-B12C-799E7F7EB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25" y="332692"/>
            <a:ext cx="2873036" cy="1015664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82273204-BF53-04A9-50E1-03D79EC0C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D5DAE-891D-4885-B2F6-F054E5E323AD}" type="slidenum">
              <a:rPr lang="es-ES_tradnl" smtClean="0"/>
              <a:t>1</a:t>
            </a:fld>
            <a:endParaRPr lang="es-ES_tradnl" dirty="0"/>
          </a:p>
        </p:txBody>
      </p:sp>
      <p:pic>
        <p:nvPicPr>
          <p:cNvPr id="6" name="Imagen 5" descr="Texto&#10;&#10;Descripción generada automáticamente con confianza media">
            <a:extLst>
              <a:ext uri="{FF2B5EF4-FFF2-40B4-BE49-F238E27FC236}">
                <a16:creationId xmlns:a16="http://schemas.microsoft.com/office/drawing/2014/main" id="{D3CA6D46-BF48-25BA-EA90-E5D940C7CC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891" y="446146"/>
            <a:ext cx="2829960" cy="805137"/>
          </a:xfrm>
          <a:prstGeom prst="rect">
            <a:avLst/>
          </a:prstGeom>
        </p:spPr>
      </p:pic>
      <p:sp>
        <p:nvSpPr>
          <p:cNvPr id="7" name="Google Shape;89;p1">
            <a:extLst>
              <a:ext uri="{FF2B5EF4-FFF2-40B4-BE49-F238E27FC236}">
                <a16:creationId xmlns:a16="http://schemas.microsoft.com/office/drawing/2014/main" id="{4E6572CB-E84F-08C6-AD40-19A9215DC3AC}"/>
              </a:ext>
            </a:extLst>
          </p:cNvPr>
          <p:cNvSpPr txBox="1"/>
          <p:nvPr/>
        </p:nvSpPr>
        <p:spPr>
          <a:xfrm>
            <a:off x="1102756" y="4065736"/>
            <a:ext cx="9144000" cy="292367"/>
          </a:xfrm>
          <a:prstGeom prst="rect">
            <a:avLst/>
          </a:prstGeom>
          <a:solidFill>
            <a:srgbClr val="00B0F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0">
            <a:spAutoFit/>
          </a:bodyPr>
          <a:lstStyle>
            <a:lvl1pPr algn="r">
              <a:defRPr sz="1600">
                <a:solidFill>
                  <a:srgbClr val="F2F2F2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l"/>
            <a:r>
              <a:rPr lang="es-ES" dirty="0"/>
              <a:t>RD822/2021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365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2;p12">
            <a:extLst>
              <a:ext uri="{FF2B5EF4-FFF2-40B4-BE49-F238E27FC236}">
                <a16:creationId xmlns:a16="http://schemas.microsoft.com/office/drawing/2014/main" id="{3D29176E-F767-398A-71AB-74E8EE43880B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16" name="Google Shape;214;p11">
            <a:extLst>
              <a:ext uri="{FF2B5EF4-FFF2-40B4-BE49-F238E27FC236}">
                <a16:creationId xmlns:a16="http://schemas.microsoft.com/office/drawing/2014/main" id="{462D4357-3C87-4D3F-A3CF-4341F924BA45}"/>
              </a:ext>
            </a:extLst>
          </p:cNvPr>
          <p:cNvSpPr txBox="1"/>
          <p:nvPr/>
        </p:nvSpPr>
        <p:spPr>
          <a:xfrm>
            <a:off x="187149" y="889087"/>
            <a:ext cx="2403651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+mn-lt"/>
              </a:rPr>
              <a:t>Dudas Razonables</a:t>
            </a:r>
            <a:endParaRPr lang="es-ES" sz="1800" b="0" i="0" u="none" strike="noStrike" baseline="0" dirty="0">
              <a:latin typeface="+mn-lt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D4442B2-8AFD-4FD0-B453-732ADCDA725C}"/>
              </a:ext>
            </a:extLst>
          </p:cNvPr>
          <p:cNvSpPr txBox="1"/>
          <p:nvPr/>
        </p:nvSpPr>
        <p:spPr>
          <a:xfrm>
            <a:off x="5986463" y="889044"/>
            <a:ext cx="6096000" cy="369332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>
              <a:defRPr lang="es-ES_tradnl"/>
            </a:defPPr>
            <a:lvl1pPr algn="r">
              <a:defRPr b="1">
                <a:latin typeface="Calibri" panose="020F0502020204030204" pitchFamily="34" charset="0"/>
                <a:ea typeface="Avenir Roman"/>
                <a:cs typeface="Avenir Roman"/>
              </a:defRPr>
            </a:lvl1pPr>
          </a:lstStyle>
          <a:p>
            <a:r>
              <a:rPr lang="es-ES" altLang="es-ES" dirty="0">
                <a:latin typeface="+mn-lt"/>
              </a:rPr>
              <a:t>Asignaturas sin docencia durante un periodo limitado</a:t>
            </a:r>
            <a:endParaRPr lang="es-ES" dirty="0">
              <a:latin typeface="+mn-lt"/>
            </a:endParaRPr>
          </a:p>
        </p:txBody>
      </p:sp>
      <p:sp>
        <p:nvSpPr>
          <p:cNvPr id="18" name="Google Shape;214;p11">
            <a:extLst>
              <a:ext uri="{FF2B5EF4-FFF2-40B4-BE49-F238E27FC236}">
                <a16:creationId xmlns:a16="http://schemas.microsoft.com/office/drawing/2014/main" id="{F11628BA-D02F-4A0C-87BA-62EEE1C3E603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958D3E2-0A97-4401-BA3C-A139C3F93294}"/>
              </a:ext>
            </a:extLst>
          </p:cNvPr>
          <p:cNvSpPr txBox="1"/>
          <p:nvPr/>
        </p:nvSpPr>
        <p:spPr>
          <a:xfrm>
            <a:off x="441157" y="1505035"/>
            <a:ext cx="362425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>
              <a:defRPr sz="1600" b="0" i="0" u="none" strike="noStrike" baseline="0">
                <a:effectLst/>
                <a:latin typeface="Avenir Roman"/>
              </a:defRPr>
            </a:lvl1pPr>
          </a:lstStyle>
          <a:p>
            <a:pPr algn="r"/>
            <a:r>
              <a:rPr lang="es-ES" sz="1500" i="1" dirty="0">
                <a:solidFill>
                  <a:srgbClr val="00B0F0"/>
                </a:solidFill>
                <a:latin typeface="+mn-lt"/>
              </a:rPr>
              <a:t>A pesar de esto</a:t>
            </a:r>
          </a:p>
          <a:p>
            <a:pPr algn="r"/>
            <a:r>
              <a:rPr lang="es-ES" sz="1500" i="1" dirty="0">
                <a:solidFill>
                  <a:srgbClr val="00B0F0"/>
                </a:solidFill>
                <a:latin typeface="+mn-lt"/>
              </a:rPr>
              <a:t>¿Puedo pedir tener docencia? </a:t>
            </a: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9DD2749C-F8D6-4A5D-95FE-314276220441}"/>
              </a:ext>
            </a:extLst>
          </p:cNvPr>
          <p:cNvCxnSpPr>
            <a:cxnSpLocks/>
          </p:cNvCxnSpPr>
          <p:nvPr/>
        </p:nvCxnSpPr>
        <p:spPr>
          <a:xfrm flipV="1">
            <a:off x="4249057" y="1506169"/>
            <a:ext cx="0" cy="3307464"/>
          </a:xfrm>
          <a:prstGeom prst="line">
            <a:avLst/>
          </a:prstGeom>
          <a:ln w="28575">
            <a:solidFill>
              <a:srgbClr val="A4D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4CBA7DE-C26C-4B79-886A-F059DA75EC4F}"/>
              </a:ext>
            </a:extLst>
          </p:cNvPr>
          <p:cNvSpPr txBox="1"/>
          <p:nvPr/>
        </p:nvSpPr>
        <p:spPr>
          <a:xfrm>
            <a:off x="4815456" y="1506168"/>
            <a:ext cx="701157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just">
              <a:spcAft>
                <a:spcPts val="600"/>
              </a:spcAft>
              <a:defRPr sz="1600" b="1" i="0" u="none" strike="noStrike" baseline="0">
                <a:effectLst/>
                <a:cs typeface="Arial" panose="020B0604020202020204" pitchFamily="34" charset="0"/>
              </a:defRPr>
            </a:lvl1pPr>
          </a:lstStyle>
          <a:p>
            <a:r>
              <a:rPr lang="es-ES" dirty="0"/>
              <a:t>Depende: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8B7FE96-3859-49F5-A6D9-77E4223762E4}"/>
              </a:ext>
            </a:extLst>
          </p:cNvPr>
          <p:cNvSpPr txBox="1"/>
          <p:nvPr/>
        </p:nvSpPr>
        <p:spPr>
          <a:xfrm>
            <a:off x="4913427" y="1889756"/>
            <a:ext cx="701157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just">
              <a:spcAft>
                <a:spcPts val="600"/>
              </a:spcAft>
              <a:defRPr sz="1600" b="1" i="0" u="none" strike="noStrike" baseline="0">
                <a:effectLst/>
                <a:cs typeface="Arial" panose="020B0604020202020204" pitchFamily="34" charset="0"/>
              </a:defRPr>
            </a:lvl1pPr>
          </a:lstStyle>
          <a:p>
            <a:r>
              <a:rPr lang="es-ES" dirty="0"/>
              <a:t>Si no lo solicitas</a:t>
            </a:r>
            <a:r>
              <a:rPr lang="es-ES" b="0" dirty="0"/>
              <a:t>, sólo tienes </a:t>
            </a:r>
            <a:r>
              <a:rPr lang="es-ES" dirty="0"/>
              <a:t>derecho a evaluación final</a:t>
            </a:r>
          </a:p>
          <a:p>
            <a:r>
              <a:rPr lang="es-ES" b="0" dirty="0"/>
              <a:t>En Automatrícula sólo podrás matricularte en el grupo </a:t>
            </a:r>
            <a:r>
              <a:rPr lang="es-ES" dirty="0"/>
              <a:t>SIN DOCENCIA</a:t>
            </a:r>
          </a:p>
          <a:p>
            <a:r>
              <a:rPr lang="es-ES" b="0" dirty="0"/>
              <a:t>Se abrirá un plazo para solicitar el cambio a grupo de </a:t>
            </a:r>
            <a:r>
              <a:rPr lang="es-ES" dirty="0"/>
              <a:t>TARDES CON DOCENCIA </a:t>
            </a:r>
          </a:p>
          <a:p>
            <a:r>
              <a:rPr lang="es-ES" b="0" dirty="0"/>
              <a:t>del 12 al 17/09  </a:t>
            </a:r>
            <a:r>
              <a:rPr lang="es-ES" u="sng" dirty="0"/>
              <a:t>SÓLO PARA LAS SIGUIENTES ASIGNATURAS</a:t>
            </a:r>
            <a:r>
              <a:rPr lang="es-ES" b="0" dirty="0"/>
              <a:t>:</a:t>
            </a:r>
          </a:p>
          <a:p>
            <a:pPr marL="285750" indent="-285750">
              <a:buFontTx/>
              <a:buChar char="-"/>
            </a:pPr>
            <a:r>
              <a:rPr lang="es-ES" b="0" dirty="0"/>
              <a:t>Construcción I</a:t>
            </a:r>
          </a:p>
          <a:p>
            <a:pPr marL="285750" indent="-285750">
              <a:buFontTx/>
              <a:buChar char="-"/>
            </a:pPr>
            <a:r>
              <a:rPr lang="es-ES" b="0" dirty="0"/>
              <a:t>Dibujo Arquitectónico I</a:t>
            </a:r>
          </a:p>
          <a:p>
            <a:pPr marL="285750" indent="-285750">
              <a:buFontTx/>
              <a:buChar char="-"/>
            </a:pPr>
            <a:r>
              <a:rPr lang="es-ES" b="0" dirty="0"/>
              <a:t>Geometría Descriptiva</a:t>
            </a:r>
          </a:p>
          <a:p>
            <a:pPr marL="285750" indent="-285750">
              <a:buFontTx/>
              <a:buChar char="-"/>
            </a:pPr>
            <a:r>
              <a:rPr lang="es-ES" b="0" dirty="0"/>
              <a:t>Materiales de Construcción I</a:t>
            </a:r>
          </a:p>
          <a:p>
            <a:pPr marL="285750" indent="-285750">
              <a:buFontTx/>
              <a:buChar char="-"/>
            </a:pPr>
            <a:r>
              <a:rPr lang="es-ES" b="0" dirty="0"/>
              <a:t>Economía</a:t>
            </a:r>
          </a:p>
        </p:txBody>
      </p:sp>
    </p:spTree>
    <p:extLst>
      <p:ext uri="{BB962C8B-B14F-4D97-AF65-F5344CB8AC3E}">
        <p14:creationId xmlns:p14="http://schemas.microsoft.com/office/powerpoint/2010/main" val="187119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2;p12">
            <a:extLst>
              <a:ext uri="{FF2B5EF4-FFF2-40B4-BE49-F238E27FC236}">
                <a16:creationId xmlns:a16="http://schemas.microsoft.com/office/drawing/2014/main" id="{3D29176E-F767-398A-71AB-74E8EE43880B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16" name="Google Shape;214;p11">
            <a:extLst>
              <a:ext uri="{FF2B5EF4-FFF2-40B4-BE49-F238E27FC236}">
                <a16:creationId xmlns:a16="http://schemas.microsoft.com/office/drawing/2014/main" id="{462D4357-3C87-4D3F-A3CF-4341F924BA45}"/>
              </a:ext>
            </a:extLst>
          </p:cNvPr>
          <p:cNvSpPr txBox="1"/>
          <p:nvPr/>
        </p:nvSpPr>
        <p:spPr>
          <a:xfrm>
            <a:off x="187149" y="889087"/>
            <a:ext cx="2403651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+mn-lt"/>
              </a:rPr>
              <a:t>Dudas Razonables</a:t>
            </a:r>
            <a:endParaRPr lang="es-ES" sz="1800" b="0" i="0" u="none" strike="noStrike" baseline="0" dirty="0">
              <a:latin typeface="+mn-lt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D4442B2-8AFD-4FD0-B453-732ADCDA725C}"/>
              </a:ext>
            </a:extLst>
          </p:cNvPr>
          <p:cNvSpPr txBox="1"/>
          <p:nvPr/>
        </p:nvSpPr>
        <p:spPr>
          <a:xfrm>
            <a:off x="5986463" y="889044"/>
            <a:ext cx="6096000" cy="369332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>
              <a:defRPr lang="es-ES_tradnl"/>
            </a:defPPr>
            <a:lvl1pPr algn="r">
              <a:defRPr b="1">
                <a:latin typeface="Calibri" panose="020F0502020204030204" pitchFamily="34" charset="0"/>
                <a:ea typeface="Avenir Roman"/>
                <a:cs typeface="Avenir Roman"/>
              </a:defRPr>
            </a:lvl1pPr>
          </a:lstStyle>
          <a:p>
            <a:r>
              <a:rPr lang="es-ES" altLang="es-ES" dirty="0">
                <a:latin typeface="+mn-lt"/>
              </a:rPr>
              <a:t>Asignaturas sin docencia durante un periodo limitado</a:t>
            </a:r>
            <a:endParaRPr lang="es-ES" dirty="0">
              <a:latin typeface="+mn-lt"/>
            </a:endParaRPr>
          </a:p>
        </p:txBody>
      </p:sp>
      <p:sp>
        <p:nvSpPr>
          <p:cNvPr id="18" name="Google Shape;214;p11">
            <a:extLst>
              <a:ext uri="{FF2B5EF4-FFF2-40B4-BE49-F238E27FC236}">
                <a16:creationId xmlns:a16="http://schemas.microsoft.com/office/drawing/2014/main" id="{F11628BA-D02F-4A0C-87BA-62EEE1C3E603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9DD2749C-F8D6-4A5D-95FE-314276220441}"/>
              </a:ext>
            </a:extLst>
          </p:cNvPr>
          <p:cNvCxnSpPr>
            <a:cxnSpLocks/>
          </p:cNvCxnSpPr>
          <p:nvPr/>
        </p:nvCxnSpPr>
        <p:spPr>
          <a:xfrm flipV="1">
            <a:off x="4249057" y="1642557"/>
            <a:ext cx="0" cy="2754601"/>
          </a:xfrm>
          <a:prstGeom prst="line">
            <a:avLst/>
          </a:prstGeom>
          <a:ln w="28575">
            <a:solidFill>
              <a:srgbClr val="A4D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4CBA7DE-C26C-4B79-886A-F059DA75EC4F}"/>
              </a:ext>
            </a:extLst>
          </p:cNvPr>
          <p:cNvSpPr txBox="1"/>
          <p:nvPr/>
        </p:nvSpPr>
        <p:spPr>
          <a:xfrm>
            <a:off x="4739266" y="1642557"/>
            <a:ext cx="7011577" cy="38933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just">
              <a:spcAft>
                <a:spcPts val="600"/>
              </a:spcAft>
              <a:defRPr sz="1600" b="1" i="0" u="none" strike="noStrike" baseline="0">
                <a:effectLst/>
                <a:cs typeface="Arial" panose="020B0604020202020204" pitchFamily="34" charset="0"/>
              </a:defRPr>
            </a:lvl1pPr>
          </a:lstStyle>
          <a:p>
            <a:r>
              <a:rPr lang="es-ES" b="0" dirty="0"/>
              <a:t>Si se te concede el cambio de grupo deberás abonar el 100% de las tasas. </a:t>
            </a:r>
          </a:p>
          <a:p>
            <a:r>
              <a:rPr lang="es-ES" b="0" dirty="0"/>
              <a:t>En las asignaturas sin docencia sólo se paga el 25%</a:t>
            </a:r>
          </a:p>
          <a:p>
            <a:r>
              <a:rPr lang="es-ES" u="sng" dirty="0"/>
              <a:t>Con posibilidad de docencia</a:t>
            </a:r>
            <a:r>
              <a:rPr lang="es-ES" b="0" dirty="0"/>
              <a:t>		</a:t>
            </a:r>
            <a:r>
              <a:rPr lang="es-ES" u="sng" dirty="0"/>
              <a:t>Sin posibilidad de docencia</a:t>
            </a:r>
          </a:p>
          <a:p>
            <a:pPr marL="285750" indent="-285750">
              <a:buFontTx/>
              <a:buChar char="-"/>
            </a:pPr>
            <a:r>
              <a:rPr lang="es-ES" b="0" dirty="0"/>
              <a:t>Construcción I			- Matemáticas I</a:t>
            </a:r>
          </a:p>
          <a:p>
            <a:pPr marL="285750" indent="-285750">
              <a:buFontTx/>
              <a:buChar char="-"/>
            </a:pPr>
            <a:r>
              <a:rPr lang="es-ES" b="0" dirty="0"/>
              <a:t>Dibujo Arquitectónico I		- Matemáticas II</a:t>
            </a:r>
          </a:p>
          <a:p>
            <a:pPr marL="285750" indent="-285750">
              <a:buFontTx/>
              <a:buChar char="-"/>
            </a:pPr>
            <a:r>
              <a:rPr lang="es-ES" b="0" dirty="0"/>
              <a:t>Geometría Descriptiva		- Física</a:t>
            </a:r>
          </a:p>
          <a:p>
            <a:pPr marL="285750" indent="-285750">
              <a:buFontTx/>
              <a:buChar char="-"/>
            </a:pPr>
            <a:r>
              <a:rPr lang="es-ES" b="0" dirty="0"/>
              <a:t>Materiales de Construcción I		- Materiales de Construcción II</a:t>
            </a:r>
          </a:p>
          <a:p>
            <a:pPr marL="285750" indent="-285750">
              <a:buFontTx/>
              <a:buChar char="-"/>
            </a:pPr>
            <a:r>
              <a:rPr lang="es-ES" b="0" dirty="0"/>
              <a:t>Economía</a:t>
            </a:r>
          </a:p>
          <a:p>
            <a:endParaRPr lang="es-ES" b="0" dirty="0"/>
          </a:p>
          <a:p>
            <a:endParaRPr lang="es-ES" b="0" dirty="0"/>
          </a:p>
          <a:p>
            <a:endParaRPr lang="es-ES" b="0" dirty="0"/>
          </a:p>
          <a:p>
            <a:endParaRPr lang="es-ES" b="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AD9AFA6-AD60-4F5C-8BAC-F8EE01201976}"/>
              </a:ext>
            </a:extLst>
          </p:cNvPr>
          <p:cNvSpPr txBox="1"/>
          <p:nvPr/>
        </p:nvSpPr>
        <p:spPr>
          <a:xfrm>
            <a:off x="441157" y="1505035"/>
            <a:ext cx="362425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>
              <a:defRPr sz="1600" b="0" i="0" u="none" strike="noStrike" baseline="0">
                <a:effectLst/>
                <a:latin typeface="Avenir Roman"/>
              </a:defRPr>
            </a:lvl1pPr>
          </a:lstStyle>
          <a:p>
            <a:pPr algn="r"/>
            <a:r>
              <a:rPr lang="es-ES" sz="1500" i="1" dirty="0">
                <a:solidFill>
                  <a:srgbClr val="00B0F0"/>
                </a:solidFill>
                <a:latin typeface="+mn-lt"/>
              </a:rPr>
              <a:t>A pesar de esto</a:t>
            </a:r>
          </a:p>
          <a:p>
            <a:pPr algn="r"/>
            <a:r>
              <a:rPr lang="es-ES" sz="1500" i="1" dirty="0">
                <a:solidFill>
                  <a:srgbClr val="00B0F0"/>
                </a:solidFill>
                <a:latin typeface="+mn-lt"/>
              </a:rPr>
              <a:t>¿Puedo pedir tener docencia? </a:t>
            </a:r>
          </a:p>
        </p:txBody>
      </p:sp>
    </p:spTree>
    <p:extLst>
      <p:ext uri="{BB962C8B-B14F-4D97-AF65-F5344CB8AC3E}">
        <p14:creationId xmlns:p14="http://schemas.microsoft.com/office/powerpoint/2010/main" val="133148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2;p12">
            <a:extLst>
              <a:ext uri="{FF2B5EF4-FFF2-40B4-BE49-F238E27FC236}">
                <a16:creationId xmlns:a16="http://schemas.microsoft.com/office/drawing/2014/main" id="{3D29176E-F767-398A-71AB-74E8EE43880B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16" name="Google Shape;214;p11">
            <a:extLst>
              <a:ext uri="{FF2B5EF4-FFF2-40B4-BE49-F238E27FC236}">
                <a16:creationId xmlns:a16="http://schemas.microsoft.com/office/drawing/2014/main" id="{462D4357-3C87-4D3F-A3CF-4341F924BA45}"/>
              </a:ext>
            </a:extLst>
          </p:cNvPr>
          <p:cNvSpPr txBox="1"/>
          <p:nvPr/>
        </p:nvSpPr>
        <p:spPr>
          <a:xfrm>
            <a:off x="187149" y="889087"/>
            <a:ext cx="2403651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+mn-lt"/>
              </a:rPr>
              <a:t>Dudas Razonables</a:t>
            </a:r>
            <a:endParaRPr lang="es-ES" sz="1800" b="0" i="0" u="none" strike="noStrike" baseline="0" dirty="0">
              <a:latin typeface="+mn-lt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D4442B2-8AFD-4FD0-B453-732ADCDA725C}"/>
              </a:ext>
            </a:extLst>
          </p:cNvPr>
          <p:cNvSpPr txBox="1"/>
          <p:nvPr/>
        </p:nvSpPr>
        <p:spPr>
          <a:xfrm>
            <a:off x="5986463" y="889044"/>
            <a:ext cx="6096000" cy="369332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>
              <a:defRPr lang="es-ES_tradnl"/>
            </a:defPPr>
            <a:lvl1pPr algn="r">
              <a:defRPr b="1">
                <a:latin typeface="Calibri" panose="020F0502020204030204" pitchFamily="34" charset="0"/>
                <a:ea typeface="Avenir Roman"/>
                <a:cs typeface="Avenir Roman"/>
              </a:defRPr>
            </a:lvl1pPr>
          </a:lstStyle>
          <a:p>
            <a:r>
              <a:rPr lang="es-ES" altLang="es-ES" dirty="0">
                <a:latin typeface="+mn-lt"/>
              </a:rPr>
              <a:t>Asignaturas sin docencia durante un periodo limitado</a:t>
            </a:r>
            <a:endParaRPr lang="es-ES" dirty="0">
              <a:latin typeface="+mn-lt"/>
            </a:endParaRPr>
          </a:p>
        </p:txBody>
      </p:sp>
      <p:sp>
        <p:nvSpPr>
          <p:cNvPr id="18" name="Google Shape;214;p11">
            <a:extLst>
              <a:ext uri="{FF2B5EF4-FFF2-40B4-BE49-F238E27FC236}">
                <a16:creationId xmlns:a16="http://schemas.microsoft.com/office/drawing/2014/main" id="{F11628BA-D02F-4A0C-87BA-62EEE1C3E603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4CBA7DE-C26C-4B79-886A-F059DA75EC4F}"/>
              </a:ext>
            </a:extLst>
          </p:cNvPr>
          <p:cNvSpPr txBox="1"/>
          <p:nvPr/>
        </p:nvSpPr>
        <p:spPr>
          <a:xfrm>
            <a:off x="4739266" y="1642557"/>
            <a:ext cx="7011577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just">
              <a:spcAft>
                <a:spcPts val="600"/>
              </a:spcAft>
              <a:defRPr sz="1600" b="1" i="0" u="none" strike="noStrike" baseline="0">
                <a:effectLst/>
                <a:cs typeface="Arial" panose="020B0604020202020204" pitchFamily="34" charset="0"/>
              </a:defRPr>
            </a:lvl1pPr>
          </a:lstStyle>
          <a:p>
            <a:r>
              <a:rPr lang="es-ES" b="0" dirty="0"/>
              <a:t>Examen al final de su periodo docente (cuatrimestral o anual)</a:t>
            </a:r>
          </a:p>
          <a:p>
            <a:endParaRPr lang="es-ES" b="0" dirty="0"/>
          </a:p>
          <a:p>
            <a:endParaRPr lang="es-ES" b="0" dirty="0"/>
          </a:p>
          <a:p>
            <a:endParaRPr lang="es-ES" b="0" dirty="0"/>
          </a:p>
          <a:p>
            <a:endParaRPr lang="es-ES" b="0" dirty="0"/>
          </a:p>
          <a:p>
            <a:endParaRPr lang="es-ES" b="0" dirty="0"/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988668B1-4BA7-B865-135D-CBF10291F52A}"/>
              </a:ext>
            </a:extLst>
          </p:cNvPr>
          <p:cNvCxnSpPr>
            <a:cxnSpLocks/>
          </p:cNvCxnSpPr>
          <p:nvPr/>
        </p:nvCxnSpPr>
        <p:spPr>
          <a:xfrm flipV="1">
            <a:off x="4249057" y="1509088"/>
            <a:ext cx="0" cy="1105731"/>
          </a:xfrm>
          <a:prstGeom prst="line">
            <a:avLst/>
          </a:prstGeom>
          <a:ln w="28575">
            <a:solidFill>
              <a:srgbClr val="A4D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D206F83-C1F3-46E0-A33C-2E555E940FFC}"/>
              </a:ext>
            </a:extLst>
          </p:cNvPr>
          <p:cNvSpPr txBox="1"/>
          <p:nvPr/>
        </p:nvSpPr>
        <p:spPr>
          <a:xfrm>
            <a:off x="441157" y="1507955"/>
            <a:ext cx="362425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>
              <a:defRPr sz="1600" b="0" i="0" u="none" strike="noStrike" baseline="0">
                <a:effectLst/>
                <a:latin typeface="Avenir Roman"/>
              </a:defRPr>
            </a:lvl1pPr>
          </a:lstStyle>
          <a:p>
            <a:pPr algn="r"/>
            <a:r>
              <a:rPr lang="es-ES" sz="1500" i="1" dirty="0">
                <a:solidFill>
                  <a:srgbClr val="00B0F0"/>
                </a:solidFill>
                <a:latin typeface="+mn-lt"/>
              </a:rPr>
              <a:t>¿Que tipo de evaluación tienen las asignaturas sin docencia?</a:t>
            </a:r>
          </a:p>
        </p:txBody>
      </p:sp>
    </p:spTree>
    <p:extLst>
      <p:ext uri="{BB962C8B-B14F-4D97-AF65-F5344CB8AC3E}">
        <p14:creationId xmlns:p14="http://schemas.microsoft.com/office/powerpoint/2010/main" val="428059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222;p12">
            <a:extLst>
              <a:ext uri="{FF2B5EF4-FFF2-40B4-BE49-F238E27FC236}">
                <a16:creationId xmlns:a16="http://schemas.microsoft.com/office/drawing/2014/main" id="{BF8D0AAE-6D52-409C-B875-B0E4DC0D4F08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77C088C-7936-468F-91F2-912F5EDF2D85}"/>
              </a:ext>
            </a:extLst>
          </p:cNvPr>
          <p:cNvSpPr txBox="1"/>
          <p:nvPr/>
        </p:nvSpPr>
        <p:spPr>
          <a:xfrm>
            <a:off x="364967" y="1640386"/>
            <a:ext cx="36957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r">
              <a:defRPr sz="1500" b="0" i="1" u="none" strike="noStrike" baseline="0">
                <a:solidFill>
                  <a:srgbClr val="00B0F0"/>
                </a:solidFill>
                <a:effectLst/>
                <a:latin typeface="Avenir Roman"/>
              </a:defRPr>
            </a:lvl1pPr>
          </a:lstStyle>
          <a:p>
            <a:r>
              <a:rPr lang="es-ES" dirty="0">
                <a:latin typeface="+mn-lt"/>
              </a:rPr>
              <a:t>Si estoy matriculado en un plan que se </a:t>
            </a:r>
            <a:r>
              <a:rPr lang="es-ES" dirty="0" err="1">
                <a:latin typeface="+mn-lt"/>
              </a:rPr>
              <a:t>se</a:t>
            </a:r>
            <a:r>
              <a:rPr lang="es-ES" dirty="0">
                <a:latin typeface="+mn-lt"/>
              </a:rPr>
              <a:t> extingue, ¿cómo puedo decidir si me conviene más continuar sin docencia o adaptarme al nuevo plan de estudios?</a:t>
            </a:r>
          </a:p>
        </p:txBody>
      </p:sp>
      <p:sp>
        <p:nvSpPr>
          <p:cNvPr id="11" name="Google Shape;214;p11">
            <a:extLst>
              <a:ext uri="{FF2B5EF4-FFF2-40B4-BE49-F238E27FC236}">
                <a16:creationId xmlns:a16="http://schemas.microsoft.com/office/drawing/2014/main" id="{2DB3BA46-79F8-40FB-9241-69E838B46987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F2539F21-7D07-473E-8676-B01F23ED80B3}"/>
              </a:ext>
            </a:extLst>
          </p:cNvPr>
          <p:cNvCxnSpPr>
            <a:cxnSpLocks/>
          </p:cNvCxnSpPr>
          <p:nvPr/>
        </p:nvCxnSpPr>
        <p:spPr>
          <a:xfrm flipV="1">
            <a:off x="4249057" y="1732720"/>
            <a:ext cx="0" cy="830996"/>
          </a:xfrm>
          <a:prstGeom prst="line">
            <a:avLst/>
          </a:prstGeom>
          <a:ln w="28575">
            <a:solidFill>
              <a:srgbClr val="A4D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289CBBA-AC32-4497-88E8-AB42CA55CE2D}"/>
              </a:ext>
            </a:extLst>
          </p:cNvPr>
          <p:cNvSpPr txBox="1"/>
          <p:nvPr/>
        </p:nvSpPr>
        <p:spPr>
          <a:xfrm>
            <a:off x="4815456" y="1732719"/>
            <a:ext cx="7011577" cy="180049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just">
              <a:spcAft>
                <a:spcPts val="600"/>
              </a:spcAft>
              <a:defRPr sz="1600" b="1" i="0" u="none" strike="noStrike" baseline="0">
                <a:effectLst/>
                <a:cs typeface="Arial" panose="020B0604020202020204" pitchFamily="34" charset="0"/>
              </a:defRPr>
            </a:lvl1pPr>
          </a:lstStyle>
          <a:p>
            <a:r>
              <a:rPr lang="es-ES" b="0" dirty="0"/>
              <a:t>La decisión es personal.</a:t>
            </a:r>
          </a:p>
          <a:p>
            <a:r>
              <a:rPr lang="es-ES" b="0" dirty="0"/>
              <a:t>Consulta la: </a:t>
            </a:r>
            <a:r>
              <a:rPr lang="es-ES" sz="1600" dirty="0">
                <a:solidFill>
                  <a:schemeClr val="tx1"/>
                </a:solidFill>
                <a:latin typeface="+mn-lt"/>
              </a:rPr>
              <a:t>TABLA DE ADAPTACIÓN AL NUEVO  PLAN DE ESTUDIOS DE GRADUADO EN ARQUITECTURA TÉCNICA </a:t>
            </a:r>
          </a:p>
          <a:p>
            <a:r>
              <a:rPr lang="es-ES" b="0" dirty="0"/>
              <a:t>Puedes consultar tus dudas en Secretaría de la ETSIE mediante poliConsulta o poliCita</a:t>
            </a:r>
            <a:endParaRPr lang="es-ES" sz="1600" b="0" dirty="0">
              <a:solidFill>
                <a:schemeClr val="tx1"/>
              </a:solidFill>
              <a:latin typeface="+mn-lt"/>
            </a:endParaRPr>
          </a:p>
          <a:p>
            <a:endParaRPr lang="es-ES" dirty="0"/>
          </a:p>
        </p:txBody>
      </p:sp>
      <p:sp>
        <p:nvSpPr>
          <p:cNvPr id="17" name="Google Shape;214;p11">
            <a:extLst>
              <a:ext uri="{FF2B5EF4-FFF2-40B4-BE49-F238E27FC236}">
                <a16:creationId xmlns:a16="http://schemas.microsoft.com/office/drawing/2014/main" id="{6429750A-7FEE-442E-B2DA-9F85C57B0D87}"/>
              </a:ext>
            </a:extLst>
          </p:cNvPr>
          <p:cNvSpPr txBox="1"/>
          <p:nvPr/>
        </p:nvSpPr>
        <p:spPr>
          <a:xfrm>
            <a:off x="187149" y="889087"/>
            <a:ext cx="2403651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+mn-lt"/>
              </a:rPr>
              <a:t>Dudas Razonables</a:t>
            </a:r>
            <a:endParaRPr lang="es-ES" sz="1800" b="0" i="0" u="none" strike="noStrike" baseline="0" dirty="0">
              <a:latin typeface="+mn-lt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6830040-40F6-4641-9504-D9E46FD26D57}"/>
              </a:ext>
            </a:extLst>
          </p:cNvPr>
          <p:cNvSpPr txBox="1"/>
          <p:nvPr/>
        </p:nvSpPr>
        <p:spPr>
          <a:xfrm>
            <a:off x="5219700" y="889044"/>
            <a:ext cx="6862763" cy="369289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>
              <a:defRPr lang="es-ES_tradnl"/>
            </a:defPPr>
            <a:lvl1pPr algn="r">
              <a:defRPr b="1">
                <a:latin typeface="Calibri" panose="020F0502020204030204" pitchFamily="34" charset="0"/>
                <a:ea typeface="Avenir Roman"/>
                <a:cs typeface="Avenir Roman"/>
              </a:defRPr>
            </a:lvl1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altLang="es-E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Obligación final de adaptarse al nuevo plan</a:t>
            </a: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45538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77C088C-7936-468F-91F2-912F5EDF2D85}"/>
              </a:ext>
            </a:extLst>
          </p:cNvPr>
          <p:cNvSpPr txBox="1"/>
          <p:nvPr/>
        </p:nvSpPr>
        <p:spPr>
          <a:xfrm>
            <a:off x="553357" y="1678858"/>
            <a:ext cx="36957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r">
              <a:defRPr sz="1500" b="0" i="1" u="none" strike="noStrike" baseline="0">
                <a:solidFill>
                  <a:srgbClr val="00B0F0"/>
                </a:solidFill>
                <a:effectLst/>
                <a:latin typeface="Avenir Roman"/>
              </a:defRPr>
            </a:lvl1pPr>
          </a:lstStyle>
          <a:p>
            <a:r>
              <a:rPr lang="es-ES" dirty="0">
                <a:latin typeface="+mn-lt"/>
              </a:rPr>
              <a:t>¿Qué ocurre si no superamos una asignatura en esos cursos sin docencia una vez ha empezado la extinción del plan?</a:t>
            </a:r>
          </a:p>
        </p:txBody>
      </p:sp>
      <p:sp>
        <p:nvSpPr>
          <p:cNvPr id="7" name="Google Shape;214;p11">
            <a:extLst>
              <a:ext uri="{FF2B5EF4-FFF2-40B4-BE49-F238E27FC236}">
                <a16:creationId xmlns:a16="http://schemas.microsoft.com/office/drawing/2014/main" id="{59C10386-E83C-4E46-8881-C7183B765803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7429846-1B9D-424E-98B0-522C41D394F0}"/>
              </a:ext>
            </a:extLst>
          </p:cNvPr>
          <p:cNvCxnSpPr>
            <a:cxnSpLocks/>
          </p:cNvCxnSpPr>
          <p:nvPr/>
        </p:nvCxnSpPr>
        <p:spPr>
          <a:xfrm flipV="1">
            <a:off x="4249057" y="1732720"/>
            <a:ext cx="0" cy="830996"/>
          </a:xfrm>
          <a:prstGeom prst="line">
            <a:avLst/>
          </a:prstGeom>
          <a:ln w="28575">
            <a:solidFill>
              <a:srgbClr val="A4D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CE91EE6-19BF-48DB-89C5-AFF08083F31D}"/>
              </a:ext>
            </a:extLst>
          </p:cNvPr>
          <p:cNvSpPr txBox="1"/>
          <p:nvPr/>
        </p:nvSpPr>
        <p:spPr>
          <a:xfrm>
            <a:off x="4717485" y="1732720"/>
            <a:ext cx="7011577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just">
              <a:spcAft>
                <a:spcPts val="600"/>
              </a:spcAft>
              <a:defRPr sz="1600" b="1" i="0" u="none" strike="noStrike" baseline="0">
                <a:effectLst/>
                <a:cs typeface="Arial" panose="020B0604020202020204" pitchFamily="34" charset="0"/>
              </a:defRPr>
            </a:lvl1pPr>
          </a:lstStyle>
          <a:p>
            <a:r>
              <a:rPr lang="es-ES" b="0" dirty="0"/>
              <a:t>Debes adaptarte necesariamente al nuevo plan</a:t>
            </a:r>
          </a:p>
          <a:p>
            <a:endParaRPr lang="es-ES" b="0" dirty="0"/>
          </a:p>
          <a:p>
            <a:endParaRPr lang="es-ES" b="0" dirty="0"/>
          </a:p>
          <a:p>
            <a:endParaRPr lang="es-ES" b="0" dirty="0"/>
          </a:p>
          <a:p>
            <a:endParaRPr lang="es-ES" b="0" dirty="0"/>
          </a:p>
          <a:p>
            <a:endParaRPr lang="es-ES" b="0" dirty="0"/>
          </a:p>
          <a:p>
            <a:endParaRPr lang="es-ES" b="0" dirty="0"/>
          </a:p>
          <a:p>
            <a:endParaRPr lang="es-ES" b="0" dirty="0"/>
          </a:p>
          <a:p>
            <a:endParaRPr lang="es-ES" b="0" dirty="0"/>
          </a:p>
          <a:p>
            <a:endParaRPr lang="es-ES" b="0" dirty="0"/>
          </a:p>
          <a:p>
            <a:endParaRPr lang="es-ES" dirty="0"/>
          </a:p>
        </p:txBody>
      </p:sp>
      <p:sp>
        <p:nvSpPr>
          <p:cNvPr id="18" name="Google Shape;222;p12">
            <a:extLst>
              <a:ext uri="{FF2B5EF4-FFF2-40B4-BE49-F238E27FC236}">
                <a16:creationId xmlns:a16="http://schemas.microsoft.com/office/drawing/2014/main" id="{185E0036-1732-4AA8-B22D-6CF3BF006902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19" name="Google Shape;214;p11">
            <a:extLst>
              <a:ext uri="{FF2B5EF4-FFF2-40B4-BE49-F238E27FC236}">
                <a16:creationId xmlns:a16="http://schemas.microsoft.com/office/drawing/2014/main" id="{3E9B32F0-B17D-44FC-BCC8-DA2F505C1EC4}"/>
              </a:ext>
            </a:extLst>
          </p:cNvPr>
          <p:cNvSpPr txBox="1"/>
          <p:nvPr/>
        </p:nvSpPr>
        <p:spPr>
          <a:xfrm>
            <a:off x="187149" y="889087"/>
            <a:ext cx="2403651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+mn-lt"/>
              </a:rPr>
              <a:t>Dudas Razonables</a:t>
            </a:r>
            <a:endParaRPr lang="es-ES" sz="1800" b="0" i="0" u="none" strike="noStrike" baseline="0" dirty="0">
              <a:latin typeface="+mn-lt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7D25F33-8DCF-43B4-8573-576391940BE6}"/>
              </a:ext>
            </a:extLst>
          </p:cNvPr>
          <p:cNvSpPr txBox="1"/>
          <p:nvPr/>
        </p:nvSpPr>
        <p:spPr>
          <a:xfrm>
            <a:off x="5219700" y="889044"/>
            <a:ext cx="6862763" cy="369289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>
              <a:defRPr lang="es-ES_tradnl"/>
            </a:defPPr>
            <a:lvl1pPr algn="r">
              <a:defRPr b="1">
                <a:latin typeface="Calibri" panose="020F0502020204030204" pitchFamily="34" charset="0"/>
                <a:ea typeface="Avenir Roman"/>
                <a:cs typeface="Avenir Roman"/>
              </a:defRPr>
            </a:lvl1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altLang="es-E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Obligación final de adaptarse al nuevo plan</a:t>
            </a: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EA53B172-FC25-DB0E-649A-663CF160A3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046683"/>
              </p:ext>
            </p:extLst>
          </p:nvPr>
        </p:nvGraphicFramePr>
        <p:xfrm>
          <a:off x="4889523" y="2563716"/>
          <a:ext cx="6667499" cy="171259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703812">
                  <a:extLst>
                    <a:ext uri="{9D8B030D-6E8A-4147-A177-3AD203B41FA5}">
                      <a16:colId xmlns:a16="http://schemas.microsoft.com/office/drawing/2014/main" val="247082158"/>
                    </a:ext>
                  </a:extLst>
                </a:gridCol>
                <a:gridCol w="333216">
                  <a:extLst>
                    <a:ext uri="{9D8B030D-6E8A-4147-A177-3AD203B41FA5}">
                      <a16:colId xmlns:a16="http://schemas.microsoft.com/office/drawing/2014/main" val="159571149"/>
                    </a:ext>
                  </a:extLst>
                </a:gridCol>
                <a:gridCol w="2005645">
                  <a:extLst>
                    <a:ext uri="{9D8B030D-6E8A-4147-A177-3AD203B41FA5}">
                      <a16:colId xmlns:a16="http://schemas.microsoft.com/office/drawing/2014/main" val="2681177523"/>
                    </a:ext>
                  </a:extLst>
                </a:gridCol>
                <a:gridCol w="1624826">
                  <a:extLst>
                    <a:ext uri="{9D8B030D-6E8A-4147-A177-3AD203B41FA5}">
                      <a16:colId xmlns:a16="http://schemas.microsoft.com/office/drawing/2014/main" val="3997812348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</a:rPr>
                        <a:t>CALENDARIO EXTINCIÓN 138- GRADO ARQUITECTURA TÉCNICA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03244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66509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</a:rPr>
                        <a:t>CURSO 2026/2027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</a:rPr>
                        <a:t>1º SIN DOCENCIA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764289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</a:rPr>
                        <a:t>CURSO 2027/2028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</a:rPr>
                        <a:t>2º SIN DOCENCIA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1º EXTINGUIDO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400081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</a:rPr>
                        <a:t>CURSO 2028/2029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</a:rPr>
                        <a:t>3º SIN DOCENCIA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1º Y 2º EXTINGUIDO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00696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</a:rPr>
                        <a:t>CURSO 2029/2030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</a:rPr>
                        <a:t>4º SIN DOCENCIA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>
                          <a:effectLst/>
                        </a:rPr>
                        <a:t>1º, 2º Y 3º EXTINGUIDO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78961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</a:rPr>
                        <a:t>CURSO 2030/2031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</a:rPr>
                        <a:t>ADICIONAL TFG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u="none" strike="noStrike" dirty="0">
                          <a:effectLst/>
                        </a:rPr>
                        <a:t>1º, 2º, 3º Y 4º EXTINGUIDO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28555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838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77C088C-7936-468F-91F2-912F5EDF2D85}"/>
              </a:ext>
            </a:extLst>
          </p:cNvPr>
          <p:cNvSpPr txBox="1"/>
          <p:nvPr/>
        </p:nvSpPr>
        <p:spPr>
          <a:xfrm>
            <a:off x="553357" y="1678858"/>
            <a:ext cx="3695700" cy="8992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r">
              <a:defRPr sz="1500" b="0" i="1" u="none" strike="noStrike" baseline="0">
                <a:solidFill>
                  <a:srgbClr val="00B0F0"/>
                </a:solidFill>
                <a:effectLst/>
                <a:latin typeface="Avenir Roman"/>
              </a:defRPr>
            </a:lvl1pPr>
          </a:lstStyle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kern="100" dirty="0">
                <a:effectLst/>
                <a:latin typeface="Calibri Light" panose="020F0302020204030204" pitchFamily="34" charset="0"/>
                <a:ea typeface="Aptos"/>
                <a:cs typeface="Arial" panose="020B0604020202020204" pitchFamily="34" charset="0"/>
              </a:rPr>
              <a:t>1º caso: MATEMÁTICAS I aprobada y MATEMÁTICAS II Suspendida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kern="100" dirty="0">
                <a:latin typeface="Calibri Light" panose="020F0302020204030204" pitchFamily="34" charset="0"/>
                <a:ea typeface="Aptos"/>
                <a:cs typeface="Arial" panose="020B0604020202020204" pitchFamily="34" charset="0"/>
              </a:rPr>
              <a:t>(o al revés)</a:t>
            </a:r>
            <a:endParaRPr lang="es-ES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  <p:sp>
        <p:nvSpPr>
          <p:cNvPr id="7" name="Google Shape;214;p11">
            <a:extLst>
              <a:ext uri="{FF2B5EF4-FFF2-40B4-BE49-F238E27FC236}">
                <a16:creationId xmlns:a16="http://schemas.microsoft.com/office/drawing/2014/main" id="{59C10386-E83C-4E46-8881-C7183B765803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7429846-1B9D-424E-98B0-522C41D394F0}"/>
              </a:ext>
            </a:extLst>
          </p:cNvPr>
          <p:cNvCxnSpPr>
            <a:cxnSpLocks/>
          </p:cNvCxnSpPr>
          <p:nvPr/>
        </p:nvCxnSpPr>
        <p:spPr>
          <a:xfrm flipV="1">
            <a:off x="4249057" y="1732720"/>
            <a:ext cx="0" cy="830996"/>
          </a:xfrm>
          <a:prstGeom prst="line">
            <a:avLst/>
          </a:prstGeom>
          <a:ln w="28575">
            <a:solidFill>
              <a:srgbClr val="A4D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oogle Shape;222;p12">
            <a:extLst>
              <a:ext uri="{FF2B5EF4-FFF2-40B4-BE49-F238E27FC236}">
                <a16:creationId xmlns:a16="http://schemas.microsoft.com/office/drawing/2014/main" id="{185E0036-1732-4AA8-B22D-6CF3BF006902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19" name="Google Shape;214;p11">
            <a:extLst>
              <a:ext uri="{FF2B5EF4-FFF2-40B4-BE49-F238E27FC236}">
                <a16:creationId xmlns:a16="http://schemas.microsoft.com/office/drawing/2014/main" id="{3E9B32F0-B17D-44FC-BCC8-DA2F505C1EC4}"/>
              </a:ext>
            </a:extLst>
          </p:cNvPr>
          <p:cNvSpPr txBox="1"/>
          <p:nvPr/>
        </p:nvSpPr>
        <p:spPr>
          <a:xfrm>
            <a:off x="187149" y="889087"/>
            <a:ext cx="2403651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+mn-lt"/>
              </a:rPr>
              <a:t>Algunos casos concretos</a:t>
            </a:r>
            <a:endParaRPr lang="es-ES" sz="1800" b="0" i="0" u="none" strike="noStrike" baseline="0" dirty="0">
              <a:latin typeface="+mn-lt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AB954FA-D221-4E80-9E95-8C371A436BAC}"/>
              </a:ext>
            </a:extLst>
          </p:cNvPr>
          <p:cNvSpPr txBox="1"/>
          <p:nvPr/>
        </p:nvSpPr>
        <p:spPr>
          <a:xfrm>
            <a:off x="957943" y="2792231"/>
            <a:ext cx="10678886" cy="2726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Si me adapto al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 Plan nuevo </a:t>
            </a:r>
            <a:r>
              <a:rPr lang="es-ES" sz="1600" dirty="0">
                <a:effectLst/>
                <a:ea typeface="Aptos"/>
              </a:rPr>
              <a:t>	</a:t>
            </a:r>
            <a:r>
              <a:rPr lang="es-ES" sz="1600" dirty="0">
                <a:effectLst/>
                <a:ea typeface="Aptos"/>
                <a:cs typeface="Calibri Light" panose="020F0302020204030204" pitchFamily="34" charset="0"/>
                <a:sym typeface="Symbol" panose="05050102010706020507" pitchFamily="18" charset="2"/>
              </a:rPr>
              <a:t></a:t>
            </a:r>
            <a:r>
              <a:rPr lang="es-ES" sz="1600" dirty="0">
                <a:effectLst/>
                <a:ea typeface="Aptos"/>
              </a:rPr>
              <a:t>	Matrícula de Matemáticas (plan Nuevo)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dirty="0">
                <a:effectLst/>
                <a:ea typeface="Aptos"/>
              </a:rPr>
              <a:t>				La nota de las Matemáticas I o II aprobadas (plan Antiguo) no se guarda</a:t>
            </a:r>
            <a:endParaRPr lang="es-ES" sz="1600" kern="100" dirty="0">
              <a:effectLst/>
              <a:ea typeface="Aptos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				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Se debe cursar la asignatura completa con evaluación según guía docente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		Al ser asignatura de </a:t>
            </a:r>
            <a:r>
              <a:rPr lang="es-ES" sz="1600" dirty="0">
                <a:effectLst/>
                <a:ea typeface="Aptos"/>
              </a:rPr>
              <a:t>plan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 Nuevo las tasas equivalen a 1º matrícula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s-ES" sz="1600" kern="100" dirty="0">
              <a:ea typeface="Aptos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Si no me adapto 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al Plan nuevo   	</a:t>
            </a:r>
            <a:r>
              <a:rPr lang="es-ES" sz="1600" kern="100" dirty="0">
                <a:effectLst/>
                <a:ea typeface="Aptos"/>
                <a:cs typeface="Calibri Light" panose="020F0302020204030204" pitchFamily="34" charset="0"/>
                <a:sym typeface="Symbol" panose="05050102010706020507" pitchFamily="18" charset="2"/>
              </a:rPr>
              <a:t>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</a:t>
            </a:r>
            <a:r>
              <a:rPr lang="es-ES" sz="1600" dirty="0">
                <a:effectLst/>
                <a:ea typeface="Aptos"/>
              </a:rPr>
              <a:t> Matrícula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 de Matemáticas I o II (la suspendida)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		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 Matrícula </a:t>
            </a:r>
            <a:r>
              <a:rPr lang="es-ES" sz="1600" b="1" kern="100" dirty="0">
                <a:effectLst/>
                <a:ea typeface="Aptos"/>
                <a:cs typeface="Arial" panose="020B0604020202020204" pitchFamily="34" charset="0"/>
              </a:rPr>
              <a:t>sin docencia 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y sólo </a:t>
            </a:r>
            <a:r>
              <a:rPr lang="es-ES" sz="1600" b="1" kern="100" dirty="0">
                <a:effectLst/>
                <a:ea typeface="Aptos"/>
                <a:cs typeface="Arial" panose="020B0604020202020204" pitchFamily="34" charset="0"/>
              </a:rPr>
              <a:t>derecho a evaluación final</a:t>
            </a:r>
          </a:p>
          <a:p>
            <a:pPr marL="2250440"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</a:t>
            </a:r>
            <a:endParaRPr lang="es-ES" sz="1600" b="1" kern="100" dirty="0">
              <a:effectLst/>
              <a:ea typeface="Aptos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62EE66C-28B4-49F4-B881-E0CDB4730D92}"/>
              </a:ext>
            </a:extLst>
          </p:cNvPr>
          <p:cNvSpPr txBox="1"/>
          <p:nvPr/>
        </p:nvSpPr>
        <p:spPr>
          <a:xfrm>
            <a:off x="5219700" y="889044"/>
            <a:ext cx="6862763" cy="369289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>
              <a:defRPr lang="es-ES_tradnl"/>
            </a:defPPr>
            <a:lvl1pPr algn="r">
              <a:defRPr b="1">
                <a:latin typeface="Calibri" panose="020F0502020204030204" pitchFamily="34" charset="0"/>
                <a:ea typeface="Avenir Roman"/>
                <a:cs typeface="Avenir Roman"/>
              </a:defRPr>
            </a:lvl1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altLang="es-E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Adaptación al nuevo plan</a:t>
            </a: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1383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77C088C-7936-468F-91F2-912F5EDF2D85}"/>
              </a:ext>
            </a:extLst>
          </p:cNvPr>
          <p:cNvSpPr txBox="1"/>
          <p:nvPr/>
        </p:nvSpPr>
        <p:spPr>
          <a:xfrm>
            <a:off x="553357" y="1678858"/>
            <a:ext cx="3695700" cy="5753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r">
              <a:defRPr sz="1500" b="0" i="1" u="none" strike="noStrike" baseline="0">
                <a:solidFill>
                  <a:srgbClr val="00B0F0"/>
                </a:solidFill>
                <a:effectLst/>
                <a:latin typeface="Avenir Roman"/>
              </a:defRPr>
            </a:lvl1pPr>
          </a:lstStyle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kern="100" dirty="0">
                <a:effectLst/>
                <a:latin typeface="Calibri Light" panose="020F0302020204030204" pitchFamily="34" charset="0"/>
                <a:ea typeface="Aptos"/>
                <a:cs typeface="Arial" panose="020B0604020202020204" pitchFamily="34" charset="0"/>
              </a:rPr>
              <a:t>2º caso: FÍSICA aprobada y MECÁNICA DE ESTRUCTURAS (2º) Suspendida o no cursada</a:t>
            </a:r>
            <a:endParaRPr lang="es-ES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  <p:sp>
        <p:nvSpPr>
          <p:cNvPr id="7" name="Google Shape;214;p11">
            <a:extLst>
              <a:ext uri="{FF2B5EF4-FFF2-40B4-BE49-F238E27FC236}">
                <a16:creationId xmlns:a16="http://schemas.microsoft.com/office/drawing/2014/main" id="{59C10386-E83C-4E46-8881-C7183B765803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7429846-1B9D-424E-98B0-522C41D394F0}"/>
              </a:ext>
            </a:extLst>
          </p:cNvPr>
          <p:cNvCxnSpPr>
            <a:cxnSpLocks/>
          </p:cNvCxnSpPr>
          <p:nvPr/>
        </p:nvCxnSpPr>
        <p:spPr>
          <a:xfrm flipV="1">
            <a:off x="4249057" y="1732720"/>
            <a:ext cx="0" cy="830996"/>
          </a:xfrm>
          <a:prstGeom prst="line">
            <a:avLst/>
          </a:prstGeom>
          <a:ln w="28575">
            <a:solidFill>
              <a:srgbClr val="A4D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oogle Shape;222;p12">
            <a:extLst>
              <a:ext uri="{FF2B5EF4-FFF2-40B4-BE49-F238E27FC236}">
                <a16:creationId xmlns:a16="http://schemas.microsoft.com/office/drawing/2014/main" id="{185E0036-1732-4AA8-B22D-6CF3BF006902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AB954FA-D221-4E80-9E95-8C371A436BAC}"/>
              </a:ext>
            </a:extLst>
          </p:cNvPr>
          <p:cNvSpPr txBox="1"/>
          <p:nvPr/>
        </p:nvSpPr>
        <p:spPr>
          <a:xfrm>
            <a:off x="957943" y="2458032"/>
            <a:ext cx="10678886" cy="2044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Si me adapto al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 Plan nuevo </a:t>
            </a:r>
            <a:r>
              <a:rPr lang="es-ES" sz="1600" dirty="0">
                <a:effectLst/>
                <a:ea typeface="Aptos"/>
              </a:rPr>
              <a:t>	</a:t>
            </a:r>
            <a:r>
              <a:rPr lang="es-ES" sz="1600" dirty="0">
                <a:effectLst/>
                <a:ea typeface="Aptos"/>
                <a:cs typeface="Calibri Light" panose="020F0302020204030204" pitchFamily="34" charset="0"/>
                <a:sym typeface="Symbol" panose="05050102010706020507" pitchFamily="18" charset="2"/>
              </a:rPr>
              <a:t></a:t>
            </a:r>
            <a:r>
              <a:rPr lang="es-ES" sz="1600" dirty="0">
                <a:effectLst/>
                <a:ea typeface="Aptos"/>
              </a:rPr>
              <a:t>	Matrícula de Física (plan Nuevo)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dirty="0">
                <a:ea typeface="Aptos"/>
              </a:rPr>
              <a:t>				</a:t>
            </a:r>
            <a:r>
              <a:rPr lang="es-ES" sz="1600" dirty="0">
                <a:effectLst/>
                <a:ea typeface="Aptos"/>
              </a:rPr>
              <a:t>La nota de Física (plan Antiguo) no se guarda</a:t>
            </a:r>
            <a:endParaRPr lang="es-ES" sz="1600" kern="100" dirty="0">
              <a:effectLst/>
              <a:ea typeface="Aptos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				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Se debe cursar la asignatura completa con evaluación según guía docente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		Al ser asignatura de </a:t>
            </a:r>
            <a:r>
              <a:rPr lang="es-ES" sz="1600" dirty="0">
                <a:effectLst/>
                <a:ea typeface="Aptos"/>
              </a:rPr>
              <a:t>plan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 Nuevo las tasas equivalen a 1º matricula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		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Si no me adapto 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al Plan nuevo   	</a:t>
            </a:r>
            <a:r>
              <a:rPr lang="es-ES" sz="1600" kern="100" dirty="0">
                <a:effectLst/>
                <a:ea typeface="Aptos"/>
                <a:cs typeface="Calibri Light" panose="020F0302020204030204" pitchFamily="34" charset="0"/>
                <a:sym typeface="Symbol" panose="05050102010706020507" pitchFamily="18" charset="2"/>
              </a:rPr>
              <a:t>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</a:t>
            </a:r>
            <a:r>
              <a:rPr lang="es-ES" sz="1600" kern="100" dirty="0">
                <a:ea typeface="Aptos"/>
                <a:cs typeface="Arial" panose="020B0604020202020204" pitchFamily="34" charset="0"/>
              </a:rPr>
              <a:t>Matrícula de Mecánica como hasta ahora 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(plan Antiguo)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B181623-453A-442C-B8EF-C6F4BD9C1406}"/>
              </a:ext>
            </a:extLst>
          </p:cNvPr>
          <p:cNvSpPr txBox="1"/>
          <p:nvPr/>
        </p:nvSpPr>
        <p:spPr>
          <a:xfrm>
            <a:off x="5219700" y="889044"/>
            <a:ext cx="6862763" cy="369289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>
              <a:defRPr lang="es-ES_tradnl"/>
            </a:defPPr>
            <a:lvl1pPr algn="r">
              <a:defRPr b="1">
                <a:latin typeface="Calibri" panose="020F0502020204030204" pitchFamily="34" charset="0"/>
                <a:ea typeface="Avenir Roman"/>
                <a:cs typeface="Avenir Roman"/>
              </a:defRPr>
            </a:lvl1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altLang="es-E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Adaptación al nuevo plan</a:t>
            </a: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" name="Google Shape;214;p11">
            <a:extLst>
              <a:ext uri="{FF2B5EF4-FFF2-40B4-BE49-F238E27FC236}">
                <a16:creationId xmlns:a16="http://schemas.microsoft.com/office/drawing/2014/main" id="{A881DB27-FC68-4D99-87DA-587D9C27A8FC}"/>
              </a:ext>
            </a:extLst>
          </p:cNvPr>
          <p:cNvSpPr txBox="1"/>
          <p:nvPr/>
        </p:nvSpPr>
        <p:spPr>
          <a:xfrm>
            <a:off x="187149" y="889087"/>
            <a:ext cx="2403651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+mn-lt"/>
              </a:rPr>
              <a:t>Algunos casos concretos</a:t>
            </a:r>
            <a:endParaRPr lang="es-ES" sz="1800" b="0" i="0" u="none" strike="noStrike" baseline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9795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77C088C-7936-468F-91F2-912F5EDF2D85}"/>
              </a:ext>
            </a:extLst>
          </p:cNvPr>
          <p:cNvSpPr txBox="1"/>
          <p:nvPr/>
        </p:nvSpPr>
        <p:spPr>
          <a:xfrm>
            <a:off x="553357" y="1678858"/>
            <a:ext cx="3695700" cy="5753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r">
              <a:defRPr sz="1500" b="0" i="1" u="none" strike="noStrike" baseline="0">
                <a:solidFill>
                  <a:srgbClr val="00B0F0"/>
                </a:solidFill>
                <a:effectLst/>
                <a:latin typeface="Avenir Roman"/>
              </a:defRPr>
            </a:lvl1pPr>
          </a:lstStyle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kern="100" dirty="0">
                <a:effectLst/>
                <a:latin typeface="Calibri Light" panose="020F0302020204030204" pitchFamily="34" charset="0"/>
                <a:ea typeface="Aptos"/>
                <a:cs typeface="Arial" panose="020B0604020202020204" pitchFamily="34" charset="0"/>
              </a:rPr>
              <a:t>2º caso: FÍSICA aprobada y MECÁNICA DE ESTRUCTURAS (2º) Suspendida o no cursada</a:t>
            </a:r>
            <a:endParaRPr lang="es-ES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  <p:sp>
        <p:nvSpPr>
          <p:cNvPr id="7" name="Google Shape;214;p11">
            <a:extLst>
              <a:ext uri="{FF2B5EF4-FFF2-40B4-BE49-F238E27FC236}">
                <a16:creationId xmlns:a16="http://schemas.microsoft.com/office/drawing/2014/main" id="{59C10386-E83C-4E46-8881-C7183B765803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7429846-1B9D-424E-98B0-522C41D394F0}"/>
              </a:ext>
            </a:extLst>
          </p:cNvPr>
          <p:cNvCxnSpPr>
            <a:cxnSpLocks/>
          </p:cNvCxnSpPr>
          <p:nvPr/>
        </p:nvCxnSpPr>
        <p:spPr>
          <a:xfrm flipV="1">
            <a:off x="4249057" y="1732720"/>
            <a:ext cx="0" cy="830996"/>
          </a:xfrm>
          <a:prstGeom prst="line">
            <a:avLst/>
          </a:prstGeom>
          <a:ln w="28575">
            <a:solidFill>
              <a:srgbClr val="A4D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oogle Shape;222;p12">
            <a:extLst>
              <a:ext uri="{FF2B5EF4-FFF2-40B4-BE49-F238E27FC236}">
                <a16:creationId xmlns:a16="http://schemas.microsoft.com/office/drawing/2014/main" id="{185E0036-1732-4AA8-B22D-6CF3BF006902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AB954FA-D221-4E80-9E95-8C371A436BAC}"/>
              </a:ext>
            </a:extLst>
          </p:cNvPr>
          <p:cNvSpPr txBox="1"/>
          <p:nvPr/>
        </p:nvSpPr>
        <p:spPr>
          <a:xfrm>
            <a:off x="957943" y="2458032"/>
            <a:ext cx="10678886" cy="2044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Si me adapto al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 Plan nuevo </a:t>
            </a:r>
            <a:r>
              <a:rPr lang="es-ES" sz="1600" dirty="0">
                <a:effectLst/>
                <a:ea typeface="Aptos"/>
              </a:rPr>
              <a:t>	</a:t>
            </a:r>
            <a:r>
              <a:rPr lang="es-ES" sz="1600" dirty="0">
                <a:effectLst/>
                <a:ea typeface="Aptos"/>
                <a:cs typeface="Calibri Light" panose="020F0302020204030204" pitchFamily="34" charset="0"/>
                <a:sym typeface="Symbol" panose="05050102010706020507" pitchFamily="18" charset="2"/>
              </a:rPr>
              <a:t></a:t>
            </a:r>
            <a:r>
              <a:rPr lang="es-ES" sz="1600" dirty="0">
                <a:effectLst/>
                <a:ea typeface="Aptos"/>
              </a:rPr>
              <a:t>	Matrícula de Física (plan Nuevo)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dirty="0">
                <a:ea typeface="Aptos"/>
              </a:rPr>
              <a:t>				</a:t>
            </a:r>
            <a:r>
              <a:rPr lang="es-ES" sz="1600" dirty="0">
                <a:effectLst/>
                <a:ea typeface="Aptos"/>
              </a:rPr>
              <a:t>La nota de Física (plan Antiguo) no se guarda</a:t>
            </a:r>
            <a:endParaRPr lang="es-ES" sz="1600" kern="100" dirty="0">
              <a:effectLst/>
              <a:ea typeface="Aptos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				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Se debe cursar la asignatura completa con evaluación según guía docente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		Al ser asignatura de </a:t>
            </a:r>
            <a:r>
              <a:rPr lang="es-ES" sz="1600" dirty="0">
                <a:effectLst/>
                <a:ea typeface="Aptos"/>
              </a:rPr>
              <a:t>plan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 Nuevo las tasas equivalen a 1º matricula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		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Si no me adapto 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al Plan nuevo   	</a:t>
            </a:r>
            <a:r>
              <a:rPr lang="es-ES" sz="1600" kern="100" dirty="0">
                <a:effectLst/>
                <a:ea typeface="Aptos"/>
                <a:cs typeface="Calibri Light" panose="020F0302020204030204" pitchFamily="34" charset="0"/>
                <a:sym typeface="Symbol" panose="05050102010706020507" pitchFamily="18" charset="2"/>
              </a:rPr>
              <a:t>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</a:t>
            </a:r>
            <a:r>
              <a:rPr lang="es-ES" sz="1600" kern="100" dirty="0">
                <a:ea typeface="Aptos"/>
                <a:cs typeface="Arial" panose="020B0604020202020204" pitchFamily="34" charset="0"/>
              </a:rPr>
              <a:t>Matrícula de Mecánica como hasta ahora 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(plan Antiguo)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B181623-453A-442C-B8EF-C6F4BD9C1406}"/>
              </a:ext>
            </a:extLst>
          </p:cNvPr>
          <p:cNvSpPr txBox="1"/>
          <p:nvPr/>
        </p:nvSpPr>
        <p:spPr>
          <a:xfrm>
            <a:off x="5219700" y="889044"/>
            <a:ext cx="6862763" cy="369289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>
              <a:defRPr lang="es-ES_tradnl"/>
            </a:defPPr>
            <a:lvl1pPr algn="r">
              <a:defRPr b="1">
                <a:latin typeface="Calibri" panose="020F0502020204030204" pitchFamily="34" charset="0"/>
                <a:ea typeface="Avenir Roman"/>
                <a:cs typeface="Avenir Roman"/>
              </a:defRPr>
            </a:lvl1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altLang="es-E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Adaptación al nuevo plan</a:t>
            </a: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" name="Google Shape;214;p11">
            <a:extLst>
              <a:ext uri="{FF2B5EF4-FFF2-40B4-BE49-F238E27FC236}">
                <a16:creationId xmlns:a16="http://schemas.microsoft.com/office/drawing/2014/main" id="{A881DB27-FC68-4D99-87DA-587D9C27A8FC}"/>
              </a:ext>
            </a:extLst>
          </p:cNvPr>
          <p:cNvSpPr txBox="1"/>
          <p:nvPr/>
        </p:nvSpPr>
        <p:spPr>
          <a:xfrm>
            <a:off x="187149" y="889087"/>
            <a:ext cx="2403651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+mn-lt"/>
              </a:rPr>
              <a:t>Algunos casos concretos</a:t>
            </a:r>
            <a:endParaRPr lang="es-ES" sz="1800" b="0" i="0" u="none" strike="noStrike" baseline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4310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77C088C-7936-468F-91F2-912F5EDF2D85}"/>
              </a:ext>
            </a:extLst>
          </p:cNvPr>
          <p:cNvSpPr txBox="1"/>
          <p:nvPr/>
        </p:nvSpPr>
        <p:spPr>
          <a:xfrm>
            <a:off x="553357" y="1678858"/>
            <a:ext cx="3695700" cy="5753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r">
              <a:defRPr sz="1500" b="0" i="1" u="none" strike="noStrike" baseline="0">
                <a:solidFill>
                  <a:srgbClr val="00B0F0"/>
                </a:solidFill>
                <a:effectLst/>
                <a:latin typeface="Avenir Roman"/>
              </a:defRPr>
            </a:lvl1pPr>
          </a:lstStyle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kern="100" dirty="0">
                <a:effectLst/>
                <a:latin typeface="Calibri Light" panose="020F0302020204030204" pitchFamily="34" charset="0"/>
                <a:ea typeface="Aptos"/>
                <a:cs typeface="Arial" panose="020B0604020202020204" pitchFamily="34" charset="0"/>
              </a:rPr>
              <a:t>3º caso: FÍSICA </a:t>
            </a:r>
            <a:r>
              <a:rPr lang="es-ES" kern="100" dirty="0">
                <a:latin typeface="Calibri Light" panose="020F0302020204030204" pitchFamily="34" charset="0"/>
                <a:ea typeface="Aptos"/>
                <a:cs typeface="Arial" panose="020B0604020202020204" pitchFamily="34" charset="0"/>
              </a:rPr>
              <a:t>suspendida o</a:t>
            </a:r>
            <a:r>
              <a:rPr lang="es-ES" kern="100" dirty="0">
                <a:effectLst/>
                <a:latin typeface="Calibri Light" panose="020F0302020204030204" pitchFamily="34" charset="0"/>
                <a:ea typeface="Aptos"/>
                <a:cs typeface="Arial" panose="020B0604020202020204" pitchFamily="34" charset="0"/>
              </a:rPr>
              <a:t> y MECÁNICA DE ESTRUCTURAS (2º) aprobada</a:t>
            </a:r>
            <a:endParaRPr lang="es-ES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  <p:sp>
        <p:nvSpPr>
          <p:cNvPr id="7" name="Google Shape;214;p11">
            <a:extLst>
              <a:ext uri="{FF2B5EF4-FFF2-40B4-BE49-F238E27FC236}">
                <a16:creationId xmlns:a16="http://schemas.microsoft.com/office/drawing/2014/main" id="{59C10386-E83C-4E46-8881-C7183B765803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7429846-1B9D-424E-98B0-522C41D394F0}"/>
              </a:ext>
            </a:extLst>
          </p:cNvPr>
          <p:cNvCxnSpPr>
            <a:cxnSpLocks/>
          </p:cNvCxnSpPr>
          <p:nvPr/>
        </p:nvCxnSpPr>
        <p:spPr>
          <a:xfrm flipV="1">
            <a:off x="4249057" y="1732720"/>
            <a:ext cx="0" cy="830996"/>
          </a:xfrm>
          <a:prstGeom prst="line">
            <a:avLst/>
          </a:prstGeom>
          <a:ln w="28575">
            <a:solidFill>
              <a:srgbClr val="A4D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oogle Shape;222;p12">
            <a:extLst>
              <a:ext uri="{FF2B5EF4-FFF2-40B4-BE49-F238E27FC236}">
                <a16:creationId xmlns:a16="http://schemas.microsoft.com/office/drawing/2014/main" id="{185E0036-1732-4AA8-B22D-6CF3BF006902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AB954FA-D221-4E80-9E95-8C371A436BAC}"/>
              </a:ext>
            </a:extLst>
          </p:cNvPr>
          <p:cNvSpPr txBox="1"/>
          <p:nvPr/>
        </p:nvSpPr>
        <p:spPr>
          <a:xfrm>
            <a:off x="957943" y="2458032"/>
            <a:ext cx="10678886" cy="2044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Si me adapto al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 Plan nuevo </a:t>
            </a:r>
            <a:r>
              <a:rPr lang="es-ES" sz="1600" dirty="0">
                <a:effectLst/>
                <a:ea typeface="Aptos"/>
              </a:rPr>
              <a:t>	</a:t>
            </a:r>
            <a:r>
              <a:rPr lang="es-ES" sz="1600" dirty="0">
                <a:effectLst/>
                <a:ea typeface="Aptos"/>
                <a:cs typeface="Calibri Light" panose="020F0302020204030204" pitchFamily="34" charset="0"/>
                <a:sym typeface="Symbol" panose="05050102010706020507" pitchFamily="18" charset="2"/>
              </a:rPr>
              <a:t></a:t>
            </a:r>
            <a:r>
              <a:rPr lang="es-ES" sz="1600" dirty="0">
                <a:effectLst/>
                <a:ea typeface="Aptos"/>
              </a:rPr>
              <a:t>	Matr</a:t>
            </a:r>
            <a:r>
              <a:rPr lang="es-ES" sz="1600" dirty="0">
                <a:ea typeface="Aptos"/>
              </a:rPr>
              <a:t>ícula</a:t>
            </a:r>
            <a:r>
              <a:rPr lang="es-ES" sz="1600" dirty="0">
                <a:effectLst/>
                <a:ea typeface="Aptos"/>
              </a:rPr>
              <a:t> de Física (plan Nuevo)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dirty="0">
                <a:ea typeface="Aptos"/>
              </a:rPr>
              <a:t>				</a:t>
            </a:r>
            <a:r>
              <a:rPr lang="es-ES" sz="1600" dirty="0">
                <a:effectLst/>
                <a:ea typeface="Aptos"/>
              </a:rPr>
              <a:t>La nota de Mecánica de Estructuras (plan Antiguo) no se guarda</a:t>
            </a:r>
            <a:endParaRPr lang="es-ES" sz="1600" kern="100" dirty="0">
              <a:effectLst/>
              <a:ea typeface="Aptos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				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Se debe cursar la asignatura completa con evaluación según guía docente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		Al ser asignatura de </a:t>
            </a:r>
            <a:r>
              <a:rPr lang="es-ES" sz="1600" dirty="0">
                <a:effectLst/>
                <a:ea typeface="Aptos"/>
              </a:rPr>
              <a:t>plan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 Nuevo las tasas equivalen a 1º matricula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		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Si no me adapto 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al Plan nuevo   	</a:t>
            </a:r>
            <a:r>
              <a:rPr lang="es-ES" sz="1600" kern="100" dirty="0">
                <a:effectLst/>
                <a:ea typeface="Aptos"/>
                <a:cs typeface="Calibri Light" panose="020F0302020204030204" pitchFamily="34" charset="0"/>
                <a:sym typeface="Symbol" panose="05050102010706020507" pitchFamily="18" charset="2"/>
              </a:rPr>
              <a:t>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</a:t>
            </a:r>
            <a:r>
              <a:rPr lang="es-ES" sz="1600" kern="100" dirty="0">
                <a:ea typeface="Aptos"/>
                <a:cs typeface="Arial" panose="020B0604020202020204" pitchFamily="34" charset="0"/>
              </a:rPr>
              <a:t>Matrícula de Física  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(plan Antiguo) sin docencia y sólo derecho a evaluación final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B181623-453A-442C-B8EF-C6F4BD9C1406}"/>
              </a:ext>
            </a:extLst>
          </p:cNvPr>
          <p:cNvSpPr txBox="1"/>
          <p:nvPr/>
        </p:nvSpPr>
        <p:spPr>
          <a:xfrm>
            <a:off x="5219700" y="889044"/>
            <a:ext cx="6862763" cy="369289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>
              <a:defRPr lang="es-ES_tradnl"/>
            </a:defPPr>
            <a:lvl1pPr algn="r">
              <a:defRPr b="1">
                <a:latin typeface="Calibri" panose="020F0502020204030204" pitchFamily="34" charset="0"/>
                <a:ea typeface="Avenir Roman"/>
                <a:cs typeface="Avenir Roman"/>
              </a:defRPr>
            </a:lvl1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altLang="es-E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Adaptación al nuevo plan</a:t>
            </a: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" name="Google Shape;214;p11">
            <a:extLst>
              <a:ext uri="{FF2B5EF4-FFF2-40B4-BE49-F238E27FC236}">
                <a16:creationId xmlns:a16="http://schemas.microsoft.com/office/drawing/2014/main" id="{A881DB27-FC68-4D99-87DA-587D9C27A8FC}"/>
              </a:ext>
            </a:extLst>
          </p:cNvPr>
          <p:cNvSpPr txBox="1"/>
          <p:nvPr/>
        </p:nvSpPr>
        <p:spPr>
          <a:xfrm>
            <a:off x="187149" y="889087"/>
            <a:ext cx="2403651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+mn-lt"/>
              </a:rPr>
              <a:t>Algunos casos concretos</a:t>
            </a:r>
            <a:endParaRPr lang="es-ES" sz="1800" b="0" i="0" u="none" strike="noStrike" baseline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1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77C088C-7936-468F-91F2-912F5EDF2D85}"/>
              </a:ext>
            </a:extLst>
          </p:cNvPr>
          <p:cNvSpPr txBox="1"/>
          <p:nvPr/>
        </p:nvSpPr>
        <p:spPr>
          <a:xfrm>
            <a:off x="553357" y="1678858"/>
            <a:ext cx="3695700" cy="5753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r">
              <a:defRPr sz="1500" b="0" i="1" u="none" strike="noStrike" baseline="0">
                <a:solidFill>
                  <a:srgbClr val="00B0F0"/>
                </a:solidFill>
                <a:effectLst/>
                <a:latin typeface="Avenir Roman"/>
              </a:defRPr>
            </a:lvl1pPr>
          </a:lstStyle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kern="100" dirty="0">
                <a:effectLst/>
                <a:latin typeface="Calibri Light" panose="020F0302020204030204" pitchFamily="34" charset="0"/>
                <a:ea typeface="Aptos"/>
                <a:cs typeface="Arial" panose="020B0604020202020204" pitchFamily="34" charset="0"/>
              </a:rPr>
              <a:t>4º caso: FÍSICA </a:t>
            </a:r>
            <a:r>
              <a:rPr lang="es-ES" kern="100" dirty="0">
                <a:latin typeface="Calibri Light" panose="020F0302020204030204" pitchFamily="34" charset="0"/>
                <a:ea typeface="Aptos"/>
                <a:cs typeface="Arial" panose="020B0604020202020204" pitchFamily="34" charset="0"/>
              </a:rPr>
              <a:t>suspendida o</a:t>
            </a:r>
            <a:r>
              <a:rPr lang="es-ES" kern="100" dirty="0">
                <a:effectLst/>
                <a:latin typeface="Calibri Light" panose="020F0302020204030204" pitchFamily="34" charset="0"/>
                <a:ea typeface="Aptos"/>
                <a:cs typeface="Arial" panose="020B0604020202020204" pitchFamily="34" charset="0"/>
              </a:rPr>
              <a:t> y MECÁNICA DE ESTRUCTURAS (2º) suspendida</a:t>
            </a:r>
            <a:endParaRPr lang="es-ES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  <p:sp>
        <p:nvSpPr>
          <p:cNvPr id="7" name="Google Shape;214;p11">
            <a:extLst>
              <a:ext uri="{FF2B5EF4-FFF2-40B4-BE49-F238E27FC236}">
                <a16:creationId xmlns:a16="http://schemas.microsoft.com/office/drawing/2014/main" id="{59C10386-E83C-4E46-8881-C7183B765803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7429846-1B9D-424E-98B0-522C41D394F0}"/>
              </a:ext>
            </a:extLst>
          </p:cNvPr>
          <p:cNvCxnSpPr>
            <a:cxnSpLocks/>
          </p:cNvCxnSpPr>
          <p:nvPr/>
        </p:nvCxnSpPr>
        <p:spPr>
          <a:xfrm flipV="1">
            <a:off x="4249057" y="1732720"/>
            <a:ext cx="0" cy="830996"/>
          </a:xfrm>
          <a:prstGeom prst="line">
            <a:avLst/>
          </a:prstGeom>
          <a:ln w="28575">
            <a:solidFill>
              <a:srgbClr val="A4D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oogle Shape;222;p12">
            <a:extLst>
              <a:ext uri="{FF2B5EF4-FFF2-40B4-BE49-F238E27FC236}">
                <a16:creationId xmlns:a16="http://schemas.microsoft.com/office/drawing/2014/main" id="{185E0036-1732-4AA8-B22D-6CF3BF006902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AB954FA-D221-4E80-9E95-8C371A436BAC}"/>
              </a:ext>
            </a:extLst>
          </p:cNvPr>
          <p:cNvSpPr txBox="1"/>
          <p:nvPr/>
        </p:nvSpPr>
        <p:spPr>
          <a:xfrm>
            <a:off x="957943" y="2458032"/>
            <a:ext cx="10678886" cy="2309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Si me adapto al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 Plan nuevo </a:t>
            </a:r>
            <a:r>
              <a:rPr lang="es-ES" sz="1600" dirty="0">
                <a:effectLst/>
                <a:ea typeface="Aptos"/>
              </a:rPr>
              <a:t>	</a:t>
            </a:r>
            <a:r>
              <a:rPr lang="es-ES" sz="1600" dirty="0">
                <a:effectLst/>
                <a:ea typeface="Aptos"/>
                <a:cs typeface="Calibri Light" panose="020F0302020204030204" pitchFamily="34" charset="0"/>
                <a:sym typeface="Symbol" panose="05050102010706020507" pitchFamily="18" charset="2"/>
              </a:rPr>
              <a:t></a:t>
            </a:r>
            <a:r>
              <a:rPr lang="es-ES" sz="1600" dirty="0">
                <a:effectLst/>
                <a:ea typeface="Aptos"/>
              </a:rPr>
              <a:t>	Matrícula de Física (plan Nuevo) con docencia según guía docente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dirty="0">
                <a:ea typeface="Aptos"/>
              </a:rPr>
              <a:t>				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Al ser asignatura de </a:t>
            </a:r>
            <a:r>
              <a:rPr lang="es-ES" sz="1600" dirty="0">
                <a:effectLst/>
                <a:ea typeface="Aptos"/>
              </a:rPr>
              <a:t>plan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 Nuevo las tasas equivalen a 1º matricula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		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Si no me adapto 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al Plan nuevo   	</a:t>
            </a:r>
            <a:r>
              <a:rPr lang="es-ES" sz="1600" kern="100" dirty="0">
                <a:effectLst/>
                <a:ea typeface="Aptos"/>
                <a:cs typeface="Calibri Light" panose="020F0302020204030204" pitchFamily="34" charset="0"/>
                <a:sym typeface="Symbol" panose="05050102010706020507" pitchFamily="18" charset="2"/>
              </a:rPr>
              <a:t>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</a:t>
            </a:r>
            <a:r>
              <a:rPr lang="es-ES" sz="1600" kern="100" dirty="0">
                <a:ea typeface="Aptos"/>
                <a:cs typeface="Arial" panose="020B0604020202020204" pitchFamily="34" charset="0"/>
              </a:rPr>
              <a:t>Matrícula de Física  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(plan Antiguo) </a:t>
            </a:r>
            <a:r>
              <a:rPr lang="es-ES" sz="1600" b="1" kern="100" dirty="0">
                <a:effectLst/>
                <a:ea typeface="Aptos"/>
                <a:cs typeface="Arial" panose="020B0604020202020204" pitchFamily="34" charset="0"/>
              </a:rPr>
              <a:t>SIN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 docencia y sólo derecho a evaluación final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				Matrícula de Mecánica de Estructuras  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(plan Antiguo) </a:t>
            </a:r>
            <a:r>
              <a:rPr lang="es-ES" sz="1600" b="1" kern="100" dirty="0">
                <a:effectLst/>
                <a:ea typeface="Aptos"/>
                <a:cs typeface="Arial" panose="020B0604020202020204" pitchFamily="34" charset="0"/>
              </a:rPr>
              <a:t>CON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 docencia </a:t>
            </a:r>
            <a:r>
              <a:rPr lang="es-ES" sz="1600" dirty="0">
                <a:effectLst/>
                <a:ea typeface="Aptos"/>
              </a:rPr>
              <a:t>según guía 				docente</a:t>
            </a:r>
            <a:endParaRPr lang="es-ES" sz="1600" kern="100" dirty="0">
              <a:ea typeface="Aptos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		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B181623-453A-442C-B8EF-C6F4BD9C1406}"/>
              </a:ext>
            </a:extLst>
          </p:cNvPr>
          <p:cNvSpPr txBox="1"/>
          <p:nvPr/>
        </p:nvSpPr>
        <p:spPr>
          <a:xfrm>
            <a:off x="5219700" y="889044"/>
            <a:ext cx="6862763" cy="369289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>
              <a:defRPr lang="es-ES_tradnl"/>
            </a:defPPr>
            <a:lvl1pPr algn="r">
              <a:defRPr b="1">
                <a:latin typeface="Calibri" panose="020F0502020204030204" pitchFamily="34" charset="0"/>
                <a:ea typeface="Avenir Roman"/>
                <a:cs typeface="Avenir Roman"/>
              </a:defRPr>
            </a:lvl1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altLang="es-E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Adaptación al nuevo plan</a:t>
            </a: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" name="Google Shape;214;p11">
            <a:extLst>
              <a:ext uri="{FF2B5EF4-FFF2-40B4-BE49-F238E27FC236}">
                <a16:creationId xmlns:a16="http://schemas.microsoft.com/office/drawing/2014/main" id="{A881DB27-FC68-4D99-87DA-587D9C27A8FC}"/>
              </a:ext>
            </a:extLst>
          </p:cNvPr>
          <p:cNvSpPr txBox="1"/>
          <p:nvPr/>
        </p:nvSpPr>
        <p:spPr>
          <a:xfrm>
            <a:off x="187149" y="889087"/>
            <a:ext cx="2403651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+mn-lt"/>
              </a:rPr>
              <a:t>Algunos casos concretos</a:t>
            </a:r>
            <a:endParaRPr lang="es-ES" sz="1800" b="0" i="0" u="none" strike="noStrike" baseline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9915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2;p12">
            <a:extLst>
              <a:ext uri="{FF2B5EF4-FFF2-40B4-BE49-F238E27FC236}">
                <a16:creationId xmlns:a16="http://schemas.microsoft.com/office/drawing/2014/main" id="{3D29176E-F767-398A-71AB-74E8EE43880B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5" name="Google Shape;214;p11">
            <a:extLst>
              <a:ext uri="{FF2B5EF4-FFF2-40B4-BE49-F238E27FC236}">
                <a16:creationId xmlns:a16="http://schemas.microsoft.com/office/drawing/2014/main" id="{4B24E2B6-E0DD-D966-D679-618C48E09CD1}"/>
              </a:ext>
            </a:extLst>
          </p:cNvPr>
          <p:cNvSpPr txBox="1"/>
          <p:nvPr/>
        </p:nvSpPr>
        <p:spPr>
          <a:xfrm>
            <a:off x="187149" y="889087"/>
            <a:ext cx="5902501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b="0" i="0" u="none" strike="noStrike" baseline="0" dirty="0">
                <a:latin typeface="Calibri" panose="020F0502020204030204" pitchFamily="34" charset="0"/>
              </a:rPr>
              <a:t>GRADO DE CUMPLIMIENTO DEL RD822/2021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AAEBB7D-1950-4CB0-B8ED-FBF7CCCA9CED}"/>
              </a:ext>
            </a:extLst>
          </p:cNvPr>
          <p:cNvSpPr txBox="1"/>
          <p:nvPr/>
        </p:nvSpPr>
        <p:spPr>
          <a:xfrm>
            <a:off x="403316" y="2659183"/>
            <a:ext cx="10986679" cy="272382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000">
                <a:latin typeface="Avenir LT Std 45 Book" panose="020B0502020203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sz="1200" dirty="0"/>
              <a:t>REQUISITOS</a:t>
            </a:r>
          </a:p>
          <a:p>
            <a:endParaRPr lang="es-ES" sz="1200" dirty="0"/>
          </a:p>
          <a:p>
            <a:r>
              <a:rPr lang="es-ES" sz="1200" dirty="0"/>
              <a:t>1.- 60 créditos  como mínimo de formación básica </a:t>
            </a:r>
            <a:r>
              <a:rPr lang="es-ES" sz="1200" dirty="0">
                <a:sym typeface="Symbol" panose="05050102010706020507" pitchFamily="18" charset="2"/>
              </a:rPr>
              <a:t>	</a:t>
            </a:r>
            <a:r>
              <a:rPr lang="es-ES" sz="1200" dirty="0"/>
              <a:t> 	63 </a:t>
            </a:r>
            <a:r>
              <a:rPr lang="es-ES" sz="1200" dirty="0" err="1"/>
              <a:t>ECTS</a:t>
            </a:r>
            <a:r>
              <a:rPr lang="es-ES" sz="1200" dirty="0"/>
              <a:t> de formación básica. </a:t>
            </a:r>
          </a:p>
          <a:p>
            <a:endParaRPr lang="es-ES" sz="1200" dirty="0"/>
          </a:p>
          <a:p>
            <a:r>
              <a:rPr lang="es-ES" sz="1200" dirty="0"/>
              <a:t>2.- Al menos 30 </a:t>
            </a:r>
            <a:r>
              <a:rPr lang="es-ES" sz="1200" dirty="0" err="1"/>
              <a:t>ECTS</a:t>
            </a:r>
            <a:r>
              <a:rPr lang="es-ES" sz="1200" dirty="0"/>
              <a:t> vinculados al mismo ámbito de conocimiento en el que se inscribe el título. 	</a:t>
            </a:r>
          </a:p>
          <a:p>
            <a:pPr>
              <a:spcBef>
                <a:spcPts val="600"/>
              </a:spcBef>
            </a:pPr>
            <a:r>
              <a:rPr lang="es-ES" sz="1200" dirty="0"/>
              <a:t>	Expresión Gráfica en la Edificación </a:t>
            </a:r>
          </a:p>
          <a:p>
            <a:pPr>
              <a:spcBef>
                <a:spcPts val="600"/>
              </a:spcBef>
            </a:pPr>
            <a:r>
              <a:rPr lang="es-ES" sz="1200" dirty="0"/>
              <a:t>	Fundamentos de Materiales de Construcción 	</a:t>
            </a:r>
          </a:p>
          <a:p>
            <a:pPr>
              <a:spcBef>
                <a:spcPts val="600"/>
              </a:spcBef>
            </a:pPr>
            <a:r>
              <a:rPr lang="es-ES" sz="1200" dirty="0"/>
              <a:t> 	Fundamentos de Instalaciones 	</a:t>
            </a:r>
          </a:p>
          <a:p>
            <a:endParaRPr lang="es-ES" sz="1200" dirty="0"/>
          </a:p>
          <a:p>
            <a:r>
              <a:rPr lang="es-ES" sz="1200" dirty="0"/>
              <a:t>4.- 60 créditos de formación básica se ofertan en la primera mitad del plan de estudios</a:t>
            </a:r>
            <a:r>
              <a:rPr lang="es-ES" sz="1200" dirty="0">
                <a:sym typeface="Symbol" panose="05050102010706020507" pitchFamily="18" charset="2"/>
              </a:rPr>
              <a:t>	</a:t>
            </a:r>
            <a:r>
              <a:rPr lang="es-ES" sz="1200" dirty="0"/>
              <a:t> 	 1º y 2º curso</a:t>
            </a:r>
          </a:p>
          <a:p>
            <a:endParaRPr lang="es-ES" sz="1200" dirty="0"/>
          </a:p>
          <a:p>
            <a:r>
              <a:rPr lang="es-ES" sz="1200" dirty="0"/>
              <a:t>3.- Las materias de formación básica han de ser como mínimo de 6 </a:t>
            </a:r>
            <a:r>
              <a:rPr lang="es-ES" sz="1200" dirty="0" err="1"/>
              <a:t>ECTS</a:t>
            </a:r>
            <a:r>
              <a:rPr lang="es-ES" sz="1200" dirty="0">
                <a:sym typeface="Symbol" panose="05050102010706020507" pitchFamily="18" charset="2"/>
              </a:rPr>
              <a:t>		</a:t>
            </a:r>
            <a:r>
              <a:rPr lang="es-ES" sz="1200" dirty="0"/>
              <a:t> 	no cumple</a:t>
            </a:r>
          </a:p>
          <a:p>
            <a:endParaRPr lang="es-ES" sz="12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17F4485-710B-4759-94CF-D0A0852FB89D}"/>
              </a:ext>
            </a:extLst>
          </p:cNvPr>
          <p:cNvSpPr txBox="1"/>
          <p:nvPr/>
        </p:nvSpPr>
        <p:spPr>
          <a:xfrm>
            <a:off x="403316" y="1505576"/>
            <a:ext cx="105670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100">
                <a:latin typeface="Avenir LT Std 45 Book" panose="020B0502020203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sz="1200" dirty="0"/>
              <a:t>TITULACIÓN: </a:t>
            </a:r>
          </a:p>
          <a:p>
            <a:r>
              <a:rPr lang="es-ES" sz="1200" dirty="0"/>
              <a:t>Grado en Arquitectura Técnica </a:t>
            </a:r>
          </a:p>
          <a:p>
            <a:endParaRPr lang="es-ES" sz="1200" dirty="0"/>
          </a:p>
          <a:p>
            <a:r>
              <a:rPr lang="es-ES" sz="1200" dirty="0"/>
              <a:t>ÁMBITO DE ADSCRIPCIÓN DE LA TITULACIÓN: </a:t>
            </a:r>
          </a:p>
          <a:p>
            <a:r>
              <a:rPr lang="es-ES" sz="1200" dirty="0"/>
              <a:t>2- Arquitectura, construcción, edificación y urbanismo, e ingeniería civil </a:t>
            </a:r>
          </a:p>
        </p:txBody>
      </p:sp>
    </p:spTree>
    <p:extLst>
      <p:ext uri="{BB962C8B-B14F-4D97-AF65-F5344CB8AC3E}">
        <p14:creationId xmlns:p14="http://schemas.microsoft.com/office/powerpoint/2010/main" val="212764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77C088C-7936-468F-91F2-912F5EDF2D85}"/>
              </a:ext>
            </a:extLst>
          </p:cNvPr>
          <p:cNvSpPr txBox="1"/>
          <p:nvPr/>
        </p:nvSpPr>
        <p:spPr>
          <a:xfrm>
            <a:off x="553357" y="1678858"/>
            <a:ext cx="3695700" cy="8223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r">
              <a:defRPr sz="1500" b="0" i="1" u="none" strike="noStrike" baseline="0">
                <a:solidFill>
                  <a:srgbClr val="00B0F0"/>
                </a:solidFill>
                <a:effectLst/>
                <a:latin typeface="Avenir Roman"/>
              </a:defRPr>
            </a:lvl1pPr>
          </a:lstStyle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kern="100" dirty="0">
                <a:latin typeface="Calibri Light" panose="020F0302020204030204" pitchFamily="34" charset="0"/>
                <a:ea typeface="Aptos"/>
                <a:cs typeface="Arial" panose="020B0604020202020204" pitchFamily="34" charset="0"/>
              </a:rPr>
              <a:t>5</a:t>
            </a:r>
            <a:r>
              <a:rPr lang="es-ES" kern="100" dirty="0">
                <a:effectLst/>
                <a:latin typeface="Calibri Light" panose="020F0302020204030204" pitchFamily="34" charset="0"/>
                <a:ea typeface="Aptos"/>
                <a:cs typeface="Arial" panose="020B0604020202020204" pitchFamily="34" charset="0"/>
              </a:rPr>
              <a:t>º caso: MATERIALES DE CONSTRUCCIÓN II suspendida y MATERIALES DE CONSTRUCCIÓN III (2º) aprobada</a:t>
            </a:r>
            <a:endParaRPr lang="es-ES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  <p:sp>
        <p:nvSpPr>
          <p:cNvPr id="7" name="Google Shape;214;p11">
            <a:extLst>
              <a:ext uri="{FF2B5EF4-FFF2-40B4-BE49-F238E27FC236}">
                <a16:creationId xmlns:a16="http://schemas.microsoft.com/office/drawing/2014/main" id="{59C10386-E83C-4E46-8881-C7183B765803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7429846-1B9D-424E-98B0-522C41D394F0}"/>
              </a:ext>
            </a:extLst>
          </p:cNvPr>
          <p:cNvCxnSpPr>
            <a:cxnSpLocks/>
          </p:cNvCxnSpPr>
          <p:nvPr/>
        </p:nvCxnSpPr>
        <p:spPr>
          <a:xfrm flipV="1">
            <a:off x="4249057" y="1732720"/>
            <a:ext cx="0" cy="830996"/>
          </a:xfrm>
          <a:prstGeom prst="line">
            <a:avLst/>
          </a:prstGeom>
          <a:ln w="28575">
            <a:solidFill>
              <a:srgbClr val="A4D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oogle Shape;222;p12">
            <a:extLst>
              <a:ext uri="{FF2B5EF4-FFF2-40B4-BE49-F238E27FC236}">
                <a16:creationId xmlns:a16="http://schemas.microsoft.com/office/drawing/2014/main" id="{185E0036-1732-4AA8-B22D-6CF3BF006902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AB954FA-D221-4E80-9E95-8C371A436BAC}"/>
              </a:ext>
            </a:extLst>
          </p:cNvPr>
          <p:cNvSpPr txBox="1"/>
          <p:nvPr/>
        </p:nvSpPr>
        <p:spPr>
          <a:xfrm>
            <a:off x="4684576" y="1849348"/>
            <a:ext cx="4322154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	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B181623-453A-442C-B8EF-C6F4BD9C1406}"/>
              </a:ext>
            </a:extLst>
          </p:cNvPr>
          <p:cNvSpPr txBox="1"/>
          <p:nvPr/>
        </p:nvSpPr>
        <p:spPr>
          <a:xfrm>
            <a:off x="5219700" y="889044"/>
            <a:ext cx="6862763" cy="369289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>
              <a:defRPr lang="es-ES_tradnl"/>
            </a:defPPr>
            <a:lvl1pPr algn="r">
              <a:defRPr b="1">
                <a:latin typeface="Calibri" panose="020F0502020204030204" pitchFamily="34" charset="0"/>
                <a:ea typeface="Avenir Roman"/>
                <a:cs typeface="Avenir Roman"/>
              </a:defRPr>
            </a:lvl1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altLang="es-E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Adaptación al nuevo plan</a:t>
            </a: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" name="Google Shape;214;p11">
            <a:extLst>
              <a:ext uri="{FF2B5EF4-FFF2-40B4-BE49-F238E27FC236}">
                <a16:creationId xmlns:a16="http://schemas.microsoft.com/office/drawing/2014/main" id="{A881DB27-FC68-4D99-87DA-587D9C27A8FC}"/>
              </a:ext>
            </a:extLst>
          </p:cNvPr>
          <p:cNvSpPr txBox="1"/>
          <p:nvPr/>
        </p:nvSpPr>
        <p:spPr>
          <a:xfrm>
            <a:off x="187149" y="889087"/>
            <a:ext cx="2403651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+mn-lt"/>
              </a:rPr>
              <a:t>Algunos casos concretos</a:t>
            </a:r>
            <a:endParaRPr lang="es-ES" sz="1800" b="0" i="0" u="none" strike="noStrike" baseline="0" dirty="0">
              <a:latin typeface="+mn-lt"/>
            </a:endParaRP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B7827A2C-A030-4A51-B0CB-8054563975BC}"/>
              </a:ext>
            </a:extLst>
          </p:cNvPr>
          <p:cNvCxnSpPr>
            <a:cxnSpLocks/>
          </p:cNvCxnSpPr>
          <p:nvPr/>
        </p:nvCxnSpPr>
        <p:spPr>
          <a:xfrm>
            <a:off x="5998029" y="3833474"/>
            <a:ext cx="771424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F783273-A6F5-49D1-A0DF-84673176E309}"/>
              </a:ext>
            </a:extLst>
          </p:cNvPr>
          <p:cNvSpPr txBox="1"/>
          <p:nvPr/>
        </p:nvSpPr>
        <p:spPr>
          <a:xfrm>
            <a:off x="993668" y="2873408"/>
            <a:ext cx="1989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cs typeface="Arial" panose="020B0604020202020204" pitchFamily="34" charset="0"/>
              </a:rPr>
              <a:t>PLAN ANTIGUO (ACTUAL)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33849EC1-10C8-410F-8FF8-CE5D77674CDE}"/>
              </a:ext>
            </a:extLst>
          </p:cNvPr>
          <p:cNvSpPr txBox="1"/>
          <p:nvPr/>
        </p:nvSpPr>
        <p:spPr>
          <a:xfrm>
            <a:off x="7287336" y="2931021"/>
            <a:ext cx="1989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cs typeface="Arial" panose="020B0604020202020204" pitchFamily="34" charset="0"/>
              </a:rPr>
              <a:t>PLAN NUEVO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49875298-99A4-D86F-061E-A1D76474FA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634846"/>
              </p:ext>
            </p:extLst>
          </p:nvPr>
        </p:nvGraphicFramePr>
        <p:xfrm>
          <a:off x="993668" y="3347699"/>
          <a:ext cx="10753192" cy="4857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1824">
                  <a:extLst>
                    <a:ext uri="{9D8B030D-6E8A-4147-A177-3AD203B41FA5}">
                      <a16:colId xmlns:a16="http://schemas.microsoft.com/office/drawing/2014/main" val="455976647"/>
                    </a:ext>
                  </a:extLst>
                </a:gridCol>
                <a:gridCol w="623017">
                  <a:extLst>
                    <a:ext uri="{9D8B030D-6E8A-4147-A177-3AD203B41FA5}">
                      <a16:colId xmlns:a16="http://schemas.microsoft.com/office/drawing/2014/main" val="1840477279"/>
                    </a:ext>
                  </a:extLst>
                </a:gridCol>
                <a:gridCol w="3027085">
                  <a:extLst>
                    <a:ext uri="{9D8B030D-6E8A-4147-A177-3AD203B41FA5}">
                      <a16:colId xmlns:a16="http://schemas.microsoft.com/office/drawing/2014/main" val="274992547"/>
                    </a:ext>
                  </a:extLst>
                </a:gridCol>
                <a:gridCol w="450543">
                  <a:extLst>
                    <a:ext uri="{9D8B030D-6E8A-4147-A177-3AD203B41FA5}">
                      <a16:colId xmlns:a16="http://schemas.microsoft.com/office/drawing/2014/main" val="2462901779"/>
                    </a:ext>
                  </a:extLst>
                </a:gridCol>
                <a:gridCol w="450543">
                  <a:extLst>
                    <a:ext uri="{9D8B030D-6E8A-4147-A177-3AD203B41FA5}">
                      <a16:colId xmlns:a16="http://schemas.microsoft.com/office/drawing/2014/main" val="3632663176"/>
                    </a:ext>
                  </a:extLst>
                </a:gridCol>
                <a:gridCol w="450543">
                  <a:extLst>
                    <a:ext uri="{9D8B030D-6E8A-4147-A177-3AD203B41FA5}">
                      <a16:colId xmlns:a16="http://schemas.microsoft.com/office/drawing/2014/main" val="2746877936"/>
                    </a:ext>
                  </a:extLst>
                </a:gridCol>
                <a:gridCol w="436463">
                  <a:extLst>
                    <a:ext uri="{9D8B030D-6E8A-4147-A177-3AD203B41FA5}">
                      <a16:colId xmlns:a16="http://schemas.microsoft.com/office/drawing/2014/main" val="612775733"/>
                    </a:ext>
                  </a:extLst>
                </a:gridCol>
                <a:gridCol w="411824">
                  <a:extLst>
                    <a:ext uri="{9D8B030D-6E8A-4147-A177-3AD203B41FA5}">
                      <a16:colId xmlns:a16="http://schemas.microsoft.com/office/drawing/2014/main" val="3206240508"/>
                    </a:ext>
                  </a:extLst>
                </a:gridCol>
                <a:gridCol w="506861">
                  <a:extLst>
                    <a:ext uri="{9D8B030D-6E8A-4147-A177-3AD203B41FA5}">
                      <a16:colId xmlns:a16="http://schemas.microsoft.com/office/drawing/2014/main" val="2659419917"/>
                    </a:ext>
                  </a:extLst>
                </a:gridCol>
                <a:gridCol w="3027085">
                  <a:extLst>
                    <a:ext uri="{9D8B030D-6E8A-4147-A177-3AD203B41FA5}">
                      <a16:colId xmlns:a16="http://schemas.microsoft.com/office/drawing/2014/main" val="2945775152"/>
                    </a:ext>
                  </a:extLst>
                </a:gridCol>
                <a:gridCol w="478702">
                  <a:extLst>
                    <a:ext uri="{9D8B030D-6E8A-4147-A177-3AD203B41FA5}">
                      <a16:colId xmlns:a16="http://schemas.microsoft.com/office/drawing/2014/main" val="81350007"/>
                    </a:ext>
                  </a:extLst>
                </a:gridCol>
                <a:gridCol w="478702">
                  <a:extLst>
                    <a:ext uri="{9D8B030D-6E8A-4147-A177-3AD203B41FA5}">
                      <a16:colId xmlns:a16="http://schemas.microsoft.com/office/drawing/2014/main" val="848142964"/>
                    </a:ext>
                  </a:extLst>
                </a:gridCol>
              </a:tblGrid>
              <a:tr h="66685">
                <a:tc gridSpan="3">
                  <a:txBody>
                    <a:bodyPr/>
                    <a:lstStyle/>
                    <a:p>
                      <a:pPr algn="l" fontAlgn="t"/>
                      <a:endParaRPr lang="es-E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 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 gridSpan="3">
                  <a:txBody>
                    <a:bodyPr/>
                    <a:lstStyle/>
                    <a:p>
                      <a:pPr algn="l" fontAlgn="t"/>
                      <a:endParaRPr lang="es-E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835809281"/>
                  </a:ext>
                </a:extLst>
              </a:tr>
              <a:tr h="66685">
                <a:tc>
                  <a:txBody>
                    <a:bodyPr/>
                    <a:lstStyle/>
                    <a:p>
                      <a:pPr algn="ctr" fontAlgn="t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 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916659786"/>
                  </a:ext>
                </a:extLst>
              </a:tr>
              <a:tr h="66685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2º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10013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000" u="none" strike="noStrike">
                          <a:effectLst/>
                        </a:rPr>
                        <a:t>MATERIALES DE CONSTRUCCION III 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9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>
                          <a:effectLst/>
                        </a:rPr>
                        <a:t>OB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 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2º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000" u="none" strike="noStrike">
                          <a:effectLst/>
                        </a:rPr>
                        <a:t> 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000" u="none" strike="noStrike">
                          <a:effectLst/>
                        </a:rPr>
                        <a:t>MATERIALES DE CONSTRUCCION III 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6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u="none" strike="noStrike" dirty="0">
                          <a:effectLst/>
                        </a:rPr>
                        <a:t>OB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84499260"/>
                  </a:ext>
                </a:extLst>
              </a:tr>
            </a:tbl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8B490760-CA24-3D94-7F9D-F61860A87134}"/>
              </a:ext>
            </a:extLst>
          </p:cNvPr>
          <p:cNvSpPr txBox="1"/>
          <p:nvPr/>
        </p:nvSpPr>
        <p:spPr>
          <a:xfrm>
            <a:off x="1030821" y="4046838"/>
            <a:ext cx="10678886" cy="2573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Si me adapto al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 Plan nuevo </a:t>
            </a:r>
            <a:r>
              <a:rPr lang="es-ES" sz="1600" dirty="0">
                <a:effectLst/>
                <a:ea typeface="Aptos"/>
              </a:rPr>
              <a:t>	</a:t>
            </a:r>
            <a:r>
              <a:rPr lang="es-ES" sz="1600" dirty="0">
                <a:effectLst/>
                <a:ea typeface="Aptos"/>
                <a:cs typeface="Calibri Light" panose="020F0302020204030204" pitchFamily="34" charset="0"/>
                <a:sym typeface="Symbol" panose="05050102010706020507" pitchFamily="18" charset="2"/>
              </a:rPr>
              <a:t></a:t>
            </a:r>
            <a:r>
              <a:rPr lang="es-ES" sz="1600" dirty="0">
                <a:effectLst/>
                <a:ea typeface="Aptos"/>
              </a:rPr>
              <a:t>	Matrícula de Materiales de Construcción II (plan Nuevo) con docencia según 					guía docente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dirty="0">
                <a:ea typeface="Aptos"/>
              </a:rPr>
              <a:t>				Se te adapta </a:t>
            </a:r>
            <a:r>
              <a:rPr lang="es-ES" sz="1600" dirty="0">
                <a:effectLst/>
                <a:ea typeface="Aptos"/>
              </a:rPr>
              <a:t>Materiales de Construcción III (plan Nuevo) </a:t>
            </a:r>
            <a:endParaRPr lang="es-ES" sz="1600" kern="100" dirty="0">
              <a:effectLst/>
              <a:ea typeface="Aptos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		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Si no me adapto 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al Plan nuevo   	</a:t>
            </a:r>
            <a:r>
              <a:rPr lang="es-ES" sz="1600" kern="100" dirty="0">
                <a:effectLst/>
                <a:ea typeface="Aptos"/>
                <a:cs typeface="Calibri Light" panose="020F0302020204030204" pitchFamily="34" charset="0"/>
                <a:sym typeface="Symbol" panose="05050102010706020507" pitchFamily="18" charset="2"/>
              </a:rPr>
              <a:t>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</a:t>
            </a:r>
            <a:r>
              <a:rPr lang="es-ES" sz="1600" kern="100" dirty="0">
                <a:ea typeface="Aptos"/>
                <a:cs typeface="Arial" panose="020B0604020202020204" pitchFamily="34" charset="0"/>
              </a:rPr>
              <a:t>Matrícula de </a:t>
            </a:r>
            <a:r>
              <a:rPr lang="es-ES" sz="1600" dirty="0">
                <a:effectLst/>
                <a:ea typeface="Aptos"/>
              </a:rPr>
              <a:t>Materiales de Construcción II</a:t>
            </a:r>
            <a:r>
              <a:rPr lang="es-ES" sz="1600" kern="100" dirty="0">
                <a:ea typeface="Aptos"/>
                <a:cs typeface="Arial" panose="020B0604020202020204" pitchFamily="34" charset="0"/>
              </a:rPr>
              <a:t>  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(plan Antiguo) </a:t>
            </a:r>
            <a:r>
              <a:rPr lang="es-ES" sz="1600" b="1" kern="100" dirty="0">
                <a:effectLst/>
                <a:ea typeface="Aptos"/>
                <a:cs typeface="Arial" panose="020B0604020202020204" pitchFamily="34" charset="0"/>
              </a:rPr>
              <a:t>SIN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 docencia y sólo 				derecho a evaluación final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				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1876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77C088C-7936-468F-91F2-912F5EDF2D85}"/>
              </a:ext>
            </a:extLst>
          </p:cNvPr>
          <p:cNvSpPr txBox="1"/>
          <p:nvPr/>
        </p:nvSpPr>
        <p:spPr>
          <a:xfrm>
            <a:off x="553357" y="1678858"/>
            <a:ext cx="3695700" cy="8223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r">
              <a:defRPr sz="1500" b="0" i="1" u="none" strike="noStrike" baseline="0">
                <a:solidFill>
                  <a:srgbClr val="00B0F0"/>
                </a:solidFill>
                <a:effectLst/>
                <a:latin typeface="Avenir Roman"/>
              </a:defRPr>
            </a:lvl1pPr>
          </a:lstStyle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kern="100" dirty="0">
                <a:effectLst/>
                <a:latin typeface="Calibri Light" panose="020F0302020204030204" pitchFamily="34" charset="0"/>
                <a:ea typeface="Aptos"/>
                <a:cs typeface="Arial" panose="020B0604020202020204" pitchFamily="34" charset="0"/>
              </a:rPr>
              <a:t>6º caso: MATERIALES DE CONSTRUCCIÓN II </a:t>
            </a:r>
            <a:r>
              <a:rPr lang="es-ES" kern="100" dirty="0">
                <a:latin typeface="Calibri Light" panose="020F0302020204030204" pitchFamily="34" charset="0"/>
                <a:ea typeface="Aptos"/>
                <a:cs typeface="Arial" panose="020B0604020202020204" pitchFamily="34" charset="0"/>
              </a:rPr>
              <a:t>aprobada</a:t>
            </a:r>
            <a:r>
              <a:rPr lang="es-ES" kern="100" dirty="0">
                <a:effectLst/>
                <a:latin typeface="Calibri Light" panose="020F0302020204030204" pitchFamily="34" charset="0"/>
                <a:ea typeface="Aptos"/>
                <a:cs typeface="Arial" panose="020B0604020202020204" pitchFamily="34" charset="0"/>
              </a:rPr>
              <a:t> y MATERIALES DE CONSTRUCCIÓN III (2º) </a:t>
            </a:r>
            <a:r>
              <a:rPr lang="es-ES" kern="100" dirty="0">
                <a:latin typeface="Calibri Light" panose="020F0302020204030204" pitchFamily="34" charset="0"/>
                <a:ea typeface="Aptos"/>
                <a:cs typeface="Arial" panose="020B0604020202020204" pitchFamily="34" charset="0"/>
              </a:rPr>
              <a:t>suspendida</a:t>
            </a:r>
            <a:endParaRPr lang="es-ES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  <p:sp>
        <p:nvSpPr>
          <p:cNvPr id="7" name="Google Shape;214;p11">
            <a:extLst>
              <a:ext uri="{FF2B5EF4-FFF2-40B4-BE49-F238E27FC236}">
                <a16:creationId xmlns:a16="http://schemas.microsoft.com/office/drawing/2014/main" id="{59C10386-E83C-4E46-8881-C7183B765803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7429846-1B9D-424E-98B0-522C41D394F0}"/>
              </a:ext>
            </a:extLst>
          </p:cNvPr>
          <p:cNvCxnSpPr>
            <a:cxnSpLocks/>
          </p:cNvCxnSpPr>
          <p:nvPr/>
        </p:nvCxnSpPr>
        <p:spPr>
          <a:xfrm flipV="1">
            <a:off x="4249057" y="1732720"/>
            <a:ext cx="0" cy="830996"/>
          </a:xfrm>
          <a:prstGeom prst="line">
            <a:avLst/>
          </a:prstGeom>
          <a:ln w="28575">
            <a:solidFill>
              <a:srgbClr val="A4D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oogle Shape;222;p12">
            <a:extLst>
              <a:ext uri="{FF2B5EF4-FFF2-40B4-BE49-F238E27FC236}">
                <a16:creationId xmlns:a16="http://schemas.microsoft.com/office/drawing/2014/main" id="{185E0036-1732-4AA8-B22D-6CF3BF006902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AB954FA-D221-4E80-9E95-8C371A436BAC}"/>
              </a:ext>
            </a:extLst>
          </p:cNvPr>
          <p:cNvSpPr txBox="1"/>
          <p:nvPr/>
        </p:nvSpPr>
        <p:spPr>
          <a:xfrm>
            <a:off x="4608376" y="1476303"/>
            <a:ext cx="4322154" cy="684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	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El reconocimiento en el plan nuevo </a:t>
            </a:r>
            <a:r>
              <a:rPr lang="es-ES" sz="1600" kern="100" dirty="0">
                <a:ea typeface="Aptos"/>
                <a:cs typeface="Arial" panose="020B0604020202020204" pitchFamily="34" charset="0"/>
              </a:rPr>
              <a:t>es por bloque</a:t>
            </a:r>
            <a:endParaRPr lang="es-ES" sz="1600" kern="100" dirty="0">
              <a:effectLst/>
              <a:ea typeface="Aptos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B181623-453A-442C-B8EF-C6F4BD9C1406}"/>
              </a:ext>
            </a:extLst>
          </p:cNvPr>
          <p:cNvSpPr txBox="1"/>
          <p:nvPr/>
        </p:nvSpPr>
        <p:spPr>
          <a:xfrm>
            <a:off x="5219700" y="889044"/>
            <a:ext cx="6862763" cy="369289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>
              <a:defRPr lang="es-ES_tradnl"/>
            </a:defPPr>
            <a:lvl1pPr algn="r">
              <a:defRPr b="1">
                <a:latin typeface="Calibri" panose="020F0502020204030204" pitchFamily="34" charset="0"/>
                <a:ea typeface="Avenir Roman"/>
                <a:cs typeface="Avenir Roman"/>
              </a:defRPr>
            </a:lvl1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altLang="es-E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Adaptación al nuevo plan</a:t>
            </a: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" name="Google Shape;214;p11">
            <a:extLst>
              <a:ext uri="{FF2B5EF4-FFF2-40B4-BE49-F238E27FC236}">
                <a16:creationId xmlns:a16="http://schemas.microsoft.com/office/drawing/2014/main" id="{A881DB27-FC68-4D99-87DA-587D9C27A8FC}"/>
              </a:ext>
            </a:extLst>
          </p:cNvPr>
          <p:cNvSpPr txBox="1"/>
          <p:nvPr/>
        </p:nvSpPr>
        <p:spPr>
          <a:xfrm>
            <a:off x="187149" y="889087"/>
            <a:ext cx="2403651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+mn-lt"/>
              </a:rPr>
              <a:t>Algunos casos concretos</a:t>
            </a:r>
            <a:endParaRPr lang="es-ES" sz="1800" b="0" i="0" u="none" strike="noStrike" baseline="0" dirty="0">
              <a:latin typeface="+mn-lt"/>
            </a:endParaRP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B7827A2C-A030-4A51-B0CB-8054563975BC}"/>
              </a:ext>
            </a:extLst>
          </p:cNvPr>
          <p:cNvCxnSpPr>
            <a:cxnSpLocks/>
          </p:cNvCxnSpPr>
          <p:nvPr/>
        </p:nvCxnSpPr>
        <p:spPr>
          <a:xfrm>
            <a:off x="5628440" y="3513287"/>
            <a:ext cx="1456555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3C2C1D8-BE47-40B0-BF03-E8ED4EBB6164}"/>
              </a:ext>
            </a:extLst>
          </p:cNvPr>
          <p:cNvSpPr txBox="1"/>
          <p:nvPr/>
        </p:nvSpPr>
        <p:spPr>
          <a:xfrm>
            <a:off x="5738965" y="3288288"/>
            <a:ext cx="13788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cs typeface="Arial" panose="020B0604020202020204" pitchFamily="34" charset="0"/>
              </a:rPr>
              <a:t>BLOQUE COMPLETO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0FBF3EE3-E3D1-48A1-B4EC-2E20EA6B51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028" b="9516"/>
          <a:stretch/>
        </p:blipFill>
        <p:spPr>
          <a:xfrm>
            <a:off x="993668" y="3177243"/>
            <a:ext cx="4533602" cy="451328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086C8B9B-28F4-4402-A6A5-346A65D35D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8459" b="6922"/>
          <a:stretch/>
        </p:blipFill>
        <p:spPr>
          <a:xfrm>
            <a:off x="7287336" y="3156941"/>
            <a:ext cx="4533602" cy="578798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AF783273-A6F5-49D1-A0DF-84673176E309}"/>
              </a:ext>
            </a:extLst>
          </p:cNvPr>
          <p:cNvSpPr txBox="1"/>
          <p:nvPr/>
        </p:nvSpPr>
        <p:spPr>
          <a:xfrm>
            <a:off x="993668" y="2873408"/>
            <a:ext cx="1989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cs typeface="Arial" panose="020B0604020202020204" pitchFamily="34" charset="0"/>
              </a:rPr>
              <a:t>PLAN ANTIGUO (ACTUAL)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33849EC1-10C8-410F-8FF8-CE5D77674CDE}"/>
              </a:ext>
            </a:extLst>
          </p:cNvPr>
          <p:cNvSpPr txBox="1"/>
          <p:nvPr/>
        </p:nvSpPr>
        <p:spPr>
          <a:xfrm>
            <a:off x="7287336" y="2931021"/>
            <a:ext cx="1989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cs typeface="Arial" panose="020B0604020202020204" pitchFamily="34" charset="0"/>
              </a:rPr>
              <a:t>PLAN NUEVO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2329FC5-F211-B269-A415-4F8D3DDAE1C9}"/>
              </a:ext>
            </a:extLst>
          </p:cNvPr>
          <p:cNvSpPr txBox="1"/>
          <p:nvPr/>
        </p:nvSpPr>
        <p:spPr>
          <a:xfrm>
            <a:off x="1030821" y="4046838"/>
            <a:ext cx="10678886" cy="223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Si me adapto al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 Plan nuevo </a:t>
            </a:r>
            <a:r>
              <a:rPr lang="es-ES" sz="1600" dirty="0">
                <a:effectLst/>
                <a:ea typeface="Aptos"/>
              </a:rPr>
              <a:t>	</a:t>
            </a:r>
            <a:r>
              <a:rPr lang="es-ES" sz="1600" dirty="0">
                <a:effectLst/>
                <a:ea typeface="Aptos"/>
                <a:cs typeface="Calibri Light" panose="020F0302020204030204" pitchFamily="34" charset="0"/>
                <a:sym typeface="Symbol" panose="05050102010706020507" pitchFamily="18" charset="2"/>
              </a:rPr>
              <a:t></a:t>
            </a:r>
            <a:r>
              <a:rPr lang="es-ES" sz="1600" dirty="0">
                <a:effectLst/>
                <a:ea typeface="Aptos"/>
              </a:rPr>
              <a:t>	Matrícula de Materiales de Construcción II  y Materiales de Construcción III (plan 				Nuevo) con docencia según guía docente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dirty="0">
                <a:ea typeface="Aptos"/>
              </a:rPr>
              <a:t>				No se guarda la nota de </a:t>
            </a:r>
            <a:r>
              <a:rPr lang="es-ES" sz="1600" dirty="0">
                <a:effectLst/>
                <a:ea typeface="Aptos"/>
              </a:rPr>
              <a:t>Materiales de Construcción II</a:t>
            </a:r>
            <a:endParaRPr lang="es-ES" sz="1600" kern="100" dirty="0">
              <a:effectLst/>
              <a:ea typeface="Aptos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		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Si no me adapto 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al Plan nuevo   	</a:t>
            </a:r>
            <a:r>
              <a:rPr lang="es-ES" sz="1600" kern="100" dirty="0">
                <a:effectLst/>
                <a:ea typeface="Aptos"/>
                <a:cs typeface="Calibri Light" panose="020F0302020204030204" pitchFamily="34" charset="0"/>
                <a:sym typeface="Symbol" panose="05050102010706020507" pitchFamily="18" charset="2"/>
              </a:rPr>
              <a:t>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</a:t>
            </a:r>
            <a:r>
              <a:rPr lang="es-ES" sz="1600" kern="100" dirty="0">
                <a:ea typeface="Aptos"/>
                <a:cs typeface="Arial" panose="020B0604020202020204" pitchFamily="34" charset="0"/>
              </a:rPr>
              <a:t>Matrícula de </a:t>
            </a:r>
            <a:r>
              <a:rPr lang="es-ES" sz="1600" dirty="0">
                <a:effectLst/>
                <a:ea typeface="Aptos"/>
              </a:rPr>
              <a:t>Materiales de Construcción III</a:t>
            </a:r>
            <a:r>
              <a:rPr lang="es-ES" sz="1600" kern="100" dirty="0">
                <a:ea typeface="Aptos"/>
                <a:cs typeface="Arial" panose="020B0604020202020204" pitchFamily="34" charset="0"/>
              </a:rPr>
              <a:t>  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(plan Antiguo) </a:t>
            </a:r>
            <a:r>
              <a:rPr lang="es-ES" sz="1600" b="1" kern="100" dirty="0">
                <a:ea typeface="Aptos"/>
                <a:cs typeface="Arial" panose="020B0604020202020204" pitchFamily="34" charset="0"/>
              </a:rPr>
              <a:t>CON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 docencia </a:t>
            </a:r>
            <a:r>
              <a:rPr lang="es-ES" sz="1600" dirty="0">
                <a:effectLst/>
                <a:ea typeface="Aptos"/>
              </a:rPr>
              <a:t>según 				guía docente </a:t>
            </a:r>
            <a:r>
              <a:rPr lang="es-ES" sz="1600" kern="100" dirty="0">
                <a:ea typeface="Aptos"/>
                <a:cs typeface="Arial" panose="020B0604020202020204" pitchFamily="34" charset="0"/>
              </a:rPr>
              <a:t>				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334893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77C088C-7936-468F-91F2-912F5EDF2D85}"/>
              </a:ext>
            </a:extLst>
          </p:cNvPr>
          <p:cNvSpPr txBox="1"/>
          <p:nvPr/>
        </p:nvSpPr>
        <p:spPr>
          <a:xfrm>
            <a:off x="553357" y="1678858"/>
            <a:ext cx="3695700" cy="3283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r">
              <a:defRPr sz="1500" b="0" i="1" u="none" strike="noStrike" baseline="0">
                <a:solidFill>
                  <a:srgbClr val="00B0F0"/>
                </a:solidFill>
                <a:effectLst/>
                <a:latin typeface="Avenir Roman"/>
              </a:defRPr>
            </a:lvl1pPr>
          </a:lstStyle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kern="100" dirty="0">
                <a:effectLst/>
                <a:latin typeface="Calibri Light" panose="020F0302020204030204" pitchFamily="34" charset="0"/>
                <a:ea typeface="Aptos"/>
                <a:cs typeface="Arial" panose="020B0604020202020204" pitchFamily="34" charset="0"/>
              </a:rPr>
              <a:t>7º caso: ECONOMÍA suspendida</a:t>
            </a:r>
            <a:endParaRPr lang="es-ES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  <p:sp>
        <p:nvSpPr>
          <p:cNvPr id="7" name="Google Shape;214;p11">
            <a:extLst>
              <a:ext uri="{FF2B5EF4-FFF2-40B4-BE49-F238E27FC236}">
                <a16:creationId xmlns:a16="http://schemas.microsoft.com/office/drawing/2014/main" id="{59C10386-E83C-4E46-8881-C7183B765803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7429846-1B9D-424E-98B0-522C41D394F0}"/>
              </a:ext>
            </a:extLst>
          </p:cNvPr>
          <p:cNvCxnSpPr>
            <a:cxnSpLocks/>
          </p:cNvCxnSpPr>
          <p:nvPr/>
        </p:nvCxnSpPr>
        <p:spPr>
          <a:xfrm flipV="1">
            <a:off x="4249057" y="1732720"/>
            <a:ext cx="0" cy="830996"/>
          </a:xfrm>
          <a:prstGeom prst="line">
            <a:avLst/>
          </a:prstGeom>
          <a:ln w="28575">
            <a:solidFill>
              <a:srgbClr val="A4D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oogle Shape;222;p12">
            <a:extLst>
              <a:ext uri="{FF2B5EF4-FFF2-40B4-BE49-F238E27FC236}">
                <a16:creationId xmlns:a16="http://schemas.microsoft.com/office/drawing/2014/main" id="{185E0036-1732-4AA8-B22D-6CF3BF006902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AB954FA-D221-4E80-9E95-8C371A436BAC}"/>
              </a:ext>
            </a:extLst>
          </p:cNvPr>
          <p:cNvSpPr txBox="1"/>
          <p:nvPr/>
        </p:nvSpPr>
        <p:spPr>
          <a:xfrm>
            <a:off x="4608376" y="1476303"/>
            <a:ext cx="4322154" cy="684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	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Pasa a 2º curso	</a:t>
            </a:r>
            <a:endParaRPr lang="es-ES" sz="1600" kern="100" dirty="0">
              <a:effectLst/>
              <a:ea typeface="Aptos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B181623-453A-442C-B8EF-C6F4BD9C1406}"/>
              </a:ext>
            </a:extLst>
          </p:cNvPr>
          <p:cNvSpPr txBox="1"/>
          <p:nvPr/>
        </p:nvSpPr>
        <p:spPr>
          <a:xfrm>
            <a:off x="5219700" y="889044"/>
            <a:ext cx="6862763" cy="369289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>
              <a:defRPr lang="es-ES_tradnl"/>
            </a:defPPr>
            <a:lvl1pPr algn="r">
              <a:defRPr b="1">
                <a:latin typeface="Calibri" panose="020F0502020204030204" pitchFamily="34" charset="0"/>
                <a:ea typeface="Avenir Roman"/>
                <a:cs typeface="Avenir Roman"/>
              </a:defRPr>
            </a:lvl1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altLang="es-E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Adaptación al nuevo plan</a:t>
            </a: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" name="Google Shape;214;p11">
            <a:extLst>
              <a:ext uri="{FF2B5EF4-FFF2-40B4-BE49-F238E27FC236}">
                <a16:creationId xmlns:a16="http://schemas.microsoft.com/office/drawing/2014/main" id="{A881DB27-FC68-4D99-87DA-587D9C27A8FC}"/>
              </a:ext>
            </a:extLst>
          </p:cNvPr>
          <p:cNvSpPr txBox="1"/>
          <p:nvPr/>
        </p:nvSpPr>
        <p:spPr>
          <a:xfrm>
            <a:off x="187149" y="889087"/>
            <a:ext cx="2403651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+mn-lt"/>
              </a:rPr>
              <a:t>Algunos casos concretos</a:t>
            </a:r>
            <a:endParaRPr lang="es-ES" sz="1800" b="0" i="0" u="none" strike="noStrike" baseline="0" dirty="0">
              <a:latin typeface="+mn-lt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050D2C5-A5B5-42D8-9E12-6CD4DAFAA847}"/>
              </a:ext>
            </a:extLst>
          </p:cNvPr>
          <p:cNvSpPr txBox="1"/>
          <p:nvPr/>
        </p:nvSpPr>
        <p:spPr>
          <a:xfrm>
            <a:off x="957943" y="2951027"/>
            <a:ext cx="10678886" cy="2386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Si me adapto al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 Plan nuevo </a:t>
            </a:r>
            <a:r>
              <a:rPr lang="es-ES" sz="1600" dirty="0">
                <a:effectLst/>
                <a:ea typeface="Aptos"/>
              </a:rPr>
              <a:t>	</a:t>
            </a:r>
            <a:r>
              <a:rPr lang="es-ES" sz="1600" dirty="0">
                <a:effectLst/>
                <a:ea typeface="Aptos"/>
                <a:cs typeface="Calibri Light" panose="020F0302020204030204" pitchFamily="34" charset="0"/>
                <a:sym typeface="Symbol" panose="05050102010706020507" pitchFamily="18" charset="2"/>
              </a:rPr>
              <a:t></a:t>
            </a:r>
            <a:r>
              <a:rPr lang="es-ES" sz="1600" dirty="0">
                <a:effectLst/>
                <a:ea typeface="Aptos"/>
              </a:rPr>
              <a:t>	Matrícula de Economía (plan Nuevo) con docencia según guía docente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dirty="0">
                <a:ea typeface="Aptos"/>
              </a:rPr>
              <a:t>			</a:t>
            </a:r>
            <a:endParaRPr lang="es-ES" sz="1600" kern="100" dirty="0">
              <a:effectLst/>
              <a:ea typeface="Aptos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		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Si no me adapto 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al Plan nuevo   	</a:t>
            </a:r>
            <a:r>
              <a:rPr lang="es-ES" sz="1600" kern="100" dirty="0">
                <a:effectLst/>
                <a:ea typeface="Aptos"/>
                <a:cs typeface="Calibri Light" panose="020F0302020204030204" pitchFamily="34" charset="0"/>
                <a:sym typeface="Symbol" panose="05050102010706020507" pitchFamily="18" charset="2"/>
              </a:rPr>
              <a:t>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Solo un examen final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		2 tipos de matr</a:t>
            </a:r>
            <a:r>
              <a:rPr lang="es-ES" sz="1600" kern="100" dirty="0">
                <a:ea typeface="Aptos"/>
                <a:cs typeface="Arial" panose="020B0604020202020204" pitchFamily="34" charset="0"/>
              </a:rPr>
              <a:t>í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cula de Economía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a typeface="Aptos"/>
                <a:cs typeface="Arial" panose="020B0604020202020204" pitchFamily="34" charset="0"/>
              </a:rPr>
              <a:t>				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- opción 1: </a:t>
            </a:r>
            <a:r>
              <a:rPr lang="es-ES" sz="1600" b="1" kern="100" dirty="0">
                <a:effectLst/>
                <a:ea typeface="Aptos"/>
                <a:cs typeface="Arial" panose="020B0604020202020204" pitchFamily="34" charset="0"/>
              </a:rPr>
              <a:t>sin docencia 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y sólo </a:t>
            </a:r>
            <a:r>
              <a:rPr lang="es-ES" sz="1600" b="1" kern="100" dirty="0">
                <a:effectLst/>
                <a:ea typeface="Aptos"/>
                <a:cs typeface="Arial" panose="020B0604020202020204" pitchFamily="34" charset="0"/>
              </a:rPr>
              <a:t>derecho a evaluación final</a:t>
            </a:r>
          </a:p>
          <a:p>
            <a:pPr marL="2250440">
              <a:lnSpc>
                <a:spcPct val="107000"/>
              </a:lnSpc>
              <a:spcAft>
                <a:spcPts val="600"/>
              </a:spcAft>
            </a:pP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		- opción 2: </a:t>
            </a:r>
            <a:r>
              <a:rPr lang="es-ES" sz="1600" b="1" kern="100" dirty="0">
                <a:effectLst/>
                <a:ea typeface="Aptos"/>
                <a:cs typeface="Arial" panose="020B0604020202020204" pitchFamily="34" charset="0"/>
              </a:rPr>
              <a:t>con docencia </a:t>
            </a:r>
            <a:r>
              <a:rPr lang="es-ES" sz="1600" kern="100" dirty="0">
                <a:effectLst/>
                <a:ea typeface="Aptos"/>
                <a:cs typeface="Arial" panose="020B0604020202020204" pitchFamily="34" charset="0"/>
              </a:rPr>
              <a:t>en horario de clases de Economía del plan Nuevo</a:t>
            </a:r>
            <a:endParaRPr lang="es-ES" sz="1600" b="1" kern="100" dirty="0">
              <a:effectLst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2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157D16-77B2-445E-BB77-D68FC8F9DE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3F88962-3BB2-BE58-BA30-DB491D423E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Google Shape;86;p1">
            <a:extLst>
              <a:ext uri="{FF2B5EF4-FFF2-40B4-BE49-F238E27FC236}">
                <a16:creationId xmlns:a16="http://schemas.microsoft.com/office/drawing/2014/main" id="{928C5E9B-FD29-A9F4-E193-47E2AB4F8F25}"/>
              </a:ext>
            </a:extLst>
          </p:cNvPr>
          <p:cNvSpPr/>
          <p:nvPr/>
        </p:nvSpPr>
        <p:spPr>
          <a:xfrm>
            <a:off x="-2" y="0"/>
            <a:ext cx="12192000" cy="6858000"/>
          </a:xfrm>
          <a:prstGeom prst="rect">
            <a:avLst/>
          </a:prstGeom>
          <a:solidFill>
            <a:srgbClr val="00B0F0"/>
          </a:solidFill>
          <a:ln w="12700">
            <a:solidFill>
              <a:srgbClr val="31538F"/>
            </a:solidFill>
            <a:miter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55E076EB-8FA4-E2A5-D223-6E3E5B925D05}"/>
              </a:ext>
            </a:extLst>
          </p:cNvPr>
          <p:cNvGrpSpPr/>
          <p:nvPr/>
        </p:nvGrpSpPr>
        <p:grpSpPr>
          <a:xfrm>
            <a:off x="1102755" y="2674819"/>
            <a:ext cx="9986488" cy="1382966"/>
            <a:chOff x="1102755" y="3048233"/>
            <a:chExt cx="9986488" cy="1382966"/>
          </a:xfrm>
        </p:grpSpPr>
        <p:sp>
          <p:nvSpPr>
            <p:cNvPr id="5" name="Google Shape;87;p1">
              <a:extLst>
                <a:ext uri="{FF2B5EF4-FFF2-40B4-BE49-F238E27FC236}">
                  <a16:creationId xmlns:a16="http://schemas.microsoft.com/office/drawing/2014/main" id="{55A96F23-E645-D195-3959-B37E7A5795B8}"/>
                </a:ext>
              </a:extLst>
            </p:cNvPr>
            <p:cNvSpPr txBox="1"/>
            <p:nvPr/>
          </p:nvSpPr>
          <p:spPr>
            <a:xfrm>
              <a:off x="1102756" y="3354023"/>
              <a:ext cx="9986487" cy="1077176"/>
            </a:xfrm>
            <a:prstGeom prst="rect">
              <a:avLst/>
            </a:prstGeom>
            <a:solidFill>
              <a:srgbClr val="00B0F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9" tIns="45699" rIns="45699" bIns="45699">
              <a:spAutoFit/>
            </a:bodyPr>
            <a:lstStyle/>
            <a:p>
              <a:pPr>
                <a:defRPr sz="3200">
                  <a:solidFill>
                    <a:srgbClr val="F2F2F2"/>
                  </a:solidFill>
                  <a:latin typeface="Avenir Roman"/>
                  <a:ea typeface="Avenir Roman"/>
                  <a:cs typeface="Avenir Roman"/>
                  <a:sym typeface="Avenir Roman"/>
                </a:defRPr>
              </a:pPr>
              <a:r>
                <a:rPr lang="es-ES" cap="all" dirty="0">
                  <a:solidFill>
                    <a:srgbClr val="FFFFFF"/>
                  </a:solidFill>
                </a:rPr>
                <a:t>implantación del nuevo plan de estudios del GAT (curso 2026-2027)</a:t>
              </a:r>
              <a:endParaRPr cap="all" dirty="0">
                <a:solidFill>
                  <a:srgbClr val="FFFFFF"/>
                </a:solidFill>
                <a:latin typeface="Avenir Roman"/>
              </a:endParaRPr>
            </a:p>
          </p:txBody>
        </p:sp>
        <p:sp>
          <p:nvSpPr>
            <p:cNvPr id="8" name="Google Shape;89;p1">
              <a:extLst>
                <a:ext uri="{FF2B5EF4-FFF2-40B4-BE49-F238E27FC236}">
                  <a16:creationId xmlns:a16="http://schemas.microsoft.com/office/drawing/2014/main" id="{0826BB54-9915-6A5E-552A-F7B91345D049}"/>
                </a:ext>
              </a:extLst>
            </p:cNvPr>
            <p:cNvSpPr txBox="1"/>
            <p:nvPr/>
          </p:nvSpPr>
          <p:spPr>
            <a:xfrm>
              <a:off x="1102755" y="3048233"/>
              <a:ext cx="9986487" cy="292367"/>
            </a:xfrm>
            <a:prstGeom prst="rect">
              <a:avLst/>
            </a:prstGeom>
            <a:solidFill>
              <a:srgbClr val="00B0F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9" tIns="45699" rIns="45699" bIns="0">
              <a:spAutoFit/>
            </a:bodyPr>
            <a:lstStyle>
              <a:lvl1pPr algn="r">
                <a:defRPr sz="1600">
                  <a:solidFill>
                    <a:srgbClr val="F2F2F2"/>
                  </a:solidFill>
                  <a:latin typeface="Avenir Roman"/>
                  <a:ea typeface="Avenir Roman"/>
                  <a:cs typeface="Avenir Roman"/>
                  <a:sym typeface="Avenir Roman"/>
                </a:defRPr>
              </a:lvl1pPr>
            </a:lstStyle>
            <a:p>
              <a:pPr algn="l"/>
              <a:r>
                <a:rPr lang="es-ES" dirty="0"/>
                <a:t>Charla INFORMATIVA</a:t>
              </a:r>
              <a:endParaRPr dirty="0"/>
            </a:p>
          </p:txBody>
        </p:sp>
      </p:grpSp>
      <p:pic>
        <p:nvPicPr>
          <p:cNvPr id="10" name="Google Shape;91;p1" descr="Google Shape;91;p1">
            <a:extLst>
              <a:ext uri="{FF2B5EF4-FFF2-40B4-BE49-F238E27FC236}">
                <a16:creationId xmlns:a16="http://schemas.microsoft.com/office/drawing/2014/main" id="{D331FB46-3B5D-43FA-B12C-799E7F7EB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25" y="332692"/>
            <a:ext cx="2873036" cy="1015664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82273204-BF53-04A9-50E1-03D79EC0C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D5DAE-891D-4885-B2F6-F054E5E323AD}" type="slidenum">
              <a:rPr lang="es-ES_tradnl" smtClean="0"/>
              <a:t>23</a:t>
            </a:fld>
            <a:endParaRPr lang="es-ES_tradnl" dirty="0"/>
          </a:p>
        </p:txBody>
      </p:sp>
      <p:pic>
        <p:nvPicPr>
          <p:cNvPr id="6" name="Imagen 5" descr="Texto&#10;&#10;Descripción generada automáticamente con confianza media">
            <a:extLst>
              <a:ext uri="{FF2B5EF4-FFF2-40B4-BE49-F238E27FC236}">
                <a16:creationId xmlns:a16="http://schemas.microsoft.com/office/drawing/2014/main" id="{D3CA6D46-BF48-25BA-EA90-E5D940C7CC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891" y="446146"/>
            <a:ext cx="2829960" cy="805137"/>
          </a:xfrm>
          <a:prstGeom prst="rect">
            <a:avLst/>
          </a:prstGeom>
        </p:spPr>
      </p:pic>
      <p:sp>
        <p:nvSpPr>
          <p:cNvPr id="7" name="Google Shape;89;p1">
            <a:extLst>
              <a:ext uri="{FF2B5EF4-FFF2-40B4-BE49-F238E27FC236}">
                <a16:creationId xmlns:a16="http://schemas.microsoft.com/office/drawing/2014/main" id="{4E6572CB-E84F-08C6-AD40-19A9215DC3AC}"/>
              </a:ext>
            </a:extLst>
          </p:cNvPr>
          <p:cNvSpPr txBox="1"/>
          <p:nvPr/>
        </p:nvSpPr>
        <p:spPr>
          <a:xfrm>
            <a:off x="1102756" y="4065736"/>
            <a:ext cx="9144000" cy="292367"/>
          </a:xfrm>
          <a:prstGeom prst="rect">
            <a:avLst/>
          </a:prstGeom>
          <a:solidFill>
            <a:srgbClr val="00B0F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0">
            <a:spAutoFit/>
          </a:bodyPr>
          <a:lstStyle>
            <a:lvl1pPr algn="r">
              <a:defRPr sz="1600">
                <a:solidFill>
                  <a:srgbClr val="F2F2F2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l"/>
            <a:r>
              <a:rPr lang="es-ES" dirty="0"/>
              <a:t>RD822/2021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0034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2;p12">
            <a:extLst>
              <a:ext uri="{FF2B5EF4-FFF2-40B4-BE49-F238E27FC236}">
                <a16:creationId xmlns:a16="http://schemas.microsoft.com/office/drawing/2014/main" id="{3D29176E-F767-398A-71AB-74E8EE43880B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5" name="Google Shape;214;p11">
            <a:extLst>
              <a:ext uri="{FF2B5EF4-FFF2-40B4-BE49-F238E27FC236}">
                <a16:creationId xmlns:a16="http://schemas.microsoft.com/office/drawing/2014/main" id="{4B24E2B6-E0DD-D966-D679-618C48E09CD1}"/>
              </a:ext>
            </a:extLst>
          </p:cNvPr>
          <p:cNvSpPr txBox="1"/>
          <p:nvPr/>
        </p:nvSpPr>
        <p:spPr>
          <a:xfrm>
            <a:off x="187149" y="889087"/>
            <a:ext cx="11785776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Calibri" panose="020F0502020204030204" pitchFamily="34" charset="0"/>
              </a:rPr>
              <a:t>Plan de estudios 2010. Actual</a:t>
            </a:r>
            <a:endParaRPr lang="es-ES" sz="1800" b="0" i="0" u="none" strike="noStrike" baseline="0" dirty="0">
              <a:latin typeface="Calibri" panose="020F050202020403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A7AB082-D54D-424F-A3AE-74CA2B9425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552" y="1378063"/>
            <a:ext cx="9150485" cy="5479937"/>
          </a:xfrm>
          <a:prstGeom prst="rect">
            <a:avLst/>
          </a:prstGeom>
        </p:spPr>
      </p:pic>
      <p:sp>
        <p:nvSpPr>
          <p:cNvPr id="12" name="Google Shape;214;p11">
            <a:extLst>
              <a:ext uri="{FF2B5EF4-FFF2-40B4-BE49-F238E27FC236}">
                <a16:creationId xmlns:a16="http://schemas.microsoft.com/office/drawing/2014/main" id="{D0538315-3D51-4036-9336-FB4C395C2F72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</p:spTree>
    <p:extLst>
      <p:ext uri="{BB962C8B-B14F-4D97-AF65-F5344CB8AC3E}">
        <p14:creationId xmlns:p14="http://schemas.microsoft.com/office/powerpoint/2010/main" val="415221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2;p12">
            <a:extLst>
              <a:ext uri="{FF2B5EF4-FFF2-40B4-BE49-F238E27FC236}">
                <a16:creationId xmlns:a16="http://schemas.microsoft.com/office/drawing/2014/main" id="{3D29176E-F767-398A-71AB-74E8EE43880B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5" name="Google Shape;214;p11">
            <a:extLst>
              <a:ext uri="{FF2B5EF4-FFF2-40B4-BE49-F238E27FC236}">
                <a16:creationId xmlns:a16="http://schemas.microsoft.com/office/drawing/2014/main" id="{4B24E2B6-E0DD-D966-D679-618C48E09CD1}"/>
              </a:ext>
            </a:extLst>
          </p:cNvPr>
          <p:cNvSpPr txBox="1"/>
          <p:nvPr/>
        </p:nvSpPr>
        <p:spPr>
          <a:xfrm>
            <a:off x="187149" y="889087"/>
            <a:ext cx="11785776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Calibri" panose="020F0502020204030204" pitchFamily="34" charset="0"/>
              </a:rPr>
              <a:t>Plan de estudios 2010. Actual</a:t>
            </a:r>
            <a:endParaRPr lang="es-ES" sz="1800" b="0" i="0" u="none" strike="noStrike" baseline="0" dirty="0">
              <a:latin typeface="Calibri" panose="020F050202020403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A7AB082-D54D-424F-A3AE-74CA2B9425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552" y="1378063"/>
            <a:ext cx="9150485" cy="5479937"/>
          </a:xfrm>
          <a:prstGeom prst="rect">
            <a:avLst/>
          </a:prstGeom>
        </p:spPr>
      </p:pic>
      <p:sp>
        <p:nvSpPr>
          <p:cNvPr id="12" name="Google Shape;214;p11">
            <a:extLst>
              <a:ext uri="{FF2B5EF4-FFF2-40B4-BE49-F238E27FC236}">
                <a16:creationId xmlns:a16="http://schemas.microsoft.com/office/drawing/2014/main" id="{D0538315-3D51-4036-9336-FB4C395C2F72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5C64F5E-2B6D-47B1-8323-BC38073042DC}"/>
              </a:ext>
            </a:extLst>
          </p:cNvPr>
          <p:cNvSpPr/>
          <p:nvPr/>
        </p:nvSpPr>
        <p:spPr>
          <a:xfrm>
            <a:off x="1422400" y="1663700"/>
            <a:ext cx="4394200" cy="2141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E673450-4B69-4B5E-B653-D85389877E19}"/>
              </a:ext>
            </a:extLst>
          </p:cNvPr>
          <p:cNvSpPr/>
          <p:nvPr/>
        </p:nvSpPr>
        <p:spPr>
          <a:xfrm>
            <a:off x="1422400" y="1879600"/>
            <a:ext cx="2197100" cy="2159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6148F28-03C3-4094-A213-223CD50F49A9}"/>
              </a:ext>
            </a:extLst>
          </p:cNvPr>
          <p:cNvSpPr/>
          <p:nvPr/>
        </p:nvSpPr>
        <p:spPr>
          <a:xfrm>
            <a:off x="3632200" y="1879600"/>
            <a:ext cx="2197100" cy="2159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E0EA0392-F93A-4F1B-9BFB-2F004CF8DD78}"/>
              </a:ext>
            </a:extLst>
          </p:cNvPr>
          <p:cNvSpPr/>
          <p:nvPr/>
        </p:nvSpPr>
        <p:spPr>
          <a:xfrm>
            <a:off x="3619500" y="2546350"/>
            <a:ext cx="2197100" cy="2159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602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2;p12">
            <a:extLst>
              <a:ext uri="{FF2B5EF4-FFF2-40B4-BE49-F238E27FC236}">
                <a16:creationId xmlns:a16="http://schemas.microsoft.com/office/drawing/2014/main" id="{3D29176E-F767-398A-71AB-74E8EE43880B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5" name="Google Shape;214;p11">
            <a:extLst>
              <a:ext uri="{FF2B5EF4-FFF2-40B4-BE49-F238E27FC236}">
                <a16:creationId xmlns:a16="http://schemas.microsoft.com/office/drawing/2014/main" id="{4B24E2B6-E0DD-D966-D679-618C48E09CD1}"/>
              </a:ext>
            </a:extLst>
          </p:cNvPr>
          <p:cNvSpPr txBox="1"/>
          <p:nvPr/>
        </p:nvSpPr>
        <p:spPr>
          <a:xfrm>
            <a:off x="187149" y="889087"/>
            <a:ext cx="11785776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Calibri" panose="020F0502020204030204" pitchFamily="34" charset="0"/>
              </a:rPr>
              <a:t>Plan de estudios 2026. NUEVO</a:t>
            </a:r>
            <a:endParaRPr lang="es-ES" sz="1800" b="0" i="0" u="none" strike="noStrike" baseline="0" dirty="0">
              <a:latin typeface="Calibri" panose="020F0502020204030204" pitchFamily="34" charset="0"/>
            </a:endParaRPr>
          </a:p>
        </p:txBody>
      </p:sp>
      <p:sp>
        <p:nvSpPr>
          <p:cNvPr id="10" name="Google Shape;214;p11">
            <a:extLst>
              <a:ext uri="{FF2B5EF4-FFF2-40B4-BE49-F238E27FC236}">
                <a16:creationId xmlns:a16="http://schemas.microsoft.com/office/drawing/2014/main" id="{F0B50620-4BCA-BFDC-FBEB-48EB204B7FA3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185CDCE-3E5F-4807-B6B5-4DBEC7CB57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747" y="1357087"/>
            <a:ext cx="9151200" cy="544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92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2;p12">
            <a:extLst>
              <a:ext uri="{FF2B5EF4-FFF2-40B4-BE49-F238E27FC236}">
                <a16:creationId xmlns:a16="http://schemas.microsoft.com/office/drawing/2014/main" id="{3D29176E-F767-398A-71AB-74E8EE43880B}"/>
              </a:ext>
            </a:extLst>
          </p:cNvPr>
          <p:cNvSpPr txBox="1"/>
          <p:nvPr/>
        </p:nvSpPr>
        <p:spPr>
          <a:xfrm>
            <a:off x="0" y="769400"/>
            <a:ext cx="12192000" cy="707844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Google Shape;214;p11">
            <a:extLst>
              <a:ext uri="{FF2B5EF4-FFF2-40B4-BE49-F238E27FC236}">
                <a16:creationId xmlns:a16="http://schemas.microsoft.com/office/drawing/2014/main" id="{4B24E2B6-E0DD-D966-D679-618C48E09CD1}"/>
              </a:ext>
            </a:extLst>
          </p:cNvPr>
          <p:cNvSpPr txBox="1"/>
          <p:nvPr/>
        </p:nvSpPr>
        <p:spPr>
          <a:xfrm>
            <a:off x="187149" y="889087"/>
            <a:ext cx="2403651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+mn-lt"/>
                <a:cs typeface="Arial" panose="020B0604020202020204" pitchFamily="34" charset="0"/>
              </a:rPr>
              <a:t>Dudas Razonables</a:t>
            </a:r>
            <a:endParaRPr lang="es-ES" sz="1800" b="0" i="0" u="none" strike="noStrike" baseline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7C24CA8-3D63-453F-B493-2D1874231E5F}"/>
              </a:ext>
            </a:extLst>
          </p:cNvPr>
          <p:cNvSpPr txBox="1"/>
          <p:nvPr/>
        </p:nvSpPr>
        <p:spPr>
          <a:xfrm>
            <a:off x="364957" y="1732719"/>
            <a:ext cx="36242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>
              <a:defRPr sz="1600" b="0" i="0" u="none" strike="noStrike" baseline="0">
                <a:effectLst/>
                <a:latin typeface="Avenir Roman"/>
              </a:defRPr>
            </a:lvl1pPr>
          </a:lstStyle>
          <a:p>
            <a:pPr algn="r"/>
            <a:r>
              <a:rPr lang="es-ES" sz="1500" i="1" dirty="0">
                <a:solidFill>
                  <a:srgbClr val="00B0F0"/>
                </a:solidFill>
                <a:latin typeface="+mn-lt"/>
                <a:cs typeface="Arial" panose="020B0604020202020204" pitchFamily="34" charset="0"/>
              </a:rPr>
              <a:t>Cuando se implanta un nuevo plan de estudios en la UPV, ¿qué pasa con el plan antiguo y con los estudiantes que ya estamos en él?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2CCB4B5-9106-4934-AC86-0E018DE462C1}"/>
              </a:ext>
            </a:extLst>
          </p:cNvPr>
          <p:cNvSpPr txBox="1"/>
          <p:nvPr/>
        </p:nvSpPr>
        <p:spPr>
          <a:xfrm>
            <a:off x="4437154" y="1741413"/>
            <a:ext cx="7011579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r">
              <a:spcAft>
                <a:spcPts val="600"/>
              </a:spcAft>
              <a:defRPr sz="1600" b="0" i="1" u="none" strike="noStrike" baseline="0">
                <a:effectLst/>
                <a:latin typeface="Avenir Roman"/>
              </a:defRPr>
            </a:lvl1pPr>
          </a:lstStyle>
          <a:p>
            <a:pPr algn="just"/>
            <a:r>
              <a:rPr lang="es-ES" i="0" dirty="0">
                <a:latin typeface="+mn-lt"/>
                <a:cs typeface="Arial" panose="020B0604020202020204" pitchFamily="34" charset="0"/>
              </a:rPr>
              <a:t>El plan antiguo no desaparece de golpe, sino que </a:t>
            </a:r>
            <a:r>
              <a:rPr lang="es-ES" b="1" i="0" dirty="0">
                <a:latin typeface="+mn-lt"/>
                <a:cs typeface="Arial" panose="020B0604020202020204" pitchFamily="34" charset="0"/>
              </a:rPr>
              <a:t>se extingue progresivamente </a:t>
            </a:r>
            <a:r>
              <a:rPr lang="es-ES" i="0" dirty="0">
                <a:latin typeface="+mn-lt"/>
                <a:cs typeface="Arial" panose="020B0604020202020204" pitchFamily="34" charset="0"/>
              </a:rPr>
              <a:t>(</a:t>
            </a:r>
            <a:r>
              <a:rPr lang="es-ES" b="1" i="0" dirty="0">
                <a:latin typeface="+mn-lt"/>
                <a:cs typeface="Arial" panose="020B0604020202020204" pitchFamily="34" charset="0"/>
              </a:rPr>
              <a:t>curso a curso</a:t>
            </a:r>
            <a:r>
              <a:rPr lang="es-ES" i="0" dirty="0">
                <a:latin typeface="+mn-lt"/>
                <a:cs typeface="Arial" panose="020B0604020202020204" pitchFamily="34" charset="0"/>
              </a:rPr>
              <a:t>)</a:t>
            </a:r>
          </a:p>
          <a:p>
            <a:pPr algn="just"/>
            <a:endParaRPr lang="es-ES" i="0" dirty="0">
              <a:latin typeface="+mn-lt"/>
              <a:cs typeface="Arial" panose="020B0604020202020204" pitchFamily="34" charset="0"/>
            </a:endParaRPr>
          </a:p>
          <a:p>
            <a:pPr algn="just"/>
            <a:r>
              <a:rPr lang="es-ES" i="0" dirty="0">
                <a:latin typeface="+mn-lt"/>
                <a:cs typeface="Arial" panose="020B0604020202020204" pitchFamily="34" charset="0"/>
              </a:rPr>
              <a:t>Durante ese tiempo, los estudiantes pueden seguir en él (aunque algunas </a:t>
            </a:r>
            <a:r>
              <a:rPr lang="es-ES" b="1" i="0" dirty="0">
                <a:latin typeface="+mn-lt"/>
                <a:cs typeface="Arial" panose="020B0604020202020204" pitchFamily="34" charset="0"/>
              </a:rPr>
              <a:t>asignaturas ya no tendrán docencia</a:t>
            </a:r>
            <a:r>
              <a:rPr lang="es-ES" i="0" dirty="0">
                <a:latin typeface="+mn-lt"/>
                <a:cs typeface="Arial" panose="020B0604020202020204" pitchFamily="34" charset="0"/>
              </a:rPr>
              <a:t>) o adaptarse al nuevo plan según cuadro específico.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4526CF5E-72E5-4327-9804-38265DB0F253}"/>
              </a:ext>
            </a:extLst>
          </p:cNvPr>
          <p:cNvCxnSpPr>
            <a:cxnSpLocks/>
          </p:cNvCxnSpPr>
          <p:nvPr/>
        </p:nvCxnSpPr>
        <p:spPr>
          <a:xfrm flipV="1">
            <a:off x="4249057" y="1732720"/>
            <a:ext cx="0" cy="1870451"/>
          </a:xfrm>
          <a:prstGeom prst="line">
            <a:avLst/>
          </a:prstGeom>
          <a:ln w="28575">
            <a:solidFill>
              <a:srgbClr val="A4D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040CE4A-0CEC-4D9A-AB03-73663A009057}"/>
              </a:ext>
            </a:extLst>
          </p:cNvPr>
          <p:cNvSpPr txBox="1"/>
          <p:nvPr/>
        </p:nvSpPr>
        <p:spPr>
          <a:xfrm>
            <a:off x="5986463" y="889044"/>
            <a:ext cx="6096000" cy="369332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>
              <a:defRPr lang="es-ES_tradnl"/>
            </a:defPPr>
            <a:lvl1pPr algn="r">
              <a:defRPr b="1">
                <a:latin typeface="Calibri" panose="020F0502020204030204" pitchFamily="34" charset="0"/>
                <a:ea typeface="Avenir Roman"/>
                <a:cs typeface="Avenir Roman"/>
              </a:defRPr>
            </a:lvl1pPr>
          </a:lstStyle>
          <a:p>
            <a:r>
              <a:rPr lang="es-ES" dirty="0">
                <a:latin typeface="+mn-lt"/>
                <a:cs typeface="Arial" panose="020B0604020202020204" pitchFamily="34" charset="0"/>
              </a:rPr>
              <a:t>Extinción progresiva del plan antiguo</a:t>
            </a:r>
          </a:p>
        </p:txBody>
      </p:sp>
      <p:sp>
        <p:nvSpPr>
          <p:cNvPr id="9" name="Google Shape;214;p11">
            <a:extLst>
              <a:ext uri="{FF2B5EF4-FFF2-40B4-BE49-F238E27FC236}">
                <a16:creationId xmlns:a16="http://schemas.microsoft.com/office/drawing/2014/main" id="{16AC8FE9-6100-4BFD-BA6C-9F46980212C6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FD9860F3-F530-4603-C497-0A860CC941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307306"/>
              </p:ext>
            </p:extLst>
          </p:nvPr>
        </p:nvGraphicFramePr>
        <p:xfrm>
          <a:off x="5312228" y="4225495"/>
          <a:ext cx="5464623" cy="13653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8404">
                  <a:extLst>
                    <a:ext uri="{9D8B030D-6E8A-4147-A177-3AD203B41FA5}">
                      <a16:colId xmlns:a16="http://schemas.microsoft.com/office/drawing/2014/main" val="3080302171"/>
                    </a:ext>
                  </a:extLst>
                </a:gridCol>
                <a:gridCol w="2977519">
                  <a:extLst>
                    <a:ext uri="{9D8B030D-6E8A-4147-A177-3AD203B41FA5}">
                      <a16:colId xmlns:a16="http://schemas.microsoft.com/office/drawing/2014/main" val="614243376"/>
                    </a:ext>
                  </a:extLst>
                </a:gridCol>
                <a:gridCol w="613018">
                  <a:extLst>
                    <a:ext uri="{9D8B030D-6E8A-4147-A177-3AD203B41FA5}">
                      <a16:colId xmlns:a16="http://schemas.microsoft.com/office/drawing/2014/main" val="1951747059"/>
                    </a:ext>
                  </a:extLst>
                </a:gridCol>
                <a:gridCol w="805682">
                  <a:extLst>
                    <a:ext uri="{9D8B030D-6E8A-4147-A177-3AD203B41FA5}">
                      <a16:colId xmlns:a16="http://schemas.microsoft.com/office/drawing/2014/main" val="1159698599"/>
                    </a:ext>
                  </a:extLst>
                </a:gridCol>
              </a:tblGrid>
              <a:tr h="370927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10000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000" u="none" strike="noStrike">
                          <a:effectLst/>
                        </a:rPr>
                        <a:t>MATEMÁTICAS I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4,5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800" u="none" strike="noStrike">
                          <a:effectLst/>
                        </a:rPr>
                        <a:t>BASIC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59432189"/>
                  </a:ext>
                </a:extLst>
              </a:tr>
              <a:tr h="370927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 dirty="0">
                          <a:effectLst/>
                        </a:rPr>
                        <a:t>10001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000" u="none" strike="noStrike">
                          <a:effectLst/>
                        </a:rPr>
                        <a:t>MATEMÁTICAS II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6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800" u="none" strike="noStrike">
                          <a:effectLst/>
                        </a:rPr>
                        <a:t>BASIC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530452734"/>
                  </a:ext>
                </a:extLst>
              </a:tr>
              <a:tr h="252603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10002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000" u="none" strike="noStrike" dirty="0">
                          <a:effectLst/>
                        </a:rPr>
                        <a:t>FÍSICA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4,5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800" u="none" strike="noStrike">
                          <a:effectLst/>
                        </a:rPr>
                        <a:t>BASIC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212893617"/>
                  </a:ext>
                </a:extLst>
              </a:tr>
              <a:tr h="370927"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10012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000" u="none" strike="noStrike">
                          <a:effectLst/>
                        </a:rPr>
                        <a:t>MATERIALES DE CONSTRUCCIÓN II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u="none" strike="noStrike">
                          <a:effectLst/>
                        </a:rPr>
                        <a:t>4,5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800" u="none" strike="noStrike" dirty="0">
                          <a:effectLst/>
                        </a:rPr>
                        <a:t>OB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16793299"/>
                  </a:ext>
                </a:extLst>
              </a:tr>
            </a:tbl>
          </a:graphicData>
        </a:graphic>
      </p:graphicFrame>
      <p:sp>
        <p:nvSpPr>
          <p:cNvPr id="16" name="CuadroTexto 15">
            <a:extLst>
              <a:ext uri="{FF2B5EF4-FFF2-40B4-BE49-F238E27FC236}">
                <a16:creationId xmlns:a16="http://schemas.microsoft.com/office/drawing/2014/main" id="{D2981F0A-9448-4EDC-804F-E20DC7961A97}"/>
              </a:ext>
            </a:extLst>
          </p:cNvPr>
          <p:cNvSpPr txBox="1"/>
          <p:nvPr/>
        </p:nvSpPr>
        <p:spPr>
          <a:xfrm>
            <a:off x="4437154" y="3772673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b="1" i="0" dirty="0">
                <a:latin typeface="+mn-lt"/>
                <a:cs typeface="Arial" panose="020B0604020202020204" pitchFamily="34" charset="0"/>
              </a:rPr>
              <a:t>ASIGNATURAS sin DOCENCIA en 2026/27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170521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2;p12">
            <a:extLst>
              <a:ext uri="{FF2B5EF4-FFF2-40B4-BE49-F238E27FC236}">
                <a16:creationId xmlns:a16="http://schemas.microsoft.com/office/drawing/2014/main" id="{3D29176E-F767-398A-71AB-74E8EE43880B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5" name="Google Shape;214;p11">
            <a:extLst>
              <a:ext uri="{FF2B5EF4-FFF2-40B4-BE49-F238E27FC236}">
                <a16:creationId xmlns:a16="http://schemas.microsoft.com/office/drawing/2014/main" id="{4B24E2B6-E0DD-D966-D679-618C48E09CD1}"/>
              </a:ext>
            </a:extLst>
          </p:cNvPr>
          <p:cNvSpPr txBox="1"/>
          <p:nvPr/>
        </p:nvSpPr>
        <p:spPr>
          <a:xfrm>
            <a:off x="187149" y="1510973"/>
            <a:ext cx="11785776" cy="307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400" dirty="0">
                <a:solidFill>
                  <a:schemeClr val="tx1"/>
                </a:solidFill>
                <a:latin typeface="+mn-lt"/>
              </a:rPr>
              <a:t>TABLA DE ADAPTACIÓN AL NUEVO PLAN DE ESTUDIOS DE GRADO EN ARQUITECTURA TÉCNICA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B0A805D-F89A-479A-8196-37886D040648}"/>
              </a:ext>
            </a:extLst>
          </p:cNvPr>
          <p:cNvSpPr txBox="1"/>
          <p:nvPr/>
        </p:nvSpPr>
        <p:spPr>
          <a:xfrm>
            <a:off x="546073" y="1863555"/>
            <a:ext cx="434763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50" b="1" dirty="0">
                <a:cs typeface="Arial" panose="020B0604020202020204" pitchFamily="34" charset="0"/>
              </a:rPr>
              <a:t>138.- Grado en Arquitectura Técnica (2010)</a:t>
            </a:r>
          </a:p>
          <a:p>
            <a:r>
              <a:rPr lang="es-ES" sz="1050" dirty="0">
                <a:cs typeface="Arial" panose="020B0604020202020204" pitchFamily="34" charset="0"/>
              </a:rPr>
              <a:t>Escuela Técnica Superior de Ingeniería de Edificación (UPV)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FA75C92-9FC2-447D-A2F6-431DED599FB6}"/>
              </a:ext>
            </a:extLst>
          </p:cNvPr>
          <p:cNvSpPr txBox="1"/>
          <p:nvPr/>
        </p:nvSpPr>
        <p:spPr>
          <a:xfrm>
            <a:off x="6783905" y="1875649"/>
            <a:ext cx="5723403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sz="1050" b="1" dirty="0">
                <a:latin typeface="+mn-lt"/>
              </a:rPr>
              <a:t>238.- Grado en Arquitectura Técnica (2026)</a:t>
            </a:r>
            <a:r>
              <a:rPr lang="es-ES" sz="1050" dirty="0">
                <a:latin typeface="+mn-lt"/>
              </a:rPr>
              <a:t>		</a:t>
            </a:r>
          </a:p>
          <a:p>
            <a:r>
              <a:rPr lang="es-ES" sz="1050" dirty="0">
                <a:latin typeface="+mn-lt"/>
              </a:rPr>
              <a:t>Escuela Técnica Superior de Ingeniería de Edificación (UPV)				</a:t>
            </a:r>
          </a:p>
        </p:txBody>
      </p:sp>
      <p:sp>
        <p:nvSpPr>
          <p:cNvPr id="19" name="Google Shape;214;p11">
            <a:extLst>
              <a:ext uri="{FF2B5EF4-FFF2-40B4-BE49-F238E27FC236}">
                <a16:creationId xmlns:a16="http://schemas.microsoft.com/office/drawing/2014/main" id="{AD2DF98B-9BA2-4605-81BB-4F63D49BF3D5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  <p:sp>
        <p:nvSpPr>
          <p:cNvPr id="20" name="Google Shape;214;p11">
            <a:extLst>
              <a:ext uri="{FF2B5EF4-FFF2-40B4-BE49-F238E27FC236}">
                <a16:creationId xmlns:a16="http://schemas.microsoft.com/office/drawing/2014/main" id="{7B89B656-5CF6-40D7-9AC7-F2F5541F6A10}"/>
              </a:ext>
            </a:extLst>
          </p:cNvPr>
          <p:cNvSpPr txBox="1"/>
          <p:nvPr/>
        </p:nvSpPr>
        <p:spPr>
          <a:xfrm>
            <a:off x="187149" y="889087"/>
            <a:ext cx="2403651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+mn-lt"/>
              </a:rPr>
              <a:t>Dudas Razonables</a:t>
            </a:r>
            <a:endParaRPr lang="es-ES" sz="1800" b="0" i="0" u="none" strike="noStrike" baseline="0" dirty="0">
              <a:latin typeface="+mn-lt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8BE09D8-26B6-4EBC-BFAE-61C864F1FDB6}"/>
              </a:ext>
            </a:extLst>
          </p:cNvPr>
          <p:cNvSpPr txBox="1"/>
          <p:nvPr/>
        </p:nvSpPr>
        <p:spPr>
          <a:xfrm>
            <a:off x="5986463" y="889044"/>
            <a:ext cx="6096000" cy="369332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>
              <a:defRPr lang="es-ES_tradnl"/>
            </a:defPPr>
            <a:lvl1pPr algn="r">
              <a:defRPr b="1">
                <a:latin typeface="Calibri" panose="020F0502020204030204" pitchFamily="34" charset="0"/>
                <a:ea typeface="Avenir Roman"/>
                <a:cs typeface="Avenir Roman"/>
              </a:defRPr>
            </a:lvl1pPr>
          </a:lstStyle>
          <a:p>
            <a:r>
              <a:rPr lang="es-ES" dirty="0">
                <a:latin typeface="+mn-lt"/>
              </a:rPr>
              <a:t>Extinción progresiva del plan antiguo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CD155EB4-7C16-4241-BC31-75D2004BFF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89" y="6134291"/>
            <a:ext cx="4860000" cy="38730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B3361C2-E43D-4DCF-BCF5-F0B6D2662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463" y="6134291"/>
            <a:ext cx="4860000" cy="395003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2183F545-9896-4327-A8EF-997269DC05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89" y="2352709"/>
            <a:ext cx="4464000" cy="364629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4DEF8005-49C3-46AC-B013-361FF3295A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544" y="2346167"/>
            <a:ext cx="4464000" cy="3646295"/>
          </a:xfrm>
          <a:prstGeom prst="rect">
            <a:avLst/>
          </a:prstGeom>
        </p:spPr>
      </p:pic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1C1724F9-BC08-4DF4-BD04-4E5509AEB3A8}"/>
              </a:ext>
            </a:extLst>
          </p:cNvPr>
          <p:cNvCxnSpPr>
            <a:cxnSpLocks/>
          </p:cNvCxnSpPr>
          <p:nvPr/>
        </p:nvCxnSpPr>
        <p:spPr>
          <a:xfrm>
            <a:off x="5098906" y="4780588"/>
            <a:ext cx="1456555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A33BC506-F02B-4EAB-B726-A80316B8407E}"/>
              </a:ext>
            </a:extLst>
          </p:cNvPr>
          <p:cNvCxnSpPr>
            <a:cxnSpLocks/>
          </p:cNvCxnSpPr>
          <p:nvPr/>
        </p:nvCxnSpPr>
        <p:spPr>
          <a:xfrm>
            <a:off x="5037819" y="3907884"/>
            <a:ext cx="1456555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>
            <a:extLst>
              <a:ext uri="{FF2B5EF4-FFF2-40B4-BE49-F238E27FC236}">
                <a16:creationId xmlns:a16="http://schemas.microsoft.com/office/drawing/2014/main" id="{E655E60C-05B8-4325-8E1B-AB49B8AF67B3}"/>
              </a:ext>
            </a:extLst>
          </p:cNvPr>
          <p:cNvSpPr txBox="1"/>
          <p:nvPr/>
        </p:nvSpPr>
        <p:spPr>
          <a:xfrm>
            <a:off x="5148344" y="3682885"/>
            <a:ext cx="137883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dirty="0">
                <a:cs typeface="Arial" panose="020B0604020202020204" pitchFamily="34" charset="0"/>
              </a:rPr>
              <a:t>BLOQUE COMPLETO</a:t>
            </a:r>
          </a:p>
        </p:txBody>
      </p: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890008E7-8C4A-4989-BF3F-18D63B5FDC2F}"/>
              </a:ext>
            </a:extLst>
          </p:cNvPr>
          <p:cNvCxnSpPr>
            <a:cxnSpLocks/>
          </p:cNvCxnSpPr>
          <p:nvPr/>
        </p:nvCxnSpPr>
        <p:spPr>
          <a:xfrm>
            <a:off x="5087103" y="5698931"/>
            <a:ext cx="1456555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uadroTexto 35">
            <a:extLst>
              <a:ext uri="{FF2B5EF4-FFF2-40B4-BE49-F238E27FC236}">
                <a16:creationId xmlns:a16="http://schemas.microsoft.com/office/drawing/2014/main" id="{4FDD30AE-ED69-4CFF-B38F-C5183AB91DB1}"/>
              </a:ext>
            </a:extLst>
          </p:cNvPr>
          <p:cNvSpPr txBox="1"/>
          <p:nvPr/>
        </p:nvSpPr>
        <p:spPr>
          <a:xfrm>
            <a:off x="5197628" y="5473932"/>
            <a:ext cx="137883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dirty="0">
                <a:cs typeface="Arial" panose="020B0604020202020204" pitchFamily="34" charset="0"/>
              </a:rPr>
              <a:t>BLOQUE COMPLETO</a:t>
            </a:r>
          </a:p>
        </p:txBody>
      </p: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A392EC54-03A2-4CB5-881B-0CBBCD1C6BF1}"/>
              </a:ext>
            </a:extLst>
          </p:cNvPr>
          <p:cNvCxnSpPr>
            <a:cxnSpLocks/>
          </p:cNvCxnSpPr>
          <p:nvPr/>
        </p:nvCxnSpPr>
        <p:spPr>
          <a:xfrm>
            <a:off x="5190219" y="3017102"/>
            <a:ext cx="1456555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uadroTexto 37">
            <a:extLst>
              <a:ext uri="{FF2B5EF4-FFF2-40B4-BE49-F238E27FC236}">
                <a16:creationId xmlns:a16="http://schemas.microsoft.com/office/drawing/2014/main" id="{6FFBFC0E-AEAE-4832-AA4B-7BB5DEE674EB}"/>
              </a:ext>
            </a:extLst>
          </p:cNvPr>
          <p:cNvSpPr txBox="1"/>
          <p:nvPr/>
        </p:nvSpPr>
        <p:spPr>
          <a:xfrm>
            <a:off x="5300744" y="2792103"/>
            <a:ext cx="137883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dirty="0">
                <a:cs typeface="Arial" panose="020B0604020202020204" pitchFamily="34" charset="0"/>
              </a:rPr>
              <a:t>BLOQUE COMPLETO</a:t>
            </a:r>
          </a:p>
        </p:txBody>
      </p:sp>
      <p:cxnSp>
        <p:nvCxnSpPr>
          <p:cNvPr id="39" name="Conector recto de flecha 38">
            <a:extLst>
              <a:ext uri="{FF2B5EF4-FFF2-40B4-BE49-F238E27FC236}">
                <a16:creationId xmlns:a16="http://schemas.microsoft.com/office/drawing/2014/main" id="{4D2716F6-C03D-4EEF-9030-1EDD16A2D349}"/>
              </a:ext>
            </a:extLst>
          </p:cNvPr>
          <p:cNvCxnSpPr>
            <a:cxnSpLocks/>
          </p:cNvCxnSpPr>
          <p:nvPr/>
        </p:nvCxnSpPr>
        <p:spPr>
          <a:xfrm>
            <a:off x="5087103" y="6384416"/>
            <a:ext cx="1456555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3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222;p12">
            <a:extLst>
              <a:ext uri="{FF2B5EF4-FFF2-40B4-BE49-F238E27FC236}">
                <a16:creationId xmlns:a16="http://schemas.microsoft.com/office/drawing/2014/main" id="{B14B1F8C-9CAF-488A-B7BC-54D6ED171E42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7C24CA8-3D63-453F-B493-2D1874231E5F}"/>
              </a:ext>
            </a:extLst>
          </p:cNvPr>
          <p:cNvSpPr txBox="1"/>
          <p:nvPr/>
        </p:nvSpPr>
        <p:spPr>
          <a:xfrm>
            <a:off x="364957" y="1732719"/>
            <a:ext cx="362425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>
              <a:defRPr sz="1600" b="0" i="0" u="none" strike="noStrike" baseline="0">
                <a:effectLst/>
                <a:latin typeface="Avenir Roman"/>
              </a:defRPr>
            </a:lvl1pPr>
          </a:lstStyle>
          <a:p>
            <a:pPr algn="r"/>
            <a:r>
              <a:rPr lang="es-ES" sz="1500" i="1" dirty="0">
                <a:solidFill>
                  <a:srgbClr val="00B0F0"/>
                </a:solidFill>
                <a:latin typeface="+mn-lt"/>
              </a:rPr>
              <a:t>¿El próximo curso puedo adaptarme, aunque no tenga asignaturas afectadas por el cambio del plan de estudios?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2CCB4B5-9106-4934-AC86-0E018DE462C1}"/>
              </a:ext>
            </a:extLst>
          </p:cNvPr>
          <p:cNvSpPr txBox="1"/>
          <p:nvPr/>
        </p:nvSpPr>
        <p:spPr>
          <a:xfrm>
            <a:off x="4437154" y="1741413"/>
            <a:ext cx="7011579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just">
              <a:spcAft>
                <a:spcPts val="600"/>
              </a:spcAft>
              <a:defRPr sz="1400" b="0" i="0" u="none" strike="noStrike" baseline="0">
                <a:effectLst/>
                <a:latin typeface="Avenir LT Std 55 Roman" panose="020B0503020203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sz="1600" b="1" dirty="0">
                <a:latin typeface="+mn-lt"/>
              </a:rPr>
              <a:t>Sí</a:t>
            </a:r>
            <a:r>
              <a:rPr lang="es-ES" sz="1600" dirty="0">
                <a:latin typeface="+mn-lt"/>
              </a:rPr>
              <a:t>. De hecho </a:t>
            </a:r>
            <a:r>
              <a:rPr lang="es-ES" sz="1600" b="1" dirty="0">
                <a:latin typeface="+mn-lt"/>
              </a:rPr>
              <a:t>es lo aconsejable </a:t>
            </a:r>
            <a:r>
              <a:rPr lang="es-ES" sz="1600" dirty="0">
                <a:latin typeface="+mn-lt"/>
              </a:rPr>
              <a:t>ya que con el tiempo dejará de impartirse la docencia en cursos progresivos, aunque no es obligatorio.</a:t>
            </a:r>
          </a:p>
          <a:p>
            <a:endParaRPr lang="es-ES" sz="1600" dirty="0">
              <a:latin typeface="+mn-lt"/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4526CF5E-72E5-4327-9804-38265DB0F253}"/>
              </a:ext>
            </a:extLst>
          </p:cNvPr>
          <p:cNvCxnSpPr>
            <a:cxnSpLocks/>
          </p:cNvCxnSpPr>
          <p:nvPr/>
        </p:nvCxnSpPr>
        <p:spPr>
          <a:xfrm flipV="1">
            <a:off x="4249057" y="1732719"/>
            <a:ext cx="0" cy="1105731"/>
          </a:xfrm>
          <a:prstGeom prst="line">
            <a:avLst/>
          </a:prstGeom>
          <a:ln w="28575">
            <a:solidFill>
              <a:srgbClr val="A4D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oogle Shape;214;p11">
            <a:extLst>
              <a:ext uri="{FF2B5EF4-FFF2-40B4-BE49-F238E27FC236}">
                <a16:creationId xmlns:a16="http://schemas.microsoft.com/office/drawing/2014/main" id="{CDB0C6F0-9AD1-493B-8730-506E8534926D}"/>
              </a:ext>
            </a:extLst>
          </p:cNvPr>
          <p:cNvSpPr txBox="1"/>
          <p:nvPr/>
        </p:nvSpPr>
        <p:spPr>
          <a:xfrm>
            <a:off x="187149" y="889087"/>
            <a:ext cx="2403651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+mn-lt"/>
              </a:rPr>
              <a:t>Dudas Razonables</a:t>
            </a:r>
            <a:endParaRPr lang="es-ES" sz="1800" b="0" i="0" u="none" strike="noStrike" baseline="0" dirty="0">
              <a:latin typeface="+mn-lt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5AE24A9-8255-4476-95BC-423F27BBCFF5}"/>
              </a:ext>
            </a:extLst>
          </p:cNvPr>
          <p:cNvSpPr txBox="1"/>
          <p:nvPr/>
        </p:nvSpPr>
        <p:spPr>
          <a:xfrm>
            <a:off x="5986463" y="889044"/>
            <a:ext cx="6096000" cy="369332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>
              <a:defRPr lang="es-ES_tradnl"/>
            </a:defPPr>
            <a:lvl1pPr>
              <a:defRPr>
                <a:solidFill>
                  <a:srgbClr val="00B0F0"/>
                </a:solidFill>
                <a:latin typeface="Calibri" panose="020F0502020204030204" pitchFamily="34" charset="0"/>
                <a:ea typeface="Avenir Roman"/>
                <a:cs typeface="Avenir Roman"/>
              </a:defRPr>
            </a:lvl1pPr>
          </a:lstStyle>
          <a:p>
            <a:pPr algn="r"/>
            <a:r>
              <a:rPr lang="es-ES" b="1" dirty="0">
                <a:solidFill>
                  <a:schemeClr val="tx1"/>
                </a:solidFill>
                <a:latin typeface="+mn-lt"/>
              </a:rPr>
              <a:t>Convivencia temporal de ambos planes </a:t>
            </a:r>
          </a:p>
        </p:txBody>
      </p:sp>
      <p:sp>
        <p:nvSpPr>
          <p:cNvPr id="9" name="Google Shape;214;p11">
            <a:extLst>
              <a:ext uri="{FF2B5EF4-FFF2-40B4-BE49-F238E27FC236}">
                <a16:creationId xmlns:a16="http://schemas.microsoft.com/office/drawing/2014/main" id="{F4B03B6B-7262-4E87-84ED-E989EE086F8F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C46ADB4-E01A-46D6-B426-92C2465FB3D6}"/>
              </a:ext>
            </a:extLst>
          </p:cNvPr>
          <p:cNvSpPr txBox="1"/>
          <p:nvPr/>
        </p:nvSpPr>
        <p:spPr>
          <a:xfrm>
            <a:off x="364957" y="3654138"/>
            <a:ext cx="362425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>
              <a:defRPr sz="1600" b="0" i="0" u="none" strike="noStrike" baseline="0">
                <a:effectLst/>
                <a:latin typeface="Avenir Roman"/>
              </a:defRPr>
            </a:lvl1pPr>
          </a:lstStyle>
          <a:p>
            <a:pPr algn="r"/>
            <a:r>
              <a:rPr lang="es-ES" sz="1500" i="1" dirty="0">
                <a:solidFill>
                  <a:srgbClr val="00B0F0"/>
                </a:solidFill>
                <a:latin typeface="+mn-lt"/>
              </a:rPr>
              <a:t>Si ya he aprobado todas las asignaturas afectadas por el cambio y me adapto </a:t>
            </a:r>
          </a:p>
          <a:p>
            <a:pPr algn="r"/>
            <a:r>
              <a:rPr lang="es-ES" sz="1500" i="1" dirty="0">
                <a:solidFill>
                  <a:srgbClr val="00B0F0"/>
                </a:solidFill>
                <a:latin typeface="+mn-lt"/>
              </a:rPr>
              <a:t>¿me afecta de algún modo? 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EFD9572-734B-4F43-98AC-51265404E638}"/>
              </a:ext>
            </a:extLst>
          </p:cNvPr>
          <p:cNvCxnSpPr>
            <a:cxnSpLocks/>
          </p:cNvCxnSpPr>
          <p:nvPr/>
        </p:nvCxnSpPr>
        <p:spPr>
          <a:xfrm flipV="1">
            <a:off x="4249057" y="3555622"/>
            <a:ext cx="0" cy="1105731"/>
          </a:xfrm>
          <a:prstGeom prst="line">
            <a:avLst/>
          </a:prstGeom>
          <a:ln w="28575">
            <a:solidFill>
              <a:srgbClr val="A4D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8BB1C2C-20E2-4DD7-BE85-60890AC064C4}"/>
              </a:ext>
            </a:extLst>
          </p:cNvPr>
          <p:cNvSpPr txBox="1"/>
          <p:nvPr/>
        </p:nvSpPr>
        <p:spPr>
          <a:xfrm>
            <a:off x="4437153" y="3654516"/>
            <a:ext cx="7011579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just">
              <a:spcAft>
                <a:spcPts val="600"/>
              </a:spcAft>
              <a:defRPr sz="1400" b="0" i="0" u="none" strike="noStrike" baseline="0">
                <a:effectLst/>
                <a:latin typeface="Avenir LT Std 55 Roman" panose="020B0503020203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sz="1600" b="1" dirty="0">
                <a:latin typeface="+mn-lt"/>
              </a:rPr>
              <a:t>No</a:t>
            </a:r>
            <a:r>
              <a:rPr lang="es-ES" sz="1600" dirty="0">
                <a:latin typeface="+mn-lt"/>
              </a:rPr>
              <a:t>, porque las asignaturas no afectadas no cambian </a:t>
            </a:r>
          </a:p>
          <a:p>
            <a:endParaRPr lang="es-ES" sz="1600" dirty="0">
              <a:latin typeface="+mn-lt"/>
            </a:endParaRPr>
          </a:p>
          <a:p>
            <a:r>
              <a:rPr lang="es-ES" sz="1600" dirty="0">
                <a:latin typeface="+mn-lt"/>
              </a:rPr>
              <a:t>La extinción es progresiva, pero la implantación es de golpe </a:t>
            </a:r>
          </a:p>
          <a:p>
            <a:endParaRPr lang="es-ES" sz="1600" dirty="0">
              <a:latin typeface="+mn-lt"/>
            </a:endParaRPr>
          </a:p>
          <a:p>
            <a:r>
              <a:rPr lang="es-ES" sz="1600" dirty="0">
                <a:latin typeface="+mn-lt"/>
              </a:rPr>
              <a:t>En este caso debes solicitarlo mediante </a:t>
            </a:r>
            <a:r>
              <a:rPr lang="es-ES" sz="1600" b="1" dirty="0">
                <a:latin typeface="+mn-lt"/>
              </a:rPr>
              <a:t>poliConsulta </a:t>
            </a:r>
            <a:r>
              <a:rPr lang="es-ES" sz="1600" dirty="0">
                <a:latin typeface="+mn-lt"/>
              </a:rPr>
              <a:t>que estará disponible en la web de la ETSIE </a:t>
            </a:r>
            <a:r>
              <a:rPr lang="es-ES" sz="1600" dirty="0">
                <a:latin typeface="+mn-lt"/>
                <a:hlinkClick r:id="rId3"/>
              </a:rPr>
              <a:t>www.etsie.upv.es</a:t>
            </a:r>
            <a:r>
              <a:rPr lang="es-ES" sz="1600" dirty="0">
                <a:latin typeface="+mn-lt"/>
              </a:rPr>
              <a:t>, en la APP miUPV y en tu Intranet.</a:t>
            </a:r>
          </a:p>
          <a:p>
            <a:r>
              <a:rPr lang="es-ES" sz="1600" dirty="0">
                <a:latin typeface="+mn-lt"/>
              </a:rPr>
              <a:t>Plazo de solicitud de adaptación: del 18/05 al 09/07 </a:t>
            </a:r>
            <a:endParaRPr lang="es-ES" sz="1600" dirty="0">
              <a:highlight>
                <a:srgbClr val="FFFF00"/>
              </a:highlight>
              <a:latin typeface="+mn-lt"/>
            </a:endParaRPr>
          </a:p>
          <a:p>
            <a:endParaRPr lang="es-E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8507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2;p12">
            <a:extLst>
              <a:ext uri="{FF2B5EF4-FFF2-40B4-BE49-F238E27FC236}">
                <a16:creationId xmlns:a16="http://schemas.microsoft.com/office/drawing/2014/main" id="{3D29176E-F767-398A-71AB-74E8EE43880B}"/>
              </a:ext>
            </a:extLst>
          </p:cNvPr>
          <p:cNvSpPr txBox="1"/>
          <p:nvPr/>
        </p:nvSpPr>
        <p:spPr>
          <a:xfrm>
            <a:off x="0" y="769400"/>
            <a:ext cx="12192000" cy="46800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 algn="r">
              <a:defRPr sz="4000">
                <a:solidFill>
                  <a:srgbClr val="D33D28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endParaRPr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7C24CA8-3D63-453F-B493-2D1874231E5F}"/>
              </a:ext>
            </a:extLst>
          </p:cNvPr>
          <p:cNvSpPr txBox="1"/>
          <p:nvPr/>
        </p:nvSpPr>
        <p:spPr>
          <a:xfrm>
            <a:off x="364957" y="1732719"/>
            <a:ext cx="36242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>
              <a:defRPr sz="1600" b="0" i="0" u="none" strike="noStrike" baseline="0">
                <a:effectLst/>
                <a:latin typeface="Avenir Roman"/>
              </a:defRPr>
            </a:lvl1pPr>
          </a:lstStyle>
          <a:p>
            <a:pPr algn="r"/>
            <a:r>
              <a:rPr lang="es-ES" sz="1500" i="1" dirty="0">
                <a:solidFill>
                  <a:srgbClr val="00B0F0"/>
                </a:solidFill>
                <a:latin typeface="+mn-lt"/>
              </a:rPr>
              <a:t>Si una asignatura deja de impartirse por el cambio de plan de estudios, ¿cuánto tiempo tendremos para poder matricularnos y aprobarla sin docencia?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4526CF5E-72E5-4327-9804-38265DB0F253}"/>
              </a:ext>
            </a:extLst>
          </p:cNvPr>
          <p:cNvCxnSpPr>
            <a:cxnSpLocks/>
          </p:cNvCxnSpPr>
          <p:nvPr/>
        </p:nvCxnSpPr>
        <p:spPr>
          <a:xfrm flipV="1">
            <a:off x="4249057" y="1732719"/>
            <a:ext cx="0" cy="1105731"/>
          </a:xfrm>
          <a:prstGeom prst="line">
            <a:avLst/>
          </a:prstGeom>
          <a:ln w="28575">
            <a:solidFill>
              <a:srgbClr val="A4D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5A8D06D-7710-4D03-AA7F-68FB240000E8}"/>
              </a:ext>
            </a:extLst>
          </p:cNvPr>
          <p:cNvSpPr txBox="1"/>
          <p:nvPr/>
        </p:nvSpPr>
        <p:spPr>
          <a:xfrm>
            <a:off x="4815456" y="1732719"/>
            <a:ext cx="70115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_tradnl"/>
            </a:defPPr>
            <a:lvl1pPr algn="just">
              <a:spcAft>
                <a:spcPts val="600"/>
              </a:spcAft>
              <a:defRPr sz="1600" b="1" i="0" u="none" strike="noStrike" baseline="0">
                <a:effectLst/>
                <a:cs typeface="Arial" panose="020B0604020202020204" pitchFamily="34" charset="0"/>
              </a:defRPr>
            </a:lvl1pPr>
          </a:lstStyle>
          <a:p>
            <a:r>
              <a:rPr lang="es-ES" b="0" dirty="0"/>
              <a:t>Las asignaturas correspondientes a cursos de planes de estudio que inicien su extinción mantendrán su oferta sin docencia durante </a:t>
            </a:r>
            <a:r>
              <a:rPr lang="es-ES" dirty="0"/>
              <a:t>un curso académico adicional</a:t>
            </a:r>
          </a:p>
        </p:txBody>
      </p:sp>
      <p:sp>
        <p:nvSpPr>
          <p:cNvPr id="16" name="Google Shape;214;p11">
            <a:extLst>
              <a:ext uri="{FF2B5EF4-FFF2-40B4-BE49-F238E27FC236}">
                <a16:creationId xmlns:a16="http://schemas.microsoft.com/office/drawing/2014/main" id="{462D4357-3C87-4D3F-A3CF-4341F924BA45}"/>
              </a:ext>
            </a:extLst>
          </p:cNvPr>
          <p:cNvSpPr txBox="1"/>
          <p:nvPr/>
        </p:nvSpPr>
        <p:spPr>
          <a:xfrm>
            <a:off x="187149" y="889087"/>
            <a:ext cx="2403651" cy="36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r>
              <a:rPr lang="es-ES" sz="1800" dirty="0">
                <a:latin typeface="+mn-lt"/>
              </a:rPr>
              <a:t>Dudas Razonables</a:t>
            </a:r>
            <a:endParaRPr lang="es-ES" sz="1800" b="0" i="0" u="none" strike="noStrike" baseline="0" dirty="0">
              <a:latin typeface="+mn-lt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D4442B2-8AFD-4FD0-B453-732ADCDA725C}"/>
              </a:ext>
            </a:extLst>
          </p:cNvPr>
          <p:cNvSpPr txBox="1"/>
          <p:nvPr/>
        </p:nvSpPr>
        <p:spPr>
          <a:xfrm>
            <a:off x="5986463" y="889044"/>
            <a:ext cx="6096000" cy="369332"/>
          </a:xfrm>
          <a:prstGeom prst="rect">
            <a:avLst/>
          </a:prstGeom>
          <a:ln w="12700">
            <a:miter lim="400000"/>
          </a:ln>
        </p:spPr>
        <p:txBody>
          <a:bodyPr wrap="square" lIns="45699" tIns="45699" rIns="45699" bIns="45699">
            <a:spAutoFit/>
          </a:bodyPr>
          <a:lstStyle>
            <a:defPPr>
              <a:defRPr lang="es-ES_tradnl"/>
            </a:defPPr>
            <a:lvl1pPr algn="r">
              <a:defRPr b="1">
                <a:latin typeface="Calibri" panose="020F0502020204030204" pitchFamily="34" charset="0"/>
                <a:ea typeface="Avenir Roman"/>
                <a:cs typeface="Avenir Roman"/>
              </a:defRPr>
            </a:lvl1pPr>
          </a:lstStyle>
          <a:p>
            <a:r>
              <a:rPr lang="es-ES" altLang="es-ES" dirty="0">
                <a:latin typeface="+mn-lt"/>
              </a:rPr>
              <a:t>Asignaturas sin docencia durante un periodo limitado</a:t>
            </a:r>
            <a:endParaRPr lang="es-ES" dirty="0">
              <a:latin typeface="+mn-lt"/>
            </a:endParaRPr>
          </a:p>
        </p:txBody>
      </p:sp>
      <p:sp>
        <p:nvSpPr>
          <p:cNvPr id="18" name="Google Shape;214;p11">
            <a:extLst>
              <a:ext uri="{FF2B5EF4-FFF2-40B4-BE49-F238E27FC236}">
                <a16:creationId xmlns:a16="http://schemas.microsoft.com/office/drawing/2014/main" id="{F11628BA-D02F-4A0C-87BA-62EEE1C3E603}"/>
              </a:ext>
            </a:extLst>
          </p:cNvPr>
          <p:cNvSpPr txBox="1"/>
          <p:nvPr/>
        </p:nvSpPr>
        <p:spPr>
          <a:xfrm>
            <a:off x="2155737" y="124823"/>
            <a:ext cx="7848600" cy="58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>
              <a:defRPr sz="2400">
                <a:solidFill>
                  <a:srgbClr val="00B0F0"/>
                </a:solidFill>
                <a:latin typeface="Avenir Roman"/>
                <a:ea typeface="Avenir Roman"/>
                <a:cs typeface="Avenir Roman"/>
                <a:sym typeface="Avenir Roman"/>
              </a:defRPr>
            </a:lvl1pPr>
          </a:lstStyle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Implantación del NUEVO PLAN DE ESTUDIOS </a:t>
            </a:r>
          </a:p>
          <a:p>
            <a:pPr algn="ctr"/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</a:rPr>
              <a:t>GRADO en ARQUITECTURA TÉCNICA </a:t>
            </a:r>
          </a:p>
        </p:txBody>
      </p:sp>
    </p:spTree>
    <p:extLst>
      <p:ext uri="{BB962C8B-B14F-4D97-AF65-F5344CB8AC3E}">
        <p14:creationId xmlns:p14="http://schemas.microsoft.com/office/powerpoint/2010/main" val="229246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2094</Words>
  <Application>Microsoft Office PowerPoint</Application>
  <PresentationFormat>Panorámica</PresentationFormat>
  <Paragraphs>309</Paragraphs>
  <Slides>23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23</vt:i4>
      </vt:variant>
    </vt:vector>
  </HeadingPairs>
  <TitlesOfParts>
    <vt:vector size="31" baseType="lpstr">
      <vt:lpstr>Aptos</vt:lpstr>
      <vt:lpstr>Arial</vt:lpstr>
      <vt:lpstr>Avenir Roman</vt:lpstr>
      <vt:lpstr>Calibri</vt:lpstr>
      <vt:lpstr>Calibri Light</vt:lpstr>
      <vt:lpstr>Symbol</vt:lpstr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Paloma Arrué Burillo</dc:creator>
  <cp:lastModifiedBy>Avelina Ochando Navarro</cp:lastModifiedBy>
  <cp:revision>90</cp:revision>
  <dcterms:created xsi:type="dcterms:W3CDTF">2022-05-04T08:23:07Z</dcterms:created>
  <dcterms:modified xsi:type="dcterms:W3CDTF">2026-05-04T09:15:48Z</dcterms:modified>
</cp:coreProperties>
</file>