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274" r:id="rId3"/>
    <p:sldId id="275" r:id="rId4"/>
    <p:sldId id="270" r:id="rId5"/>
    <p:sldId id="271" r:id="rId6"/>
    <p:sldId id="266" r:id="rId7"/>
    <p:sldId id="273" r:id="rId8"/>
    <p:sldId id="267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EAB"/>
    <a:srgbClr val="2F649C"/>
    <a:srgbClr val="F6F9FC"/>
    <a:srgbClr val="275A97"/>
    <a:srgbClr val="618DC3"/>
    <a:srgbClr val="467AB8"/>
    <a:srgbClr val="FFFF99"/>
    <a:srgbClr val="CA6E6C"/>
    <a:srgbClr val="FBFAF7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084" autoAdjust="0"/>
    <p:restoredTop sz="99856" autoAdjust="0"/>
  </p:normalViewPr>
  <p:slideViewPr>
    <p:cSldViewPr>
      <p:cViewPr varScale="1">
        <p:scale>
          <a:sx n="114" d="100"/>
          <a:sy n="114" d="100"/>
        </p:scale>
        <p:origin x="221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6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6FCB28-417C-42FB-AB57-17DC9757CB8C}" type="datetimeFigureOut">
              <a:rPr lang="es-ES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87F0DE-8F6B-49F7-8A50-B210C71DE5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533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microsoft.com/office/2007/relationships/hdphoto" Target="../media/hdphoto4.wdp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7F0DE-8F6B-49F7-8A50-B210C71DE580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56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7F0DE-8F6B-49F7-8A50-B210C71DE580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04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7F0DE-8F6B-49F7-8A50-B210C71DE580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032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7F0DE-8F6B-49F7-8A50-B210C71DE580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451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7F0DE-8F6B-49F7-8A50-B210C71DE580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24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7F0DE-8F6B-49F7-8A50-B210C71DE580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45 Rectángulo">
            <a:extLst>
              <a:ext uri="{FF2B5EF4-FFF2-40B4-BE49-F238E27FC236}">
                <a16:creationId xmlns:a16="http://schemas.microsoft.com/office/drawing/2014/main" id="{D2BF79BB-ACD1-4071-A8AF-82659647D560}"/>
              </a:ext>
            </a:extLst>
          </p:cNvPr>
          <p:cNvSpPr/>
          <p:nvPr/>
        </p:nvSpPr>
        <p:spPr>
          <a:xfrm>
            <a:off x="2205588" y="4876262"/>
            <a:ext cx="1223412" cy="3231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s-ES_tradnl" sz="1500" dirty="0">
                <a:ln w="3175" cap="flat" cmpd="thinThick">
                  <a:noFill/>
                  <a:prstDash val="solid"/>
                  <a:round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960000" algn="tl" rotWithShape="0">
                    <a:srgbClr val="000000"/>
                  </a:outerShdw>
                </a:effectLst>
              </a:rPr>
              <a:t>temperatura</a:t>
            </a:r>
            <a:endParaRPr lang="es-ES" sz="1500" b="0" cap="none" spc="0" dirty="0">
              <a:ln w="3175" cap="flat" cmpd="thinThick">
                <a:noFill/>
                <a:prstDash val="solid"/>
                <a:round/>
              </a:ln>
              <a:solidFill>
                <a:schemeClr val="bg1">
                  <a:lumMod val="50000"/>
                </a:schemeClr>
              </a:solidFill>
              <a:effectLst>
                <a:outerShdw blurRad="63500" dir="3960000" algn="tl" rotWithShape="0">
                  <a:srgbClr val="000000"/>
                </a:outerShdw>
              </a:effectLst>
            </a:endParaRPr>
          </a:p>
        </p:txBody>
      </p:sp>
      <p:sp>
        <p:nvSpPr>
          <p:cNvPr id="7" name="46 Rectángulo">
            <a:extLst>
              <a:ext uri="{FF2B5EF4-FFF2-40B4-BE49-F238E27FC236}">
                <a16:creationId xmlns:a16="http://schemas.microsoft.com/office/drawing/2014/main" id="{0CFC1C3D-89C4-4A08-AD25-90A3ECBB485B}"/>
              </a:ext>
            </a:extLst>
          </p:cNvPr>
          <p:cNvSpPr/>
          <p:nvPr/>
        </p:nvSpPr>
        <p:spPr>
          <a:xfrm>
            <a:off x="3571779" y="4933845"/>
            <a:ext cx="893194" cy="3231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s-ES_tradnl" sz="1500" dirty="0">
                <a:ln w="9525" cap="flat" cmpd="thinThick">
                  <a:noFill/>
                  <a:prstDash val="solid"/>
                  <a:round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960000" algn="tl" rotWithShape="0">
                    <a:srgbClr val="000000"/>
                  </a:outerShdw>
                </a:effectLst>
              </a:rPr>
              <a:t>posición</a:t>
            </a:r>
            <a:endParaRPr lang="es-ES" sz="1500" dirty="0">
              <a:ln w="9525" cap="flat" cmpd="thinThick">
                <a:noFill/>
                <a:prstDash val="solid"/>
                <a:round/>
              </a:ln>
              <a:solidFill>
                <a:schemeClr val="bg1">
                  <a:lumMod val="50000"/>
                </a:schemeClr>
              </a:solidFill>
              <a:effectLst>
                <a:outerShdw blurRad="63500" dir="3960000" algn="tl" rotWithShape="0">
                  <a:srgbClr val="000000"/>
                </a:outerShdw>
              </a:effectLst>
            </a:endParaRPr>
          </a:p>
        </p:txBody>
      </p:sp>
      <p:sp>
        <p:nvSpPr>
          <p:cNvPr id="8" name="47 Rectángulo">
            <a:extLst>
              <a:ext uri="{FF2B5EF4-FFF2-40B4-BE49-F238E27FC236}">
                <a16:creationId xmlns:a16="http://schemas.microsoft.com/office/drawing/2014/main" id="{D891329E-95E9-4CF3-8A69-88928760DB47}"/>
              </a:ext>
            </a:extLst>
          </p:cNvPr>
          <p:cNvSpPr/>
          <p:nvPr/>
        </p:nvSpPr>
        <p:spPr>
          <a:xfrm>
            <a:off x="3216152" y="5291618"/>
            <a:ext cx="1151277" cy="3231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s-ES_tradnl" sz="1500" dirty="0">
                <a:ln w="9525" cap="flat" cmpd="thinThick">
                  <a:noFill/>
                  <a:prstDash val="solid"/>
                  <a:round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960000" algn="tl" rotWithShape="0">
                    <a:srgbClr val="000000"/>
                  </a:outerShdw>
                </a:effectLst>
              </a:rPr>
              <a:t>iluminación</a:t>
            </a:r>
            <a:endParaRPr lang="es-ES" sz="1500" dirty="0">
              <a:ln w="9525" cap="flat" cmpd="thinThick">
                <a:noFill/>
                <a:prstDash val="solid"/>
                <a:round/>
              </a:ln>
              <a:solidFill>
                <a:schemeClr val="bg1">
                  <a:lumMod val="50000"/>
                </a:schemeClr>
              </a:solidFill>
              <a:effectLst>
                <a:outerShdw blurRad="63500" dir="3960000" algn="tl" rotWithShape="0">
                  <a:srgbClr val="000000"/>
                </a:outerShdw>
              </a:effectLst>
            </a:endParaRPr>
          </a:p>
        </p:txBody>
      </p:sp>
      <p:sp>
        <p:nvSpPr>
          <p:cNvPr id="9" name="48 Rectángulo">
            <a:extLst>
              <a:ext uri="{FF2B5EF4-FFF2-40B4-BE49-F238E27FC236}">
                <a16:creationId xmlns:a16="http://schemas.microsoft.com/office/drawing/2014/main" id="{EA2B2C3A-19ED-4507-81A5-E79C657F6176}"/>
              </a:ext>
            </a:extLst>
          </p:cNvPr>
          <p:cNvSpPr/>
          <p:nvPr/>
        </p:nvSpPr>
        <p:spPr>
          <a:xfrm>
            <a:off x="2312460" y="6175281"/>
            <a:ext cx="1705916" cy="3231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s-ES_tradnl" sz="1500" dirty="0">
                <a:ln w="9525" cap="flat" cmpd="thinThick">
                  <a:noFill/>
                  <a:prstDash val="solid"/>
                  <a:round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960000" algn="tl" rotWithShape="0">
                    <a:srgbClr val="000000"/>
                  </a:outerShdw>
                </a:effectLst>
              </a:rPr>
              <a:t>campo magnético</a:t>
            </a:r>
            <a:endParaRPr lang="es-ES" sz="1500" dirty="0">
              <a:ln w="9525" cap="flat" cmpd="thinThick">
                <a:noFill/>
                <a:prstDash val="solid"/>
                <a:round/>
              </a:ln>
              <a:solidFill>
                <a:schemeClr val="bg1">
                  <a:lumMod val="50000"/>
                </a:schemeClr>
              </a:solidFill>
              <a:effectLst>
                <a:outerShdw blurRad="63500" dir="39600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49 Rectángulo">
            <a:extLst>
              <a:ext uri="{FF2B5EF4-FFF2-40B4-BE49-F238E27FC236}">
                <a16:creationId xmlns:a16="http://schemas.microsoft.com/office/drawing/2014/main" id="{F2E06E1B-5692-4A82-BA05-DED7B5C447E3}"/>
              </a:ext>
            </a:extLst>
          </p:cNvPr>
          <p:cNvSpPr/>
          <p:nvPr/>
        </p:nvSpPr>
        <p:spPr>
          <a:xfrm>
            <a:off x="2088681" y="6848077"/>
            <a:ext cx="1000595" cy="3231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s-ES_tradnl" sz="1500" dirty="0">
                <a:ln w="9525" cap="flat" cmpd="thinThick">
                  <a:noFill/>
                  <a:prstDash val="solid"/>
                  <a:round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960000" algn="tl" rotWithShape="0">
                    <a:srgbClr val="000000"/>
                  </a:outerShdw>
                </a:effectLst>
              </a:rPr>
              <a:t>velocidad</a:t>
            </a:r>
            <a:endParaRPr lang="es-ES" sz="1500" dirty="0">
              <a:ln w="9525" cap="flat" cmpd="thinThick">
                <a:noFill/>
                <a:prstDash val="solid"/>
                <a:round/>
              </a:ln>
              <a:solidFill>
                <a:schemeClr val="bg1">
                  <a:lumMod val="50000"/>
                </a:schemeClr>
              </a:solidFill>
              <a:effectLst>
                <a:outerShdw blurRad="63500" dir="39600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50 Rectángulo">
            <a:extLst>
              <a:ext uri="{FF2B5EF4-FFF2-40B4-BE49-F238E27FC236}">
                <a16:creationId xmlns:a16="http://schemas.microsoft.com/office/drawing/2014/main" id="{7F1DC044-1180-4600-A169-0F0914A58187}"/>
              </a:ext>
            </a:extLst>
          </p:cNvPr>
          <p:cNvSpPr/>
          <p:nvPr/>
        </p:nvSpPr>
        <p:spPr>
          <a:xfrm>
            <a:off x="3007029" y="7040226"/>
            <a:ext cx="1172117" cy="3231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s-ES_tradnl" sz="1500" dirty="0">
                <a:ln w="9525" cap="flat" cmpd="thinThick">
                  <a:noFill/>
                  <a:prstDash val="solid"/>
                  <a:round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960000" algn="tl" rotWithShape="0">
                    <a:srgbClr val="000000"/>
                  </a:outerShdw>
                </a:effectLst>
              </a:rPr>
              <a:t>aceleración</a:t>
            </a:r>
            <a:endParaRPr lang="es-ES" sz="1500" dirty="0">
              <a:ln w="9525" cap="flat" cmpd="thinThick">
                <a:noFill/>
                <a:prstDash val="solid"/>
                <a:round/>
              </a:ln>
              <a:solidFill>
                <a:schemeClr val="bg1">
                  <a:lumMod val="50000"/>
                </a:schemeClr>
              </a:solidFill>
              <a:effectLst>
                <a:outerShdw blurRad="63500" dir="39600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51 Rectángulo">
            <a:extLst>
              <a:ext uri="{FF2B5EF4-FFF2-40B4-BE49-F238E27FC236}">
                <a16:creationId xmlns:a16="http://schemas.microsoft.com/office/drawing/2014/main" id="{02342FD1-765C-4416-B13E-13BB74DB32D2}"/>
              </a:ext>
            </a:extLst>
          </p:cNvPr>
          <p:cNvSpPr/>
          <p:nvPr/>
        </p:nvSpPr>
        <p:spPr>
          <a:xfrm>
            <a:off x="2459362" y="6485908"/>
            <a:ext cx="870752" cy="3231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s-ES_tradnl" sz="1500" dirty="0">
                <a:ln w="9525" cap="flat" cmpd="thinThick">
                  <a:noFill/>
                  <a:prstDash val="solid"/>
                  <a:round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960000" algn="tl" rotWithShape="0">
                    <a:srgbClr val="000000"/>
                  </a:outerShdw>
                </a:effectLst>
              </a:rPr>
              <a:t>rotación</a:t>
            </a:r>
            <a:endParaRPr lang="es-ES" sz="1500" dirty="0">
              <a:ln w="9525" cap="flat" cmpd="thinThick">
                <a:noFill/>
                <a:prstDash val="solid"/>
                <a:round/>
              </a:ln>
              <a:solidFill>
                <a:schemeClr val="bg1">
                  <a:lumMod val="50000"/>
                </a:schemeClr>
              </a:solidFill>
              <a:effectLst>
                <a:outerShdw blurRad="63500" dir="39600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52 Rectángulo">
            <a:extLst>
              <a:ext uri="{FF2B5EF4-FFF2-40B4-BE49-F238E27FC236}">
                <a16:creationId xmlns:a16="http://schemas.microsoft.com/office/drawing/2014/main" id="{BBC97555-F981-45E6-B9D7-4F12B1668054}"/>
              </a:ext>
            </a:extLst>
          </p:cNvPr>
          <p:cNvSpPr/>
          <p:nvPr/>
        </p:nvSpPr>
        <p:spPr>
          <a:xfrm>
            <a:off x="3252670" y="5788667"/>
            <a:ext cx="1181735" cy="3231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s-ES_tradnl" sz="1500" dirty="0">
                <a:ln w="9525" cap="flat" cmpd="thinThick">
                  <a:noFill/>
                  <a:prstDash val="solid"/>
                  <a:round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960000" algn="tl" rotWithShape="0">
                    <a:srgbClr val="000000"/>
                  </a:outerShdw>
                </a:effectLst>
              </a:rPr>
              <a:t>proximidad </a:t>
            </a:r>
            <a:endParaRPr lang="es-ES" sz="1500" dirty="0">
              <a:ln w="9525" cap="flat" cmpd="thinThick">
                <a:noFill/>
                <a:prstDash val="solid"/>
                <a:round/>
              </a:ln>
              <a:solidFill>
                <a:schemeClr val="bg1">
                  <a:lumMod val="50000"/>
                </a:schemeClr>
              </a:solidFill>
              <a:effectLst>
                <a:outerShdw blurRad="63500" dir="39600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53 Rectángulo">
            <a:extLst>
              <a:ext uri="{FF2B5EF4-FFF2-40B4-BE49-F238E27FC236}">
                <a16:creationId xmlns:a16="http://schemas.microsoft.com/office/drawing/2014/main" id="{CB360B22-4BDF-43EE-AF06-4150CD7B7E1E}"/>
              </a:ext>
            </a:extLst>
          </p:cNvPr>
          <p:cNvSpPr/>
          <p:nvPr/>
        </p:nvSpPr>
        <p:spPr>
          <a:xfrm>
            <a:off x="2466413" y="5184406"/>
            <a:ext cx="720069" cy="3231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s-ES_tradnl" sz="1500" dirty="0">
                <a:ln w="9525" cap="flat" cmpd="thinThick">
                  <a:noFill/>
                  <a:prstDash val="solid"/>
                  <a:round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960000" algn="tl" rotWithShape="0">
                    <a:srgbClr val="000000"/>
                  </a:outerShdw>
                </a:effectLst>
              </a:rPr>
              <a:t>fuerza</a:t>
            </a:r>
            <a:endParaRPr lang="es-ES" sz="1500" dirty="0">
              <a:ln w="9525" cap="flat" cmpd="thinThick">
                <a:noFill/>
                <a:prstDash val="solid"/>
                <a:round/>
              </a:ln>
              <a:solidFill>
                <a:schemeClr val="bg1">
                  <a:lumMod val="50000"/>
                </a:schemeClr>
              </a:solidFill>
              <a:effectLst>
                <a:outerShdw blurRad="63500" dir="39600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54 Rectángulo">
            <a:extLst>
              <a:ext uri="{FF2B5EF4-FFF2-40B4-BE49-F238E27FC236}">
                <a16:creationId xmlns:a16="http://schemas.microsoft.com/office/drawing/2014/main" id="{501A0EEA-0A15-475D-9CBB-72292A983F15}"/>
              </a:ext>
            </a:extLst>
          </p:cNvPr>
          <p:cNvSpPr/>
          <p:nvPr/>
        </p:nvSpPr>
        <p:spPr>
          <a:xfrm>
            <a:off x="2072158" y="5880845"/>
            <a:ext cx="934871" cy="3231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s-ES_tradnl" sz="1500" dirty="0">
                <a:ln w="9525" cap="flat" cmpd="thinThick">
                  <a:noFill/>
                  <a:prstDash val="solid"/>
                  <a:round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960000" algn="tl" rotWithShape="0">
                    <a:srgbClr val="000000"/>
                  </a:outerShdw>
                </a:effectLst>
              </a:rPr>
              <a:t>corriente</a:t>
            </a:r>
            <a:endParaRPr lang="es-ES" sz="1500" dirty="0">
              <a:ln w="9525" cap="flat" cmpd="thinThick">
                <a:noFill/>
                <a:prstDash val="solid"/>
                <a:round/>
              </a:ln>
              <a:solidFill>
                <a:schemeClr val="bg1">
                  <a:lumMod val="50000"/>
                </a:schemeClr>
              </a:solidFill>
              <a:effectLst>
                <a:outerShdw blurRad="63500" dir="39600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55 Rectángulo">
            <a:extLst>
              <a:ext uri="{FF2B5EF4-FFF2-40B4-BE49-F238E27FC236}">
                <a16:creationId xmlns:a16="http://schemas.microsoft.com/office/drawing/2014/main" id="{08A77B19-DC03-47B1-90D6-C4BF54FD9E60}"/>
              </a:ext>
            </a:extLst>
          </p:cNvPr>
          <p:cNvSpPr/>
          <p:nvPr/>
        </p:nvSpPr>
        <p:spPr>
          <a:xfrm>
            <a:off x="2620125" y="5559847"/>
            <a:ext cx="817853" cy="3231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s-ES_tradnl" sz="1500" dirty="0">
                <a:ln w="9525" cap="flat" cmpd="thinThick">
                  <a:noFill/>
                  <a:prstDash val="solid"/>
                  <a:round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960000" algn="tl" rotWithShape="0">
                    <a:srgbClr val="000000"/>
                  </a:outerShdw>
                </a:effectLst>
              </a:rPr>
              <a:t>presión</a:t>
            </a:r>
            <a:endParaRPr lang="es-ES" sz="1500" dirty="0">
              <a:ln w="9525" cap="flat" cmpd="thinThick">
                <a:noFill/>
                <a:prstDash val="solid"/>
                <a:round/>
              </a:ln>
              <a:solidFill>
                <a:schemeClr val="bg1">
                  <a:lumMod val="50000"/>
                </a:schemeClr>
              </a:solidFill>
              <a:effectLst>
                <a:outerShdw blurRad="63500" dir="39600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56 Rectángulo">
            <a:extLst>
              <a:ext uri="{FF2B5EF4-FFF2-40B4-BE49-F238E27FC236}">
                <a16:creationId xmlns:a16="http://schemas.microsoft.com/office/drawing/2014/main" id="{3CD6F94D-F93A-4E80-8358-9CFDBCE2540F}"/>
              </a:ext>
            </a:extLst>
          </p:cNvPr>
          <p:cNvSpPr/>
          <p:nvPr/>
        </p:nvSpPr>
        <p:spPr>
          <a:xfrm>
            <a:off x="3221314" y="6721394"/>
            <a:ext cx="1215397" cy="3231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s-ES_tradnl" sz="1500" dirty="0" err="1">
                <a:ln w="9525" cap="flat" cmpd="thinThick">
                  <a:noFill/>
                  <a:prstDash val="solid"/>
                  <a:round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960000" algn="tl" rotWithShape="0">
                    <a:srgbClr val="000000"/>
                  </a:outerShdw>
                </a:effectLst>
              </a:rPr>
              <a:t>biopotencial</a:t>
            </a:r>
            <a:endParaRPr lang="es-ES" sz="1500" dirty="0">
              <a:ln w="9525" cap="flat" cmpd="thinThick">
                <a:noFill/>
                <a:prstDash val="solid"/>
                <a:round/>
              </a:ln>
              <a:solidFill>
                <a:schemeClr val="bg1">
                  <a:lumMod val="50000"/>
                </a:schemeClr>
              </a:solidFill>
              <a:effectLst>
                <a:outerShdw blurRad="63500" dir="39600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56 Rectángulo">
            <a:extLst>
              <a:ext uri="{FF2B5EF4-FFF2-40B4-BE49-F238E27FC236}">
                <a16:creationId xmlns:a16="http://schemas.microsoft.com/office/drawing/2014/main" id="{E405D919-2D7F-40AB-9789-2D507D1CD2D6}"/>
              </a:ext>
            </a:extLst>
          </p:cNvPr>
          <p:cNvSpPr/>
          <p:nvPr/>
        </p:nvSpPr>
        <p:spPr>
          <a:xfrm>
            <a:off x="3843537" y="6406434"/>
            <a:ext cx="582211" cy="3231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s-ES_tradnl" sz="1500" dirty="0">
                <a:ln w="9525" cap="flat" cmpd="thinThick">
                  <a:noFill/>
                  <a:prstDash val="solid"/>
                  <a:round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960000" algn="tl" rotWithShape="0">
                    <a:srgbClr val="000000"/>
                  </a:outerShdw>
                </a:effectLst>
              </a:rPr>
              <a:t>nivel</a:t>
            </a:r>
            <a:endParaRPr lang="es-ES" sz="1500" dirty="0">
              <a:ln w="9525" cap="flat" cmpd="thinThick">
                <a:noFill/>
                <a:prstDash val="solid"/>
                <a:round/>
              </a:ln>
              <a:solidFill>
                <a:schemeClr val="bg1">
                  <a:lumMod val="50000"/>
                </a:schemeClr>
              </a:solidFill>
              <a:effectLst>
                <a:outerShdw blurRad="63500" dir="39600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667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7F0DE-8F6B-49F7-8A50-B210C71DE580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4824" y="5076056"/>
            <a:ext cx="2880320" cy="255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06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7F0DE-8F6B-49F7-8A50-B210C71DE580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326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81D7C-D1DC-4518-83F9-C20304763331}" type="datetimeFigureOut">
              <a:rPr lang="es-ES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FCAE7-2863-4208-901C-1870D6B5FB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38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9A4BF-6F1A-44A3-BED3-A4588FB3CB4D}" type="datetimeFigureOut">
              <a:rPr lang="es-ES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3E5B2-4074-494B-8CF3-C11C9DB7A6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82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FCE8D-12E9-448F-8AAF-BC70786DA21E}" type="datetimeFigureOut">
              <a:rPr lang="es-ES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3344-99CF-4331-8F8F-1CECFBC650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12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96633"/>
                </a:solidFill>
              </a:defRPr>
            </a:lvl1pPr>
            <a:lvl2pPr>
              <a:defRPr>
                <a:solidFill>
                  <a:srgbClr val="996633"/>
                </a:solidFill>
              </a:defRPr>
            </a:lvl2pPr>
            <a:lvl3pPr>
              <a:defRPr>
                <a:solidFill>
                  <a:srgbClr val="996633"/>
                </a:solidFill>
              </a:defRPr>
            </a:lvl3pPr>
            <a:lvl4pPr>
              <a:defRPr>
                <a:solidFill>
                  <a:srgbClr val="996633"/>
                </a:solidFill>
              </a:defRPr>
            </a:lvl4pPr>
            <a:lvl5pPr>
              <a:defRPr>
                <a:solidFill>
                  <a:srgbClr val="99663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B47E9-E39B-40FE-B186-B817074466EE}" type="datetimeFigureOut">
              <a:rPr lang="es-ES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AE564-4BF2-406D-9F1D-A2D9D49A37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06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71A36-0A58-4820-8B7F-7CF68AB22E7D}" type="datetimeFigureOut">
              <a:rPr lang="es-ES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97565-D2BE-4C03-9BFE-EA89ACFC0D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41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F6FB3-C64A-407F-AC09-E40980C7548F}" type="datetimeFigureOut">
              <a:rPr lang="es-ES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894BB-3264-42F7-9A5C-E3CAE238F6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17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9A0BC-D1A1-4FE0-A0D2-B2DB8DB60421}" type="datetimeFigureOut">
              <a:rPr lang="es-ES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3C93-B970-468D-ADFA-1D8CA6E36C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506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82407-9F36-4077-88D4-AC46C18168A2}" type="datetimeFigureOut">
              <a:rPr lang="es-ES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5F8E-0930-4D03-99A4-D1DDBC3A4C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5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6BDD-4CDB-41B7-917C-FC45D2879F28}" type="datetimeFigureOut">
              <a:rPr lang="es-ES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FA11C-AFC8-4149-92E2-3D67170268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54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C32A0-9C28-45A6-B744-5BFB6704FFF7}" type="datetimeFigureOut">
              <a:rPr lang="es-ES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C695D-5870-42A1-B9C7-5122846A25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0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1FAB6-64E1-44EC-80B4-C145F4508651}" type="datetimeFigureOut">
              <a:rPr lang="es-ES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A4B6-257F-4CE7-A856-1D11690036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57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106082-40FA-404D-85C4-3E16C2CF8ABA}" type="datetimeFigureOut">
              <a:rPr lang="es-ES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B5FD8F-2FBA-461E-8170-D033EFF7D2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9966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996633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996633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99663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9966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emf"/><Relationship Id="rId18" Type="http://schemas.openxmlformats.org/officeDocument/2006/relationships/image" Target="../media/image40.pn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3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19" Type="http://schemas.openxmlformats.org/officeDocument/2006/relationships/image" Target="../media/image41.png"/><Relationship Id="rId4" Type="http://schemas.openxmlformats.org/officeDocument/2006/relationships/image" Target="../media/image1.jpe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4176713" y="114999"/>
            <a:ext cx="1944687" cy="360363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Grado en Ingeniería Electrónica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Industrial y Automática</a:t>
            </a:r>
            <a:endParaRPr lang="es-ES_tradnl" sz="11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156326" y="98425"/>
            <a:ext cx="2865438" cy="360363"/>
          </a:xfrm>
          <a:prstGeom prst="roundRect">
            <a:avLst/>
          </a:prstGeom>
          <a:solidFill>
            <a:schemeClr val="accent1">
              <a:alpha val="90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Intensificación Electrónica</a:t>
            </a:r>
          </a:p>
        </p:txBody>
      </p:sp>
      <p:pic>
        <p:nvPicPr>
          <p:cNvPr id="2053" name="Picture 3" descr="C:\VARIOS\ACADEMICO\logos_UPV\logo_upv_v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8588"/>
            <a:ext cx="9636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539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712037" y="917481"/>
            <a:ext cx="597490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Asignaturas en el plan de estudios</a:t>
            </a:r>
            <a:endParaRPr lang="es-ES" sz="3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319088" y="1844675"/>
            <a:ext cx="8496300" cy="563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315913" y="5173663"/>
            <a:ext cx="8497887" cy="1390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319088" y="3660775"/>
            <a:ext cx="8496300" cy="142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319088" y="2479675"/>
            <a:ext cx="8496300" cy="1008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62" name="55 CuadroTexto"/>
          <p:cNvSpPr txBox="1">
            <a:spLocks noChangeArrowheads="1"/>
          </p:cNvSpPr>
          <p:nvPr/>
        </p:nvSpPr>
        <p:spPr bwMode="auto">
          <a:xfrm>
            <a:off x="346075" y="2630488"/>
            <a:ext cx="1366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996633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996633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996633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996633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000">
                <a:solidFill>
                  <a:srgbClr val="376092"/>
                </a:solidFill>
              </a:rPr>
              <a:t>2º</a:t>
            </a:r>
          </a:p>
        </p:txBody>
      </p:sp>
      <p:sp>
        <p:nvSpPr>
          <p:cNvPr id="57" name="56 Proceso alternativo"/>
          <p:cNvSpPr/>
          <p:nvPr/>
        </p:nvSpPr>
        <p:spPr>
          <a:xfrm>
            <a:off x="1435100" y="2589213"/>
            <a:ext cx="1979613" cy="29845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>
              <a:solidFill>
                <a:srgbClr val="4F81BD">
                  <a:lumMod val="75000"/>
                </a:srgbClr>
              </a:solidFill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rgbClr val="4F81BD">
                    <a:lumMod val="75000"/>
                  </a:srgbClr>
                </a:solidFill>
                <a:cs typeface="Calibri" pitchFamily="34" charset="0"/>
              </a:rPr>
              <a:t>Tecnología Electrónica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>
              <a:solidFill>
                <a:srgbClr val="4F81BD">
                  <a:lumMod val="75000"/>
                </a:srgbClr>
              </a:solidFill>
              <a:cs typeface="Calibri" pitchFamily="34" charset="0"/>
            </a:endParaRPr>
          </a:p>
        </p:txBody>
      </p:sp>
      <p:sp>
        <p:nvSpPr>
          <p:cNvPr id="58" name="57 Proceso alternativo"/>
          <p:cNvSpPr/>
          <p:nvPr/>
        </p:nvSpPr>
        <p:spPr>
          <a:xfrm>
            <a:off x="1435100" y="3059113"/>
            <a:ext cx="1981200" cy="32861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rgbClr val="4F81BD">
                    <a:lumMod val="75000"/>
                  </a:srgbClr>
                </a:solidFill>
                <a:cs typeface="Calibri" pitchFamily="34" charset="0"/>
              </a:rPr>
              <a:t>Electrónica Analógica</a:t>
            </a:r>
          </a:p>
        </p:txBody>
      </p:sp>
      <p:sp>
        <p:nvSpPr>
          <p:cNvPr id="59" name="58 Proceso alternativo"/>
          <p:cNvSpPr/>
          <p:nvPr/>
        </p:nvSpPr>
        <p:spPr>
          <a:xfrm>
            <a:off x="1435100" y="3816350"/>
            <a:ext cx="1979613" cy="32861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rgbClr val="4F81BD">
                    <a:lumMod val="75000"/>
                  </a:srgbClr>
                </a:solidFill>
                <a:cs typeface="Calibri" pitchFamily="34" charset="0"/>
              </a:rPr>
              <a:t>Electrónica de Potencia</a:t>
            </a:r>
          </a:p>
        </p:txBody>
      </p:sp>
      <p:sp>
        <p:nvSpPr>
          <p:cNvPr id="60" name="59 Proceso alternativo"/>
          <p:cNvSpPr/>
          <p:nvPr/>
        </p:nvSpPr>
        <p:spPr>
          <a:xfrm>
            <a:off x="4186238" y="3062288"/>
            <a:ext cx="1728787" cy="3254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rgbClr val="4F81BD">
                    <a:lumMod val="75000"/>
                  </a:srgbClr>
                </a:solidFill>
                <a:cs typeface="Calibri" pitchFamily="34" charset="0"/>
              </a:rPr>
              <a:t>Electrónica Digital</a:t>
            </a:r>
          </a:p>
        </p:txBody>
      </p:sp>
      <p:sp>
        <p:nvSpPr>
          <p:cNvPr id="61" name="60 Proceso alternativo"/>
          <p:cNvSpPr/>
          <p:nvPr/>
        </p:nvSpPr>
        <p:spPr>
          <a:xfrm>
            <a:off x="6210300" y="4572000"/>
            <a:ext cx="2376488" cy="32702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rgbClr val="4F81BD">
                    <a:lumMod val="75000"/>
                  </a:srgbClr>
                </a:solidFill>
                <a:cs typeface="Calibri" pitchFamily="34" charset="0"/>
              </a:rPr>
              <a:t>Instrumentación Electrónica</a:t>
            </a:r>
          </a:p>
        </p:txBody>
      </p:sp>
      <p:sp>
        <p:nvSpPr>
          <p:cNvPr id="2068" name="61 CuadroTexto"/>
          <p:cNvSpPr txBox="1">
            <a:spLocks noChangeArrowheads="1"/>
          </p:cNvSpPr>
          <p:nvPr/>
        </p:nvSpPr>
        <p:spPr bwMode="auto">
          <a:xfrm>
            <a:off x="315913" y="1771650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996633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996633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996633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996633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000">
                <a:solidFill>
                  <a:srgbClr val="376092"/>
                </a:solidFill>
              </a:rPr>
              <a:t>1º</a:t>
            </a:r>
          </a:p>
        </p:txBody>
      </p:sp>
      <p:cxnSp>
        <p:nvCxnSpPr>
          <p:cNvPr id="63" name="62 Conector angular"/>
          <p:cNvCxnSpPr>
            <a:stCxn id="68" idx="2"/>
            <a:endCxn id="57" idx="0"/>
          </p:cNvCxnSpPr>
          <p:nvPr/>
        </p:nvCxnSpPr>
        <p:spPr>
          <a:xfrm rot="10800000" flipV="1">
            <a:off x="2425700" y="2136775"/>
            <a:ext cx="2940050" cy="452438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angular"/>
          <p:cNvCxnSpPr>
            <a:stCxn id="57" idx="2"/>
            <a:endCxn id="58" idx="0"/>
          </p:cNvCxnSpPr>
          <p:nvPr/>
        </p:nvCxnSpPr>
        <p:spPr>
          <a:xfrm rot="16200000" flipH="1">
            <a:off x="2339975" y="2973388"/>
            <a:ext cx="171450" cy="0"/>
          </a:xfrm>
          <a:prstGeom prst="bentConnector3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angular"/>
          <p:cNvCxnSpPr>
            <a:stCxn id="58" idx="2"/>
            <a:endCxn id="59" idx="0"/>
          </p:cNvCxnSpPr>
          <p:nvPr/>
        </p:nvCxnSpPr>
        <p:spPr>
          <a:xfrm rot="5400000">
            <a:off x="2211387" y="3602038"/>
            <a:ext cx="428625" cy="0"/>
          </a:xfrm>
          <a:prstGeom prst="bentConnector3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angular"/>
          <p:cNvCxnSpPr>
            <a:stCxn id="57" idx="3"/>
            <a:endCxn id="60" idx="0"/>
          </p:cNvCxnSpPr>
          <p:nvPr/>
        </p:nvCxnSpPr>
        <p:spPr>
          <a:xfrm>
            <a:off x="3414713" y="2738438"/>
            <a:ext cx="1635125" cy="323850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angular"/>
          <p:cNvCxnSpPr>
            <a:stCxn id="60" idx="3"/>
            <a:endCxn id="61" idx="0"/>
          </p:cNvCxnSpPr>
          <p:nvPr/>
        </p:nvCxnSpPr>
        <p:spPr>
          <a:xfrm>
            <a:off x="5915025" y="3224213"/>
            <a:ext cx="1484313" cy="1347787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Redondear rectángulo de esquina diagonal"/>
          <p:cNvSpPr/>
          <p:nvPr/>
        </p:nvSpPr>
        <p:spPr>
          <a:xfrm>
            <a:off x="5365750" y="1920875"/>
            <a:ext cx="1943100" cy="43338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dirty="0">
                <a:solidFill>
                  <a:prstClr val="white"/>
                </a:solidFill>
              </a:rPr>
              <a:t> </a:t>
            </a:r>
            <a:r>
              <a:rPr lang="es-ES" sz="1200" b="1" dirty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cs typeface="Calibri" pitchFamily="34" charset="0"/>
              </a:rPr>
              <a:t>Laboratorio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cs typeface="Calibri" pitchFamily="34" charset="0"/>
              </a:rPr>
              <a:t>Electrónica y Circuitos</a:t>
            </a:r>
          </a:p>
        </p:txBody>
      </p:sp>
      <p:sp>
        <p:nvSpPr>
          <p:cNvPr id="69" name="68 Redondear rectángulo de esquina diagonal"/>
          <p:cNvSpPr/>
          <p:nvPr/>
        </p:nvSpPr>
        <p:spPr>
          <a:xfrm>
            <a:off x="1495688" y="6041094"/>
            <a:ext cx="1873250" cy="4318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altLang="es-ES" sz="1000" b="1" dirty="0">
                <a:solidFill>
                  <a:srgbClr val="376092"/>
                </a:solidFill>
                <a:latin typeface="Arial" charset="0"/>
              </a:rPr>
              <a:t> </a:t>
            </a:r>
            <a:r>
              <a:rPr lang="es-ES" altLang="es-ES" sz="1000" b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Stmas</a:t>
            </a:r>
            <a:r>
              <a:rPr lang="es-ES" altLang="es-ES" sz="1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. Electrónicos para  la Eficiencia Energética</a:t>
            </a:r>
          </a:p>
        </p:txBody>
      </p:sp>
      <p:sp>
        <p:nvSpPr>
          <p:cNvPr id="70" name="69 Redondear rectángulo de esquina diagonal"/>
          <p:cNvSpPr/>
          <p:nvPr/>
        </p:nvSpPr>
        <p:spPr>
          <a:xfrm>
            <a:off x="3484563" y="6061075"/>
            <a:ext cx="1941512" cy="4318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altLang="es-ES" sz="1000" b="1" dirty="0">
                <a:solidFill>
                  <a:srgbClr val="376092"/>
                </a:solidFill>
                <a:latin typeface="Arial" charset="0"/>
              </a:rPr>
              <a:t> Dispositivos lógicos programables</a:t>
            </a:r>
          </a:p>
        </p:txBody>
      </p:sp>
      <p:sp>
        <p:nvSpPr>
          <p:cNvPr id="71" name="70 Redondear rectángulo de esquina diagonal"/>
          <p:cNvSpPr/>
          <p:nvPr/>
        </p:nvSpPr>
        <p:spPr>
          <a:xfrm>
            <a:off x="5584825" y="6057900"/>
            <a:ext cx="1638300" cy="4318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00" b="1">
                <a:solidFill>
                  <a:srgbClr val="FFFFFF"/>
                </a:solidFill>
              </a:rPr>
              <a:t> </a:t>
            </a:r>
            <a:r>
              <a:rPr lang="es-ES" altLang="es-ES" sz="1200" b="1">
                <a:solidFill>
                  <a:srgbClr val="376092"/>
                </a:solidFill>
                <a:latin typeface="Arial Narrow" pitchFamily="34" charset="0"/>
              </a:rPr>
              <a:t>Procesos  en el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1200" b="1">
                <a:solidFill>
                  <a:srgbClr val="376092"/>
                </a:solidFill>
                <a:latin typeface="Arial Narrow" pitchFamily="34" charset="0"/>
              </a:rPr>
              <a:t>Diseño Electrónico</a:t>
            </a:r>
          </a:p>
        </p:txBody>
      </p:sp>
      <p:sp>
        <p:nvSpPr>
          <p:cNvPr id="72" name="71 Redondear rectángulo de esquina diagonal"/>
          <p:cNvSpPr/>
          <p:nvPr/>
        </p:nvSpPr>
        <p:spPr>
          <a:xfrm>
            <a:off x="7389813" y="6057900"/>
            <a:ext cx="1358900" cy="4318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1200" b="1" dirty="0">
                <a:solidFill>
                  <a:srgbClr val="376092"/>
                </a:solidFill>
              </a:rPr>
              <a:t> </a:t>
            </a:r>
            <a:r>
              <a:rPr lang="es-ES" altLang="es-ES" sz="1200" b="1" dirty="0" err="1">
                <a:solidFill>
                  <a:srgbClr val="376092"/>
                </a:solidFill>
                <a:latin typeface="Arial Narrow" pitchFamily="34" charset="0"/>
              </a:rPr>
              <a:t>Bioelectrónica</a:t>
            </a:r>
            <a:endParaRPr lang="es-ES" altLang="es-ES" sz="1200" b="1" dirty="0">
              <a:solidFill>
                <a:srgbClr val="376092"/>
              </a:solidFill>
              <a:latin typeface="Arial Narrow" pitchFamily="34" charset="0"/>
            </a:endParaRPr>
          </a:p>
        </p:txBody>
      </p:sp>
      <p:cxnSp>
        <p:nvCxnSpPr>
          <p:cNvPr id="73" name="72 Conector recto de flecha"/>
          <p:cNvCxnSpPr>
            <a:stCxn id="83" idx="2"/>
            <a:endCxn id="83" idx="2"/>
          </p:cNvCxnSpPr>
          <p:nvPr/>
        </p:nvCxnSpPr>
        <p:spPr>
          <a:xfrm>
            <a:off x="2425700" y="494506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1" name="74 CuadroTexto"/>
          <p:cNvSpPr txBox="1">
            <a:spLocks noChangeArrowheads="1"/>
          </p:cNvSpPr>
          <p:nvPr/>
        </p:nvSpPr>
        <p:spPr bwMode="auto">
          <a:xfrm>
            <a:off x="381000" y="4043363"/>
            <a:ext cx="13684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996633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996633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996633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996633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000">
                <a:solidFill>
                  <a:srgbClr val="376092"/>
                </a:solidFill>
              </a:rPr>
              <a:t>3º</a:t>
            </a:r>
          </a:p>
        </p:txBody>
      </p:sp>
      <p:sp>
        <p:nvSpPr>
          <p:cNvPr id="2082" name="75 CuadroTexto"/>
          <p:cNvSpPr txBox="1">
            <a:spLocks noChangeArrowheads="1"/>
          </p:cNvSpPr>
          <p:nvPr/>
        </p:nvSpPr>
        <p:spPr bwMode="auto">
          <a:xfrm>
            <a:off x="423863" y="5449888"/>
            <a:ext cx="1366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996633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996633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996633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996633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000">
                <a:solidFill>
                  <a:srgbClr val="376092"/>
                </a:solidFill>
              </a:rPr>
              <a:t>4º</a:t>
            </a:r>
          </a:p>
        </p:txBody>
      </p:sp>
      <p:cxnSp>
        <p:nvCxnSpPr>
          <p:cNvPr id="77" name="76 Conector recto de flecha"/>
          <p:cNvCxnSpPr>
            <a:endCxn id="70" idx="3"/>
          </p:cNvCxnSpPr>
          <p:nvPr/>
        </p:nvCxnSpPr>
        <p:spPr>
          <a:xfrm flipH="1">
            <a:off x="4455319" y="5821680"/>
            <a:ext cx="2381" cy="23939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/>
          <p:nvPr/>
        </p:nvCxnSpPr>
        <p:spPr>
          <a:xfrm>
            <a:off x="8069263" y="4899025"/>
            <a:ext cx="12700" cy="115887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/>
          <p:nvPr/>
        </p:nvCxnSpPr>
        <p:spPr>
          <a:xfrm>
            <a:off x="6724650" y="5803900"/>
            <a:ext cx="0" cy="25400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>
            <a:off x="5857875" y="5801678"/>
            <a:ext cx="3176" cy="25939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80 Proceso alternativo"/>
          <p:cNvSpPr/>
          <p:nvPr/>
        </p:nvSpPr>
        <p:spPr>
          <a:xfrm>
            <a:off x="6348413" y="5289550"/>
            <a:ext cx="2251075" cy="51435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FFF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1200" b="1" dirty="0">
                <a:solidFill>
                  <a:schemeClr val="bg1"/>
                </a:solidFill>
              </a:rPr>
              <a:t>Sensores e Instrumentación Virtual</a:t>
            </a:r>
          </a:p>
        </p:txBody>
      </p:sp>
      <p:cxnSp>
        <p:nvCxnSpPr>
          <p:cNvPr id="84" name="83 Conector angular"/>
          <p:cNvCxnSpPr>
            <a:stCxn id="59" idx="2"/>
            <a:endCxn id="83" idx="0"/>
          </p:cNvCxnSpPr>
          <p:nvPr/>
        </p:nvCxnSpPr>
        <p:spPr>
          <a:xfrm rot="16200000" flipH="1">
            <a:off x="2289175" y="4281488"/>
            <a:ext cx="273050" cy="0"/>
          </a:xfrm>
          <a:prstGeom prst="bentConnector3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angular"/>
          <p:cNvCxnSpPr/>
          <p:nvPr/>
        </p:nvCxnSpPr>
        <p:spPr>
          <a:xfrm rot="10800000">
            <a:off x="3470275" y="4776788"/>
            <a:ext cx="706438" cy="1004887"/>
          </a:xfrm>
          <a:prstGeom prst="bentConnector3">
            <a:avLst>
              <a:gd name="adj1" fmla="val 55481"/>
            </a:avLst>
          </a:prstGeom>
          <a:ln w="127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>
            <a:stCxn id="61" idx="2"/>
          </p:cNvCxnSpPr>
          <p:nvPr/>
        </p:nvCxnSpPr>
        <p:spPr>
          <a:xfrm flipH="1">
            <a:off x="7389813" y="4899025"/>
            <a:ext cx="9525" cy="37941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>
            <a:stCxn id="60" idx="2"/>
            <a:endCxn id="82" idx="0"/>
          </p:cNvCxnSpPr>
          <p:nvPr/>
        </p:nvCxnSpPr>
        <p:spPr>
          <a:xfrm>
            <a:off x="5050632" y="3387725"/>
            <a:ext cx="30356" cy="190450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87 Rectángulo"/>
          <p:cNvSpPr/>
          <p:nvPr/>
        </p:nvSpPr>
        <p:spPr>
          <a:xfrm>
            <a:off x="2293938" y="1506538"/>
            <a:ext cx="6581775" cy="277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Calibri" pitchFamily="34" charset="0"/>
              </a:rPr>
              <a:t>Grado en Ingeniería Electrónica Industrial y Automática</a:t>
            </a:r>
            <a:endParaRPr lang="es-ES_tradnl" b="1" dirty="0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cxnSp>
        <p:nvCxnSpPr>
          <p:cNvPr id="89" name="88 Conector recto"/>
          <p:cNvCxnSpPr>
            <a:stCxn id="58" idx="3"/>
            <a:endCxn id="60" idx="1"/>
          </p:cNvCxnSpPr>
          <p:nvPr/>
        </p:nvCxnSpPr>
        <p:spPr>
          <a:xfrm>
            <a:off x="3416300" y="3222625"/>
            <a:ext cx="769938" cy="15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>
            <a:endCxn id="76" idx="0"/>
          </p:cNvCxnSpPr>
          <p:nvPr/>
        </p:nvCxnSpPr>
        <p:spPr>
          <a:xfrm flipH="1" flipV="1">
            <a:off x="3380726" y="5781544"/>
            <a:ext cx="414193" cy="13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86 Conector recto de flecha"/>
          <p:cNvCxnSpPr>
            <a:stCxn id="82" idx="2"/>
          </p:cNvCxnSpPr>
          <p:nvPr/>
        </p:nvCxnSpPr>
        <p:spPr>
          <a:xfrm>
            <a:off x="5080988" y="5804988"/>
            <a:ext cx="0" cy="27672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81 Proceso alternativo"/>
          <p:cNvSpPr/>
          <p:nvPr/>
        </p:nvSpPr>
        <p:spPr>
          <a:xfrm>
            <a:off x="4180875" y="5292226"/>
            <a:ext cx="1800225" cy="51276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FFF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bg1"/>
                </a:solidFill>
                <a:latin typeface="Arial" charset="0"/>
              </a:rPr>
              <a:t>Sistemas Digitales Aplicados</a:t>
            </a:r>
          </a:p>
        </p:txBody>
      </p:sp>
      <p:sp>
        <p:nvSpPr>
          <p:cNvPr id="76" name="68 Redondear rectángulo de esquina diagonal"/>
          <p:cNvSpPr/>
          <p:nvPr/>
        </p:nvSpPr>
        <p:spPr>
          <a:xfrm>
            <a:off x="1507476" y="5565644"/>
            <a:ext cx="1873250" cy="4318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altLang="es-ES" sz="1000" b="1" dirty="0">
                <a:solidFill>
                  <a:srgbClr val="376092"/>
                </a:solidFill>
                <a:latin typeface="Arial" charset="0"/>
              </a:rPr>
              <a:t> </a:t>
            </a:r>
            <a:r>
              <a:rPr lang="es-ES" altLang="es-ES" sz="1000" b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Stmas</a:t>
            </a:r>
            <a:r>
              <a:rPr lang="es-ES" altLang="es-ES" sz="1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. Electrónicos para  Energías Renovables</a:t>
            </a:r>
          </a:p>
        </p:txBody>
      </p:sp>
      <p:cxnSp>
        <p:nvCxnSpPr>
          <p:cNvPr id="38" name="Conector recto de flecha 37"/>
          <p:cNvCxnSpPr>
            <a:stCxn id="83" idx="2"/>
          </p:cNvCxnSpPr>
          <p:nvPr/>
        </p:nvCxnSpPr>
        <p:spPr>
          <a:xfrm flipH="1">
            <a:off x="2425699" y="4945063"/>
            <a:ext cx="1" cy="62058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82 Proceso alternativo"/>
          <p:cNvSpPr/>
          <p:nvPr/>
        </p:nvSpPr>
        <p:spPr>
          <a:xfrm>
            <a:off x="1381125" y="4418013"/>
            <a:ext cx="2089150" cy="52705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28575">
            <a:solidFill>
              <a:srgbClr val="FFFF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1200" b="1" dirty="0">
                <a:solidFill>
                  <a:schemeClr val="bg1"/>
                </a:solidFill>
              </a:rPr>
              <a:t>Sistemas Electrónicos</a:t>
            </a:r>
          </a:p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1200" b="1" dirty="0">
                <a:solidFill>
                  <a:schemeClr val="bg1"/>
                </a:solidFill>
              </a:rPr>
              <a:t> Industriales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947184-9154-4EAC-92ED-94E9DA22AA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03" y="150813"/>
            <a:ext cx="1064874" cy="3321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C:\VARIOS\ACADEMICO\logos_UPV\logo_upv_v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8588"/>
            <a:ext cx="9636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539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44 CuadroTexto"/>
          <p:cNvSpPr txBox="1"/>
          <p:nvPr/>
        </p:nvSpPr>
        <p:spPr>
          <a:xfrm>
            <a:off x="1712037" y="917481"/>
            <a:ext cx="611539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Sistemas electrónicos industriales</a:t>
            </a:r>
            <a:endParaRPr lang="es-ES" sz="3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84" name="Rectangle 3"/>
          <p:cNvSpPr>
            <a:spLocks noChangeArrowheads="1"/>
          </p:cNvSpPr>
          <p:nvPr/>
        </p:nvSpPr>
        <p:spPr bwMode="auto">
          <a:xfrm>
            <a:off x="319088" y="1700928"/>
            <a:ext cx="4397375" cy="261610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996633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996633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996633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996633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996633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ES" sz="22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Modelización</a:t>
            </a:r>
            <a:r>
              <a:rPr lang="es-ES" altLang="es-ES" sz="22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 etapas de potencia de </a:t>
            </a:r>
            <a:r>
              <a:rPr lang="es-ES" altLang="es-ES" sz="22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convertidores DC/DC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ES" sz="22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Control </a:t>
            </a:r>
            <a:r>
              <a:rPr lang="es-ES" altLang="es-ES" sz="22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 modo tensión de convertidores DC/DC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16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altLang="es-ES" sz="22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Control</a:t>
            </a:r>
            <a:r>
              <a:rPr lang="es-ES" altLang="es-ES" sz="22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en modo corriente de pico (CIC) de convertidores DC/DC</a:t>
            </a:r>
          </a:p>
        </p:txBody>
      </p:sp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6"/>
          <a:stretch>
            <a:fillRect/>
          </a:stretch>
        </p:blipFill>
        <p:spPr bwMode="auto">
          <a:xfrm>
            <a:off x="1143000" y="4438967"/>
            <a:ext cx="4117062" cy="233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725619" y="890427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Curso 3º </a:t>
            </a:r>
          </a:p>
          <a:p>
            <a:r>
              <a:rPr lang="es-ES_tradnl" sz="16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Semestre B</a:t>
            </a:r>
            <a:endParaRPr lang="es-ES" sz="1600" b="1" i="1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8" t="7742" r="1927" b="14831"/>
          <a:stretch/>
        </p:blipFill>
        <p:spPr>
          <a:xfrm>
            <a:off x="5641031" y="4429426"/>
            <a:ext cx="2742780" cy="20919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87" y="1700928"/>
            <a:ext cx="3744625" cy="246774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0DA34AB-8048-4B0A-9D49-1E741B5E6B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03" y="150813"/>
            <a:ext cx="1064874" cy="332187"/>
          </a:xfrm>
          <a:prstGeom prst="rect">
            <a:avLst/>
          </a:prstGeom>
        </p:spPr>
      </p:pic>
      <p:sp>
        <p:nvSpPr>
          <p:cNvPr id="14" name="7 Rectángulo redondeado"/>
          <p:cNvSpPr/>
          <p:nvPr/>
        </p:nvSpPr>
        <p:spPr>
          <a:xfrm>
            <a:off x="6156326" y="98425"/>
            <a:ext cx="2865438" cy="360363"/>
          </a:xfrm>
          <a:prstGeom prst="roundRect">
            <a:avLst/>
          </a:prstGeom>
          <a:solidFill>
            <a:schemeClr val="accent1">
              <a:alpha val="90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intensificación Electrónica</a:t>
            </a:r>
          </a:p>
        </p:txBody>
      </p:sp>
      <p:sp>
        <p:nvSpPr>
          <p:cNvPr id="17" name="6 Rectángulo redondeado">
            <a:extLst>
              <a:ext uri="{FF2B5EF4-FFF2-40B4-BE49-F238E27FC236}">
                <a16:creationId xmlns:a16="http://schemas.microsoft.com/office/drawing/2014/main" id="{454044F2-FB6F-4993-A4A0-A605F148F260}"/>
              </a:ext>
            </a:extLst>
          </p:cNvPr>
          <p:cNvSpPr/>
          <p:nvPr/>
        </p:nvSpPr>
        <p:spPr>
          <a:xfrm>
            <a:off x="4176713" y="114999"/>
            <a:ext cx="1944687" cy="360363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Grado en Ingeniería Electrónica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Industrial y Automática</a:t>
            </a:r>
            <a:endParaRPr lang="es-ES_tradnl" sz="11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3" descr="C:\VARIOS\ACADEMICO\logos_UPV\logo_upv_v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8588"/>
            <a:ext cx="9636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539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44 CuadroTexto"/>
          <p:cNvSpPr txBox="1"/>
          <p:nvPr/>
        </p:nvSpPr>
        <p:spPr>
          <a:xfrm>
            <a:off x="1712037" y="917481"/>
            <a:ext cx="611539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Sistemas electrónicos industriales</a:t>
            </a:r>
            <a:endParaRPr lang="es-ES" sz="3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74" y="3998393"/>
            <a:ext cx="5567362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107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844113"/>
              </p:ext>
            </p:extLst>
          </p:nvPr>
        </p:nvGraphicFramePr>
        <p:xfrm>
          <a:off x="4211638" y="1662102"/>
          <a:ext cx="4810125" cy="2422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7" imgW="7066981" imgH="3554115" progId="Visio.Drawing.11">
                  <p:embed/>
                </p:oleObj>
              </mc:Choice>
              <mc:Fallback>
                <p:oleObj r:id="rId7" imgW="7066981" imgH="3554115" progId="Visio.Drawing.11">
                  <p:embed/>
                  <p:pic>
                    <p:nvPicPr>
                      <p:cNvPr id="4107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662102"/>
                        <a:ext cx="4810125" cy="2422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8" name="11 Image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5" t="12183" r="38425" b="29272"/>
          <a:stretch>
            <a:fillRect/>
          </a:stretch>
        </p:blipFill>
        <p:spPr bwMode="auto">
          <a:xfrm>
            <a:off x="677011" y="4610816"/>
            <a:ext cx="2070051" cy="207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Rectangle 4"/>
          <p:cNvSpPr>
            <a:spLocks noChangeArrowheads="1"/>
          </p:cNvSpPr>
          <p:nvPr/>
        </p:nvSpPr>
        <p:spPr bwMode="auto">
          <a:xfrm>
            <a:off x="687363" y="1720846"/>
            <a:ext cx="3778300" cy="227754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Convertidores DC/AC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altLang="es-ES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Control</a:t>
            </a:r>
            <a:r>
              <a:rPr lang="es-ES" altLang="es-ES" sz="2200" dirty="0">
                <a:latin typeface="Calibri" pitchFamily="34" charset="0"/>
                <a:ea typeface="Calibri" pitchFamily="34" charset="0"/>
                <a:cs typeface="Calibri" pitchFamily="34" charset="0"/>
              </a:rPr>
              <a:t> de inversores monofásicos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altLang="es-ES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altLang="es-ES" sz="2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Conexión a red </a:t>
            </a:r>
            <a:r>
              <a:rPr lang="es-ES" altLang="es-ES" sz="2200" dirty="0">
                <a:latin typeface="Calibri" pitchFamily="34" charset="0"/>
                <a:ea typeface="Calibri" pitchFamily="34" charset="0"/>
                <a:cs typeface="Calibri" pitchFamily="34" charset="0"/>
              </a:rPr>
              <a:t>de inversores monofásicos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725619" y="890427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Curso 3º </a:t>
            </a:r>
          </a:p>
          <a:p>
            <a:r>
              <a:rPr lang="es-ES_tradnl" sz="16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Semestre B</a:t>
            </a:r>
            <a:endParaRPr lang="es-ES" sz="1600" b="1" i="1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4C0F48-0285-4978-AC3E-08FC500EDB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03" y="150813"/>
            <a:ext cx="1064874" cy="332187"/>
          </a:xfrm>
          <a:prstGeom prst="rect">
            <a:avLst/>
          </a:prstGeom>
        </p:spPr>
      </p:pic>
      <p:sp>
        <p:nvSpPr>
          <p:cNvPr id="14" name="7 Rectángulo redondeado"/>
          <p:cNvSpPr/>
          <p:nvPr/>
        </p:nvSpPr>
        <p:spPr>
          <a:xfrm>
            <a:off x="6156326" y="98425"/>
            <a:ext cx="2865438" cy="360363"/>
          </a:xfrm>
          <a:prstGeom prst="roundRect">
            <a:avLst/>
          </a:prstGeom>
          <a:solidFill>
            <a:schemeClr val="accent1">
              <a:alpha val="90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intensificación Electrónica</a:t>
            </a:r>
          </a:p>
        </p:txBody>
      </p:sp>
      <p:sp>
        <p:nvSpPr>
          <p:cNvPr id="17" name="6 Rectángulo redondeado">
            <a:extLst>
              <a:ext uri="{FF2B5EF4-FFF2-40B4-BE49-F238E27FC236}">
                <a16:creationId xmlns:a16="http://schemas.microsoft.com/office/drawing/2014/main" id="{BEF97B42-6374-476F-983C-96D74DCBD73F}"/>
              </a:ext>
            </a:extLst>
          </p:cNvPr>
          <p:cNvSpPr/>
          <p:nvPr/>
        </p:nvSpPr>
        <p:spPr>
          <a:xfrm>
            <a:off x="4176713" y="114999"/>
            <a:ext cx="1944687" cy="360363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Grado en Ingeniería Electrónica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Industrial y Automática</a:t>
            </a:r>
            <a:endParaRPr lang="es-ES_tradnl" sz="11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0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3" descr="C:\VARIOS\ACADEMICO\logos_UPV\logo_upv_v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8588"/>
            <a:ext cx="9636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539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44 CuadroTexto"/>
          <p:cNvSpPr txBox="1"/>
          <p:nvPr/>
        </p:nvSpPr>
        <p:spPr>
          <a:xfrm>
            <a:off x="2023414" y="942881"/>
            <a:ext cx="489422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altLang="es-ES" sz="32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Sistemas digitales aplicados</a:t>
            </a:r>
            <a:endParaRPr lang="es-ES" altLang="es-ES" sz="2000" b="1" dirty="0">
              <a:solidFill>
                <a:srgbClr val="3760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5130" name="Picture 14" descr="Control Card F2808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10063" y="4768215"/>
            <a:ext cx="2993198" cy="92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31" name="Group 6"/>
          <p:cNvGrpSpPr>
            <a:grpSpLocks noChangeAspect="1"/>
          </p:cNvGrpSpPr>
          <p:nvPr/>
        </p:nvGrpSpPr>
        <p:grpSpPr bwMode="auto">
          <a:xfrm rot="10800000">
            <a:off x="4211638" y="4899992"/>
            <a:ext cx="3126275" cy="1745636"/>
            <a:chOff x="960" y="1284"/>
            <a:chExt cx="3840" cy="2115"/>
          </a:xfrm>
        </p:grpSpPr>
        <p:pic>
          <p:nvPicPr>
            <p:cNvPr id="5134" name="Picture 7" descr="boar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284"/>
              <a:ext cx="3840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8" descr="hex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4" y="2962"/>
              <a:ext cx="2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9" descr="knob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" y="2880"/>
              <a:ext cx="177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10" descr="knob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" y="2896"/>
              <a:ext cx="173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2" name="Picture 3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40" y="4798874"/>
            <a:ext cx="2655529" cy="192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79388" y="1628775"/>
            <a:ext cx="8577024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altLang="es-ES" sz="2400" b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     Arquitectura del DSC 28335 (Procesadores Digitales):</a:t>
            </a:r>
          </a:p>
          <a:p>
            <a:pPr marL="804863" lvl="1" indent="-357188" algn="just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_tradnl" altLang="es-ES" sz="2200" dirty="0">
                <a:latin typeface="Calibri" pitchFamily="34" charset="0"/>
                <a:cs typeface="+mn-cs"/>
              </a:rPr>
              <a:t>Introducción a los </a:t>
            </a:r>
            <a:r>
              <a:rPr lang="es-ES_tradnl" altLang="es-ES" sz="2200" b="1" dirty="0">
                <a:latin typeface="Calibri" pitchFamily="34" charset="0"/>
                <a:cs typeface="+mn-cs"/>
              </a:rPr>
              <a:t>procesadores digitales </a:t>
            </a:r>
            <a:r>
              <a:rPr lang="es-ES_tradnl" altLang="es-ES" sz="2200" dirty="0">
                <a:latin typeface="Calibri" pitchFamily="34" charset="0"/>
                <a:cs typeface="+mn-cs"/>
              </a:rPr>
              <a:t>C2000 (Texas)</a:t>
            </a:r>
          </a:p>
          <a:p>
            <a:pPr marL="804863" lvl="1" indent="-357188" algn="just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_tradnl" altLang="es-ES" sz="2200" dirty="0">
                <a:latin typeface="Calibri" pitchFamily="34" charset="0"/>
                <a:cs typeface="+mn-cs"/>
              </a:rPr>
              <a:t>Criterios de elección en el diseño de los DSC</a:t>
            </a:r>
          </a:p>
          <a:p>
            <a:pPr marL="804863" lvl="1" indent="-357188" algn="just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altLang="es-ES" sz="2200" dirty="0">
                <a:latin typeface="Calibri" pitchFamily="34" charset="0"/>
                <a:cs typeface="+mn-cs"/>
              </a:rPr>
              <a:t>Entorno de desarrollo de </a:t>
            </a:r>
            <a:r>
              <a:rPr lang="es-ES" altLang="es-ES" sz="2200" i="1" dirty="0" err="1">
                <a:latin typeface="Calibri" pitchFamily="34" charset="0"/>
                <a:cs typeface="+mn-cs"/>
              </a:rPr>
              <a:t>Code</a:t>
            </a:r>
            <a:r>
              <a:rPr lang="es-ES" altLang="es-ES" sz="2200" i="1" dirty="0">
                <a:latin typeface="Calibri" pitchFamily="34" charset="0"/>
                <a:cs typeface="+mn-cs"/>
              </a:rPr>
              <a:t> </a:t>
            </a:r>
            <a:r>
              <a:rPr lang="es-ES" altLang="es-ES" sz="2200" i="1" dirty="0" err="1">
                <a:latin typeface="Calibri" pitchFamily="34" charset="0"/>
                <a:cs typeface="+mn-cs"/>
              </a:rPr>
              <a:t>Composer</a:t>
            </a:r>
            <a:r>
              <a:rPr lang="es-ES" altLang="es-ES" sz="2200" i="1" dirty="0">
                <a:latin typeface="Calibri" pitchFamily="34" charset="0"/>
                <a:cs typeface="+mn-cs"/>
              </a:rPr>
              <a:t> Studio </a:t>
            </a:r>
            <a:r>
              <a:rPr lang="es-ES" altLang="es-ES" sz="2200" dirty="0">
                <a:latin typeface="Calibri" pitchFamily="34" charset="0"/>
                <a:cs typeface="+mn-cs"/>
              </a:rPr>
              <a:t>(CCS).</a:t>
            </a:r>
          </a:p>
          <a:p>
            <a:pPr marL="804863" lvl="1" indent="-357188" algn="just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altLang="es-ES" sz="2200" dirty="0">
                <a:latin typeface="Calibri" pitchFamily="34" charset="0"/>
                <a:cs typeface="+mn-cs"/>
              </a:rPr>
              <a:t>Arquitectura Hardware: ADC, PWM, interrupciones y </a:t>
            </a:r>
            <a:r>
              <a:rPr lang="es-ES" altLang="es-ES" sz="2200" dirty="0" err="1">
                <a:latin typeface="Calibri" pitchFamily="34" charset="0"/>
                <a:cs typeface="+mn-cs"/>
              </a:rPr>
              <a:t>Timers</a:t>
            </a:r>
            <a:endParaRPr lang="es-ES" altLang="es-ES" sz="2200" dirty="0">
              <a:latin typeface="Calibri" pitchFamily="34" charset="0"/>
              <a:cs typeface="+mn-cs"/>
            </a:endParaRPr>
          </a:p>
          <a:p>
            <a:pPr marL="804863" lvl="1" indent="-357188" algn="just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_tradnl" altLang="es-ES" sz="2200" b="1" dirty="0">
                <a:latin typeface="Calibri" pitchFamily="34" charset="0"/>
                <a:cs typeface="+mn-cs"/>
              </a:rPr>
              <a:t>Comunicaciones</a:t>
            </a:r>
            <a:r>
              <a:rPr lang="es-ES_tradnl" altLang="es-ES" sz="2200" dirty="0">
                <a:latin typeface="Calibri" pitchFamily="34" charset="0"/>
                <a:cs typeface="+mn-cs"/>
              </a:rPr>
              <a:t> Serie con la plataforma </a:t>
            </a:r>
            <a:r>
              <a:rPr lang="es-ES_tradnl" altLang="es-ES" sz="2200" i="1" dirty="0">
                <a:latin typeface="Calibri" pitchFamily="34" charset="0"/>
                <a:cs typeface="+mn-cs"/>
              </a:rPr>
              <a:t>Launchpad-28027</a:t>
            </a:r>
          </a:p>
          <a:p>
            <a:pPr marL="804863" lvl="1" indent="-357188" algn="just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_tradnl" altLang="es-ES" sz="2200" b="1" dirty="0">
                <a:latin typeface="Calibri" pitchFamily="34" charset="0"/>
                <a:cs typeface="+mn-cs"/>
              </a:rPr>
              <a:t>Programación</a:t>
            </a:r>
            <a:r>
              <a:rPr lang="es-ES_tradnl" altLang="es-ES" sz="2200" dirty="0">
                <a:latin typeface="Calibri" pitchFamily="34" charset="0"/>
                <a:cs typeface="+mn-cs"/>
              </a:rPr>
              <a:t> en el lenguaje “C” </a:t>
            </a:r>
            <a:r>
              <a:rPr lang="es-ES_tradnl" altLang="es-ES" sz="2200" dirty="0" err="1">
                <a:latin typeface="Calibri" pitchFamily="34" charset="0"/>
                <a:cs typeface="+mn-cs"/>
              </a:rPr>
              <a:t>Ansi</a:t>
            </a:r>
            <a:r>
              <a:rPr lang="es-ES_tradnl" altLang="es-ES" sz="2200" dirty="0">
                <a:latin typeface="Calibri" pitchFamily="34" charset="0"/>
                <a:cs typeface="+mn-cs"/>
              </a:rPr>
              <a:t> avanzada</a:t>
            </a:r>
          </a:p>
          <a:p>
            <a:pPr marL="804863" lvl="1" indent="-357188" algn="just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_tradnl" altLang="es-ES" sz="2200" b="1" dirty="0">
                <a:latin typeface="Calibri" pitchFamily="34" charset="0"/>
                <a:cs typeface="+mn-cs"/>
              </a:rPr>
              <a:t>Ingeniería del Software </a:t>
            </a:r>
            <a:r>
              <a:rPr lang="es-ES_tradnl" altLang="es-ES" sz="2200" dirty="0">
                <a:latin typeface="Calibri" pitchFamily="34" charset="0"/>
                <a:cs typeface="+mn-cs"/>
              </a:rPr>
              <a:t>aplicada a sistemas embebidos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7164288" y="890427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Curso 4º </a:t>
            </a:r>
          </a:p>
          <a:p>
            <a:r>
              <a:rPr lang="es-ES_tradnl" sz="16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Semestre A</a:t>
            </a:r>
            <a:endParaRPr lang="es-ES" sz="1600" b="1" i="1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4831334-0FDE-4E83-A258-0877E74523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03" y="150813"/>
            <a:ext cx="1064874" cy="332187"/>
          </a:xfrm>
          <a:prstGeom prst="rect">
            <a:avLst/>
          </a:prstGeom>
        </p:spPr>
      </p:pic>
      <p:sp>
        <p:nvSpPr>
          <p:cNvPr id="19" name="7 Rectángulo redondeado"/>
          <p:cNvSpPr/>
          <p:nvPr/>
        </p:nvSpPr>
        <p:spPr>
          <a:xfrm>
            <a:off x="6156326" y="98425"/>
            <a:ext cx="2865438" cy="360363"/>
          </a:xfrm>
          <a:prstGeom prst="roundRect">
            <a:avLst/>
          </a:prstGeom>
          <a:solidFill>
            <a:schemeClr val="accent1">
              <a:alpha val="90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intensificación Electrónica</a:t>
            </a:r>
          </a:p>
        </p:txBody>
      </p:sp>
      <p:sp>
        <p:nvSpPr>
          <p:cNvPr id="20" name="6 Rectángulo redondeado">
            <a:extLst>
              <a:ext uri="{FF2B5EF4-FFF2-40B4-BE49-F238E27FC236}">
                <a16:creationId xmlns:a16="http://schemas.microsoft.com/office/drawing/2014/main" id="{E280ABCC-34AC-4517-89E2-5ADC97314826}"/>
              </a:ext>
            </a:extLst>
          </p:cNvPr>
          <p:cNvSpPr/>
          <p:nvPr/>
        </p:nvSpPr>
        <p:spPr>
          <a:xfrm>
            <a:off x="4176713" y="114999"/>
            <a:ext cx="1944687" cy="360363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Grado en Ingeniería Electrónica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Industrial y Automática</a:t>
            </a:r>
            <a:endParaRPr lang="es-ES_tradnl" sz="11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3" descr="C:\VARIOS\ACADEMICO\logos_UPV\logo_upv_v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8588"/>
            <a:ext cx="9636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539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17579" y="1555996"/>
            <a:ext cx="8530885" cy="27853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just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defRPr>
            </a:lvl1pPr>
            <a:lvl2pPr lvl="1" algn="just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 sz="2200">
                <a:latin typeface="Calibri" pitchFamily="34" charset="0"/>
                <a:cs typeface="+mn-cs"/>
              </a:defRPr>
            </a:lvl2pPr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ES_tradnl" altLang="es-ES" dirty="0"/>
              <a:t>      Aplicaciones Industriales mediante sistemas embebidos:</a:t>
            </a:r>
          </a:p>
          <a:p>
            <a:pPr marL="804863" lvl="1" indent="-357188">
              <a:lnSpc>
                <a:spcPct val="100000"/>
              </a:lnSpc>
              <a:spcAft>
                <a:spcPts val="600"/>
              </a:spcAft>
              <a:defRPr/>
            </a:pPr>
            <a:r>
              <a:rPr lang="es-ES" altLang="es-ES" b="1" dirty="0"/>
              <a:t>Filtrado Digital</a:t>
            </a:r>
            <a:r>
              <a:rPr lang="es-ES" altLang="es-ES" dirty="0"/>
              <a:t>. Implementación con el DSC 28335</a:t>
            </a:r>
            <a:r>
              <a:rPr lang="es-ES_tradnl" altLang="es-ES" dirty="0"/>
              <a:t>. Utilización de las ecuaciones en diferencias mediante lenguaje “C” </a:t>
            </a:r>
            <a:r>
              <a:rPr lang="es-ES_tradnl" altLang="es-ES" dirty="0" err="1"/>
              <a:t>Ansi</a:t>
            </a:r>
            <a:endParaRPr lang="es-ES_tradnl" altLang="es-ES" dirty="0"/>
          </a:p>
          <a:p>
            <a:pPr marL="804863" lvl="1" indent="-357188">
              <a:lnSpc>
                <a:spcPct val="100000"/>
              </a:lnSpc>
              <a:spcAft>
                <a:spcPts val="600"/>
              </a:spcAft>
              <a:defRPr/>
            </a:pPr>
            <a:r>
              <a:rPr lang="es-ES" altLang="es-ES" dirty="0"/>
              <a:t>Implementación de un </a:t>
            </a:r>
            <a:r>
              <a:rPr lang="es-ES" altLang="es-ES" b="1" dirty="0"/>
              <a:t>Control  Digital </a:t>
            </a:r>
            <a:r>
              <a:rPr lang="es-ES" altLang="es-ES" dirty="0"/>
              <a:t>de </a:t>
            </a:r>
            <a:r>
              <a:rPr lang="es-ES" altLang="es-ES" b="1" dirty="0"/>
              <a:t>control de iluminación</a:t>
            </a:r>
            <a:r>
              <a:rPr lang="es-ES" altLang="es-ES" dirty="0"/>
              <a:t> mediante la familia C2000 (Lazo Abierto)</a:t>
            </a:r>
          </a:p>
          <a:p>
            <a:pPr marL="804863" lvl="1" indent="-357188">
              <a:lnSpc>
                <a:spcPct val="100000"/>
              </a:lnSpc>
              <a:spcAft>
                <a:spcPts val="600"/>
              </a:spcAft>
              <a:defRPr/>
            </a:pPr>
            <a:r>
              <a:rPr lang="es-ES" altLang="es-ES" dirty="0"/>
              <a:t>Implementación de un </a:t>
            </a:r>
            <a:r>
              <a:rPr lang="es-ES" altLang="es-ES" b="1" dirty="0"/>
              <a:t>Control  Digital </a:t>
            </a:r>
            <a:r>
              <a:rPr lang="es-ES" altLang="es-ES" dirty="0"/>
              <a:t>de </a:t>
            </a:r>
            <a:r>
              <a:rPr lang="es-ES" altLang="es-ES" b="1" dirty="0"/>
              <a:t>control de temperatura </a:t>
            </a:r>
            <a:r>
              <a:rPr lang="es-ES" altLang="es-ES" dirty="0"/>
              <a:t>mediante la familia C2000</a:t>
            </a:r>
          </a:p>
        </p:txBody>
      </p:sp>
      <p:pic>
        <p:nvPicPr>
          <p:cNvPr id="6158" name="Picture 21" descr="Small Driv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92277"/>
            <a:ext cx="1361011" cy="118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7164288" y="890427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Curso 4º </a:t>
            </a:r>
          </a:p>
          <a:p>
            <a:r>
              <a:rPr lang="es-ES_tradnl" sz="16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Semestre A</a:t>
            </a:r>
            <a:endParaRPr lang="es-ES" sz="1600" b="1" i="1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023414" y="942881"/>
            <a:ext cx="489422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altLang="es-ES" sz="32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Sistemas digitales aplicados</a:t>
            </a:r>
            <a:endParaRPr lang="es-ES" altLang="es-ES" sz="2000" b="1" dirty="0">
              <a:solidFill>
                <a:srgbClr val="3760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7504" y="4609668"/>
            <a:ext cx="5436096" cy="1413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2" algn="just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alt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Circuitos electrónicos y Control Digital de un control de temperatura</a:t>
            </a:r>
          </a:p>
          <a:p>
            <a:pPr marL="1181100" lvl="3" indent="-285750" algn="just" defTabSz="1079500" fontAlgn="auto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s-ES" altLang="es-E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Bucle Abierto</a:t>
            </a:r>
          </a:p>
          <a:p>
            <a:pPr marL="1238250" lvl="3" indent="-342900" algn="just" defTabSz="1079500" fontAlgn="auto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s-ES" altLang="es-E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Bucle Cerrado</a:t>
            </a:r>
            <a:endParaRPr lang="es-ES_tradnl" altLang="es-E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808170"/>
            <a:ext cx="1324403" cy="8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BiblioWeb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3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58" t="21232" r="2200" b="1659"/>
          <a:stretch/>
        </p:blipFill>
        <p:spPr bwMode="auto">
          <a:xfrm>
            <a:off x="7560964" y="4422167"/>
            <a:ext cx="1376775" cy="22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9"/>
          <a:srcRect t="9758"/>
          <a:stretch/>
        </p:blipFill>
        <p:spPr>
          <a:xfrm>
            <a:off x="5716987" y="4467016"/>
            <a:ext cx="1700085" cy="219900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DA1796B-B4F5-4730-8094-51218431C3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03" y="150813"/>
            <a:ext cx="1064874" cy="332187"/>
          </a:xfrm>
          <a:prstGeom prst="rect">
            <a:avLst/>
          </a:prstGeom>
        </p:spPr>
      </p:pic>
      <p:sp>
        <p:nvSpPr>
          <p:cNvPr id="16" name="7 Rectángulo redondeado"/>
          <p:cNvSpPr/>
          <p:nvPr/>
        </p:nvSpPr>
        <p:spPr>
          <a:xfrm>
            <a:off x="6156326" y="98425"/>
            <a:ext cx="2865438" cy="360363"/>
          </a:xfrm>
          <a:prstGeom prst="roundRect">
            <a:avLst/>
          </a:prstGeom>
          <a:solidFill>
            <a:schemeClr val="accent1">
              <a:alpha val="90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intensificación Electrónica</a:t>
            </a:r>
          </a:p>
        </p:txBody>
      </p:sp>
      <p:sp>
        <p:nvSpPr>
          <p:cNvPr id="18" name="6 Rectángulo redondeado">
            <a:extLst>
              <a:ext uri="{FF2B5EF4-FFF2-40B4-BE49-F238E27FC236}">
                <a16:creationId xmlns:a16="http://schemas.microsoft.com/office/drawing/2014/main" id="{34878D45-2F01-4CC7-B660-2A3DAD95007C}"/>
              </a:ext>
            </a:extLst>
          </p:cNvPr>
          <p:cNvSpPr/>
          <p:nvPr/>
        </p:nvSpPr>
        <p:spPr>
          <a:xfrm>
            <a:off x="4176713" y="114999"/>
            <a:ext cx="1944687" cy="360363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Grado en Ingeniería Electrónica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Industrial y Automática</a:t>
            </a:r>
            <a:endParaRPr lang="es-ES_tradnl" sz="11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3" descr="C:\VARIOS\ACADEMICO\logos_UPV\logo_upv_v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8588"/>
            <a:ext cx="9636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539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44 CuadroTexto"/>
          <p:cNvSpPr txBox="1"/>
          <p:nvPr/>
        </p:nvSpPr>
        <p:spPr>
          <a:xfrm>
            <a:off x="1712037" y="917481"/>
            <a:ext cx="6146811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Sensores e Instrumentación Virtual</a:t>
            </a:r>
            <a:endParaRPr lang="es-ES" sz="3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7845098" y="89042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Curso 4º </a:t>
            </a:r>
          </a:p>
          <a:p>
            <a:r>
              <a:rPr lang="es-ES_tradnl" sz="16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Semestre A</a:t>
            </a:r>
            <a:endParaRPr lang="es-ES" sz="1600" b="1" i="1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31031" y="1643284"/>
            <a:ext cx="6406889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     Transductores en aplicaciones industriales</a:t>
            </a:r>
          </a:p>
          <a:p>
            <a:pPr marL="800100" lvl="1" indent="-342900" algn="just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2200" b="1" dirty="0">
                <a:latin typeface="Calibri" pitchFamily="34" charset="0"/>
                <a:cs typeface="Calibri" pitchFamily="34" charset="0"/>
              </a:rPr>
              <a:t>Criterios de elección </a:t>
            </a:r>
            <a:r>
              <a:rPr lang="es-ES_tradnl" sz="2200" dirty="0">
                <a:latin typeface="Calibri" pitchFamily="34" charset="0"/>
                <a:cs typeface="Calibri" pitchFamily="34" charset="0"/>
              </a:rPr>
              <a:t>y utilización de sensores</a:t>
            </a:r>
          </a:p>
          <a:p>
            <a:pPr marL="800100" lvl="1" indent="-342900" algn="just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2200" dirty="0">
                <a:latin typeface="Calibri" pitchFamily="34" charset="0"/>
                <a:cs typeface="Calibri" pitchFamily="34" charset="0"/>
              </a:rPr>
              <a:t>Interpretación de </a:t>
            </a:r>
            <a:r>
              <a:rPr lang="es-ES_tradnl" sz="2200" b="1" dirty="0">
                <a:latin typeface="Calibri" pitchFamily="34" charset="0"/>
                <a:cs typeface="Calibri" pitchFamily="34" charset="0"/>
              </a:rPr>
              <a:t>características técnicas</a:t>
            </a:r>
            <a:endParaRPr lang="es-ES_tradnl" sz="2200" dirty="0">
              <a:latin typeface="Calibri" pitchFamily="34" charset="0"/>
              <a:cs typeface="Calibri" pitchFamily="34" charset="0"/>
            </a:endParaRPr>
          </a:p>
          <a:p>
            <a:pPr marL="800100" lvl="1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2200" dirty="0">
                <a:latin typeface="Calibri" pitchFamily="34" charset="0"/>
                <a:cs typeface="Calibri" pitchFamily="34" charset="0"/>
              </a:rPr>
              <a:t>Circuitos de </a:t>
            </a:r>
            <a:r>
              <a:rPr lang="es-ES_tradnl" sz="2200" b="1" dirty="0">
                <a:latin typeface="Calibri" pitchFamily="34" charset="0"/>
                <a:cs typeface="Calibri" pitchFamily="34" charset="0"/>
              </a:rPr>
              <a:t>acondicionamiento</a:t>
            </a:r>
            <a:r>
              <a:rPr lang="es-ES_tradnl" sz="2200" dirty="0">
                <a:latin typeface="Calibri" pitchFamily="34" charset="0"/>
                <a:cs typeface="Calibri" pitchFamily="34" charset="0"/>
              </a:rPr>
              <a:t> y </a:t>
            </a:r>
            <a:r>
              <a:rPr lang="es-ES_tradnl" sz="2200" b="1" dirty="0">
                <a:latin typeface="Calibri" pitchFamily="34" charset="0"/>
                <a:cs typeface="Calibri" pitchFamily="34" charset="0"/>
              </a:rPr>
              <a:t>transmisión</a:t>
            </a:r>
          </a:p>
          <a:p>
            <a:pPr marL="800100" lvl="1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2200" dirty="0">
                <a:latin typeface="Calibri" pitchFamily="34" charset="0"/>
                <a:cs typeface="Calibri" pitchFamily="34" charset="0"/>
              </a:rPr>
              <a:t>Estrategias frente a </a:t>
            </a:r>
            <a:r>
              <a:rPr lang="es-ES_tradnl" sz="2200" b="1" dirty="0">
                <a:latin typeface="Calibri" pitchFamily="34" charset="0"/>
                <a:cs typeface="Calibri" pitchFamily="34" charset="0"/>
              </a:rPr>
              <a:t>Interferencias</a:t>
            </a:r>
          </a:p>
          <a:p>
            <a:pPr marL="800100" lvl="1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2200" b="1" dirty="0">
                <a:latin typeface="Calibri" pitchFamily="34" charset="0"/>
                <a:cs typeface="Calibri" pitchFamily="34" charset="0"/>
              </a:rPr>
              <a:t>Diseño </a:t>
            </a:r>
            <a:r>
              <a:rPr lang="es-ES_tradnl" sz="2200" dirty="0">
                <a:latin typeface="Calibri" pitchFamily="34" charset="0"/>
                <a:cs typeface="Calibri" pitchFamily="34" charset="0"/>
              </a:rPr>
              <a:t>de sistemas de medida</a:t>
            </a:r>
            <a:endParaRPr lang="es-ES_tradnl" sz="1000" dirty="0">
              <a:latin typeface="Calibri" pitchFamily="34" charset="0"/>
              <a:cs typeface="Calibri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2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0894">
            <a:off x="864475" y="4047747"/>
            <a:ext cx="2978225" cy="236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2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1374">
            <a:off x="1489775" y="4962826"/>
            <a:ext cx="1663050" cy="144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2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93" y="4503459"/>
            <a:ext cx="718365" cy="58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2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89" y="4169181"/>
            <a:ext cx="2203234" cy="152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15" y="4181487"/>
            <a:ext cx="2959286" cy="2444854"/>
          </a:xfrm>
          <a:prstGeom prst="rect">
            <a:avLst/>
          </a:prstGeom>
        </p:spPr>
      </p:pic>
      <p:pic>
        <p:nvPicPr>
          <p:cNvPr id="7211" name="Picture 4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65" y="4905021"/>
            <a:ext cx="3339758" cy="138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4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018" y="5331632"/>
            <a:ext cx="2885420" cy="13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600p/r 5v-24v Codificador Rotatorio,6mm Rotary Encoder Ab | Envío gratis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69" y="5556452"/>
            <a:ext cx="1171165" cy="11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Qué es un sensor láser de tipo de reconocimiento de “luz recibida”? |  Fundamentos del sensor: Guía de sensores para fábricas clasificados por  principios | KEYENCE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07" y="5698258"/>
            <a:ext cx="1103179" cy="101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921703E-A9BC-4EB8-9960-9165578964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21020" y="1965555"/>
            <a:ext cx="2086116" cy="212314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59ED5AC-CC1A-4CC4-B7EB-616F190FBB8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03" y="150813"/>
            <a:ext cx="1064874" cy="332187"/>
          </a:xfrm>
          <a:prstGeom prst="rect">
            <a:avLst/>
          </a:prstGeom>
        </p:spPr>
      </p:pic>
      <p:sp>
        <p:nvSpPr>
          <p:cNvPr id="21" name="7 Rectángulo redondeado"/>
          <p:cNvSpPr/>
          <p:nvPr/>
        </p:nvSpPr>
        <p:spPr>
          <a:xfrm>
            <a:off x="6156326" y="98425"/>
            <a:ext cx="2865438" cy="360363"/>
          </a:xfrm>
          <a:prstGeom prst="roundRect">
            <a:avLst/>
          </a:prstGeom>
          <a:solidFill>
            <a:schemeClr val="accent1">
              <a:alpha val="90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intensificación Electrónica</a:t>
            </a:r>
          </a:p>
        </p:txBody>
      </p:sp>
      <p:sp>
        <p:nvSpPr>
          <p:cNvPr id="23" name="6 Rectángulo redondeado">
            <a:extLst>
              <a:ext uri="{FF2B5EF4-FFF2-40B4-BE49-F238E27FC236}">
                <a16:creationId xmlns:a16="http://schemas.microsoft.com/office/drawing/2014/main" id="{5A19E621-58A4-44DA-966F-F0A5E1FB0B8D}"/>
              </a:ext>
            </a:extLst>
          </p:cNvPr>
          <p:cNvSpPr/>
          <p:nvPr/>
        </p:nvSpPr>
        <p:spPr>
          <a:xfrm>
            <a:off x="4176713" y="114999"/>
            <a:ext cx="1944687" cy="360363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Grado en Ingeniería Electrónica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Industrial y Automática</a:t>
            </a:r>
            <a:endParaRPr lang="es-ES_tradnl" sz="11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3" descr="C:\VARIOS\ACADEMICO\logos_UPV\logo_upv_v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8588"/>
            <a:ext cx="9636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539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44 CuadroTexto"/>
          <p:cNvSpPr txBox="1"/>
          <p:nvPr/>
        </p:nvSpPr>
        <p:spPr>
          <a:xfrm>
            <a:off x="1712037" y="917481"/>
            <a:ext cx="6146811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Sensores e Instrumentación Virtual</a:t>
            </a:r>
            <a:endParaRPr lang="es-ES" sz="3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79388" y="1483934"/>
            <a:ext cx="6850968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      Instrumentación virtual</a:t>
            </a:r>
          </a:p>
          <a:p>
            <a:pPr marL="800100" lvl="1" indent="-342900" algn="just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2200" dirty="0">
                <a:latin typeface="Calibri" pitchFamily="34" charset="0"/>
                <a:cs typeface="Calibri" pitchFamily="34" charset="0"/>
              </a:rPr>
              <a:t>Utilización de sistemas de </a:t>
            </a:r>
            <a:r>
              <a:rPr lang="es-ES_tradnl" sz="2200" b="1" dirty="0">
                <a:latin typeface="Calibri" pitchFamily="34" charset="0"/>
                <a:cs typeface="Calibri" pitchFamily="34" charset="0"/>
              </a:rPr>
              <a:t>adquisición de datos</a:t>
            </a:r>
          </a:p>
          <a:p>
            <a:pPr marL="800100" lvl="1" indent="-342900" algn="just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2200" b="1" dirty="0">
                <a:latin typeface="Calibri" pitchFamily="34" charset="0"/>
                <a:cs typeface="Calibri" pitchFamily="34" charset="0"/>
              </a:rPr>
              <a:t>Captación</a:t>
            </a:r>
            <a:r>
              <a:rPr lang="es-ES_tradnl" sz="2200" dirty="0">
                <a:latin typeface="Calibri" pitchFamily="34" charset="0"/>
                <a:cs typeface="Calibri" pitchFamily="34" charset="0"/>
              </a:rPr>
              <a:t> de variables y actuación sobre el proceso</a:t>
            </a:r>
          </a:p>
          <a:p>
            <a:pPr marL="800100" lvl="1" indent="-342900" algn="just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2200" dirty="0">
                <a:latin typeface="Calibri" pitchFamily="34" charset="0"/>
                <a:cs typeface="Calibri" pitchFamily="34" charset="0"/>
              </a:rPr>
              <a:t>Medidas automatizadas - </a:t>
            </a:r>
            <a:r>
              <a:rPr lang="es-ES_tradnl" sz="2200" b="1" dirty="0">
                <a:latin typeface="Calibri" pitchFamily="34" charset="0"/>
                <a:cs typeface="Calibri" pitchFamily="34" charset="0"/>
              </a:rPr>
              <a:t>Buses</a:t>
            </a:r>
            <a:r>
              <a:rPr lang="es-ES_tradnl" sz="2200" dirty="0">
                <a:latin typeface="Calibri" pitchFamily="34" charset="0"/>
                <a:cs typeface="Calibri" pitchFamily="34" charset="0"/>
              </a:rPr>
              <a:t> de instrumentación</a:t>
            </a:r>
          </a:p>
          <a:p>
            <a:pPr marL="800100" lvl="1" indent="-342900" algn="just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2200" dirty="0">
                <a:latin typeface="Calibri" pitchFamily="34" charset="0"/>
                <a:cs typeface="Calibri" pitchFamily="34" charset="0"/>
              </a:rPr>
              <a:t>Aplicaciones con lenguaje de </a:t>
            </a:r>
            <a:r>
              <a:rPr lang="es-ES_tradnl" sz="2200" b="1" dirty="0">
                <a:latin typeface="Calibri" pitchFamily="34" charset="0"/>
                <a:cs typeface="Calibri" pitchFamily="34" charset="0"/>
              </a:rPr>
              <a:t>programación visual</a:t>
            </a:r>
            <a:endParaRPr lang="es-ES" sz="2200" dirty="0">
              <a:latin typeface="Calibri" pitchFamily="34" charset="0"/>
              <a:cs typeface="Calibri" pitchFamily="34" charset="0"/>
            </a:endParaRPr>
          </a:p>
          <a:p>
            <a:pPr algn="just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181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409381"/>
              </p:ext>
            </p:extLst>
          </p:nvPr>
        </p:nvGraphicFramePr>
        <p:xfrm>
          <a:off x="7162801" y="2749328"/>
          <a:ext cx="1801617" cy="152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6" imgW="5714286" imgH="4819048" progId="">
                  <p:embed/>
                </p:oleObj>
              </mc:Choice>
              <mc:Fallback>
                <p:oleObj r:id="rId6" imgW="5714286" imgH="48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2749328"/>
                        <a:ext cx="1801617" cy="15207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25 CuadroTexto"/>
          <p:cNvSpPr txBox="1"/>
          <p:nvPr/>
        </p:nvSpPr>
        <p:spPr>
          <a:xfrm>
            <a:off x="7845098" y="89042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Curso 4º </a:t>
            </a:r>
          </a:p>
          <a:p>
            <a:r>
              <a:rPr lang="es-ES_tradnl" sz="16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Semestre A</a:t>
            </a:r>
            <a:endParaRPr lang="es-ES" sz="1600" b="1" i="1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750" y="2076470"/>
            <a:ext cx="1427717" cy="59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2155915" y="3897845"/>
            <a:ext cx="1840022" cy="2165748"/>
            <a:chOff x="1555165" y="3444129"/>
            <a:chExt cx="1840022" cy="2165748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9"/>
            <a:srcRect r="47379"/>
            <a:stretch/>
          </p:blipFill>
          <p:spPr>
            <a:xfrm>
              <a:off x="1555165" y="3444129"/>
              <a:ext cx="1840022" cy="2165748"/>
            </a:xfrm>
            <a:prstGeom prst="rect">
              <a:avLst/>
            </a:prstGeom>
          </p:spPr>
        </p:pic>
        <p:sp>
          <p:nvSpPr>
            <p:cNvPr id="17" name="Rectángulo 16"/>
            <p:cNvSpPr/>
            <p:nvPr/>
          </p:nvSpPr>
          <p:spPr>
            <a:xfrm>
              <a:off x="1755637" y="5134706"/>
              <a:ext cx="1258151" cy="4729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38000"/>
                    </a14:imgEffect>
                  </a14:imgLayer>
                </a14:imgProps>
              </a:ext>
            </a:extLst>
          </a:blip>
          <a:srcRect t="52287"/>
          <a:stretch/>
        </p:blipFill>
        <p:spPr>
          <a:xfrm>
            <a:off x="4814408" y="4399065"/>
            <a:ext cx="577864" cy="177943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1552" y="4194467"/>
            <a:ext cx="703576" cy="2134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3">
            <a:lum contrast="6000"/>
          </a:blip>
          <a:srcRect l="-62" t="1" r="62" b="2310"/>
          <a:stretch/>
        </p:blipFill>
        <p:spPr>
          <a:xfrm>
            <a:off x="514588" y="3980200"/>
            <a:ext cx="1691590" cy="14604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-2844" b="1221"/>
          <a:stretch/>
        </p:blipFill>
        <p:spPr>
          <a:xfrm>
            <a:off x="2530899" y="5727618"/>
            <a:ext cx="734250" cy="78911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17925" y="4709684"/>
            <a:ext cx="2818662" cy="1853045"/>
          </a:xfrm>
          <a:prstGeom prst="rect">
            <a:avLst/>
          </a:prstGeom>
        </p:spPr>
      </p:pic>
      <p:pic>
        <p:nvPicPr>
          <p:cNvPr id="7195" name="30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09" y="4752432"/>
            <a:ext cx="2452206" cy="178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07" y="6211838"/>
            <a:ext cx="659132" cy="35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15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6" y="6116728"/>
            <a:ext cx="783204" cy="5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16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" y="5738696"/>
            <a:ext cx="599035" cy="37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19 Imagen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06" y="5738696"/>
            <a:ext cx="761360" cy="37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1059" y="4036451"/>
            <a:ext cx="658248" cy="63003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89031F0-E9BE-4727-BA31-0F98B822281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03" y="150813"/>
            <a:ext cx="1064874" cy="332187"/>
          </a:xfrm>
          <a:prstGeom prst="rect">
            <a:avLst/>
          </a:prstGeom>
        </p:spPr>
      </p:pic>
      <p:sp>
        <p:nvSpPr>
          <p:cNvPr id="28" name="7 Rectángulo redondeado"/>
          <p:cNvSpPr/>
          <p:nvPr/>
        </p:nvSpPr>
        <p:spPr>
          <a:xfrm>
            <a:off x="6156326" y="98425"/>
            <a:ext cx="2865438" cy="360363"/>
          </a:xfrm>
          <a:prstGeom prst="roundRect">
            <a:avLst/>
          </a:prstGeom>
          <a:solidFill>
            <a:schemeClr val="accent1">
              <a:alpha val="90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intensificación Electrónica</a:t>
            </a:r>
          </a:p>
        </p:txBody>
      </p:sp>
      <p:sp>
        <p:nvSpPr>
          <p:cNvPr id="30" name="6 Rectángulo redondeado">
            <a:extLst>
              <a:ext uri="{FF2B5EF4-FFF2-40B4-BE49-F238E27FC236}">
                <a16:creationId xmlns:a16="http://schemas.microsoft.com/office/drawing/2014/main" id="{2EC906CF-E538-4E4A-8DC1-32E486E7326A}"/>
              </a:ext>
            </a:extLst>
          </p:cNvPr>
          <p:cNvSpPr/>
          <p:nvPr/>
        </p:nvSpPr>
        <p:spPr>
          <a:xfrm>
            <a:off x="4176713" y="114999"/>
            <a:ext cx="1944687" cy="360363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Grado en Ingeniería Electrónica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Industrial y Automática</a:t>
            </a:r>
            <a:endParaRPr lang="es-ES_tradnl" sz="11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4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3" descr="C:\VARIOS\ACADEMICO\logos_UPV\logo_upv_v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8588"/>
            <a:ext cx="9636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53988"/>
            <a:ext cx="11525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8" y="1732946"/>
            <a:ext cx="5755241" cy="117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04333" y="1451653"/>
            <a:ext cx="57919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Máster universitario en ingeniería de sistemas electrónicos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816" y="3483899"/>
            <a:ext cx="5729473" cy="116062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36928" y="3129790"/>
            <a:ext cx="45945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z="1900" dirty="0">
                <a:latin typeface="Arial Narrow" panose="020B0606020202030204" pitchFamily="34" charset="0"/>
              </a:rPr>
              <a:t>Máster universitario en ingeniería mecatrónica</a:t>
            </a:r>
          </a:p>
        </p:txBody>
      </p:sp>
      <p:sp>
        <p:nvSpPr>
          <p:cNvPr id="29" name="27 CuadroTexto"/>
          <p:cNvSpPr txBox="1"/>
          <p:nvPr/>
        </p:nvSpPr>
        <p:spPr>
          <a:xfrm>
            <a:off x="1115616" y="823535"/>
            <a:ext cx="6417921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Másteres más relacionados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53620" y="4616908"/>
            <a:ext cx="2489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www.upv.es/titulaciones/MUIMECA/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8C5BFD7-98A2-48A1-8FC4-274B57827C00}"/>
              </a:ext>
            </a:extLst>
          </p:cNvPr>
          <p:cNvSpPr txBox="1"/>
          <p:nvPr/>
        </p:nvSpPr>
        <p:spPr>
          <a:xfrm>
            <a:off x="404333" y="4893907"/>
            <a:ext cx="596393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Máster universitario en ingeniería en movilidad eléctrica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4F22040-7494-4082-9C20-24574C6805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603" y="5263239"/>
            <a:ext cx="5719918" cy="119819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44FA0A32-A888-4F5E-855D-A831F1190E64}"/>
              </a:ext>
            </a:extLst>
          </p:cNvPr>
          <p:cNvSpPr txBox="1"/>
          <p:nvPr/>
        </p:nvSpPr>
        <p:spPr>
          <a:xfrm>
            <a:off x="1668290" y="280531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www.upv.es/titulaciones/MUISE/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4AB349B-D087-43A8-ACA0-DE4BDF33AA41}"/>
              </a:ext>
            </a:extLst>
          </p:cNvPr>
          <p:cNvSpPr txBox="1"/>
          <p:nvPr/>
        </p:nvSpPr>
        <p:spPr>
          <a:xfrm>
            <a:off x="1737892" y="6425425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www.upv.es/titulaciones/MUIME/</a:t>
            </a:r>
          </a:p>
        </p:txBody>
      </p:sp>
      <p:pic>
        <p:nvPicPr>
          <p:cNvPr id="22" name="Picture 4" descr="Prof. Gabriel Garcerá">
            <a:extLst>
              <a:ext uri="{FF2B5EF4-FFF2-40B4-BE49-F238E27FC236}">
                <a16:creationId xmlns:a16="http://schemas.microsoft.com/office/drawing/2014/main" id="{73752DAE-0E97-4033-9654-D3D3C137D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36374"/>
            <a:ext cx="1168514" cy="115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F96E334-38A9-429F-8E9A-B3AEDA254E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03" y="150813"/>
            <a:ext cx="1064874" cy="3321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C0D57B7-10A2-44C5-ACAE-5C82B69C7E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82" y="3801606"/>
            <a:ext cx="1823238" cy="56875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839D6597-F649-498C-B6BB-9FF381BA1A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19" y="5661248"/>
            <a:ext cx="1823238" cy="568759"/>
          </a:xfrm>
          <a:prstGeom prst="rect">
            <a:avLst/>
          </a:prstGeom>
        </p:spPr>
      </p:pic>
      <p:sp>
        <p:nvSpPr>
          <p:cNvPr id="20" name="7 Rectángulo redondeado"/>
          <p:cNvSpPr/>
          <p:nvPr/>
        </p:nvSpPr>
        <p:spPr>
          <a:xfrm>
            <a:off x="6156326" y="98425"/>
            <a:ext cx="2865438" cy="360363"/>
          </a:xfrm>
          <a:prstGeom prst="roundRect">
            <a:avLst/>
          </a:prstGeom>
          <a:solidFill>
            <a:schemeClr val="accent1">
              <a:alpha val="90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intensificación Electrónica</a:t>
            </a:r>
          </a:p>
        </p:txBody>
      </p:sp>
      <p:sp>
        <p:nvSpPr>
          <p:cNvPr id="27" name="6 Rectángulo redondeado">
            <a:extLst>
              <a:ext uri="{FF2B5EF4-FFF2-40B4-BE49-F238E27FC236}">
                <a16:creationId xmlns:a16="http://schemas.microsoft.com/office/drawing/2014/main" id="{49218696-A9BC-417E-8500-67E23B1E2BB6}"/>
              </a:ext>
            </a:extLst>
          </p:cNvPr>
          <p:cNvSpPr/>
          <p:nvPr/>
        </p:nvSpPr>
        <p:spPr>
          <a:xfrm>
            <a:off x="4176713" y="114999"/>
            <a:ext cx="1944687" cy="360363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Grado en Ingeniería Electrónica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Industrial y Automática</a:t>
            </a:r>
            <a:endParaRPr lang="es-ES_tradnl" sz="11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520</Words>
  <Application>Microsoft Office PowerPoint</Application>
  <PresentationFormat>Presentación en pantalla (4:3)</PresentationFormat>
  <Paragraphs>131</Paragraphs>
  <Slides>8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Wingdings</vt:lpstr>
      <vt:lpstr>Tema de Office</vt:lpstr>
      <vt:lpstr>Visio.Drawing.11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Tormos Ferrando</dc:creator>
  <cp:lastModifiedBy>Mª Pilar Molina Palomares</cp:lastModifiedBy>
  <cp:revision>169</cp:revision>
  <dcterms:created xsi:type="dcterms:W3CDTF">2011-10-06T08:39:34Z</dcterms:created>
  <dcterms:modified xsi:type="dcterms:W3CDTF">2024-06-04T16:41:13Z</dcterms:modified>
</cp:coreProperties>
</file>