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AB3A29E7-1814-5224-76C4-1768451FB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7" y="0"/>
            <a:ext cx="2131943" cy="685800"/>
          </a:xfrm>
          <a:prstGeom prst="rect">
            <a:avLst/>
          </a:prstGeom>
        </p:spPr>
      </p:pic>
      <p:pic>
        <p:nvPicPr>
          <p:cNvPr id="10" name="Gráfico 2">
            <a:extLst>
              <a:ext uri="{FF2B5EF4-FFF2-40B4-BE49-F238E27FC236}">
                <a16:creationId xmlns:a16="http://schemas.microsoft.com/office/drawing/2014/main" id="{3BE96BD7-1E9B-7FA9-B373-BCEFD81AC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975536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A4C8409-4B6E-A5AF-8D5B-6A5FF05F50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7" y="0"/>
            <a:ext cx="2131943" cy="685800"/>
          </a:xfrm>
          <a:prstGeom prst="rect">
            <a:avLst/>
          </a:prstGeom>
        </p:spPr>
      </p:pic>
      <p:pic>
        <p:nvPicPr>
          <p:cNvPr id="10" name="Gráfico 2">
            <a:extLst>
              <a:ext uri="{FF2B5EF4-FFF2-40B4-BE49-F238E27FC236}">
                <a16:creationId xmlns:a16="http://schemas.microsoft.com/office/drawing/2014/main" id="{2F06CCAB-CEF4-6E4D-AF7C-E9FE06A499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95" y="-1"/>
            <a:ext cx="2166068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2FAAC-88FD-B5E3-B54F-A612A4282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dirty="0"/>
              <a:t>GIEIA</a:t>
            </a:r>
            <a:br>
              <a:rPr lang="es-ES" sz="3200" dirty="0"/>
            </a:br>
            <a:r>
              <a:rPr lang="es-ES" sz="3200" dirty="0"/>
              <a:t>Grado en Ingeniería Electrónica Industrial y Automática</a:t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C1097-AB47-C259-B80F-8821E81EC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400" dirty="0"/>
              <a:t>Intensificación III</a:t>
            </a:r>
            <a:br>
              <a:rPr lang="es-ES" sz="2400" dirty="0"/>
            </a:br>
            <a:r>
              <a:rPr lang="es-ES" sz="2000" dirty="0"/>
              <a:t>Informática Industrial</a:t>
            </a:r>
            <a:endParaRPr lang="es-ES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A74E677-996F-558C-0E25-3432C03B1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7" y="0"/>
            <a:ext cx="213194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Embebidos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210800" cy="3581400"/>
          </a:xfrm>
        </p:spPr>
        <p:txBody>
          <a:bodyPr>
            <a:normAutofit/>
          </a:bodyPr>
          <a:lstStyle/>
          <a:p>
            <a:r>
              <a:rPr lang="es-ES" sz="2400" dirty="0"/>
              <a:t>Ejemplos de trabajos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3AA066E-71B5-3CDF-2CD7-6C62B35FCD6A}"/>
              </a:ext>
            </a:extLst>
          </p:cNvPr>
          <p:cNvSpPr txBox="1">
            <a:spLocks noChangeArrowheads="1"/>
          </p:cNvSpPr>
          <p:nvPr/>
        </p:nvSpPr>
        <p:spPr>
          <a:xfrm>
            <a:off x="2368550" y="3148012"/>
            <a:ext cx="4663621" cy="283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s-ES" dirty="0"/>
              <a:t>Control de un servomotor </a:t>
            </a:r>
            <a:r>
              <a:rPr lang="es-ES" altLang="es-ES" dirty="0"/>
              <a:t>mediante</a:t>
            </a:r>
            <a:r>
              <a:rPr lang="en-US" altLang="es-ES" dirty="0"/>
              <a:t> PWM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7D7242BC-8035-D1C7-20B1-B380CE19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881437"/>
            <a:ext cx="31718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4ACB237-5E3E-FDD3-38A5-633CA531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478" y="3112634"/>
            <a:ext cx="37433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algn="just" defTabSz="457200">
              <a:spcBef>
                <a:spcPct val="20000"/>
              </a:spcBef>
              <a:buClr>
                <a:srgbClr val="3E499A"/>
              </a:buClr>
              <a:buFont typeface="Wingdings" pitchFamily="2" charset="2"/>
              <a:buChar char="§"/>
              <a:defRPr sz="2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 defTabSz="457200">
              <a:spcBef>
                <a:spcPct val="20000"/>
              </a:spcBef>
              <a:buClr>
                <a:srgbClr val="3E499A"/>
              </a:buClr>
              <a:buFont typeface="Tahoma" panose="020B060403050404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 defTabSz="457200">
              <a:spcBef>
                <a:spcPct val="20000"/>
              </a:spcBef>
              <a:buClr>
                <a:srgbClr val="3E499A"/>
              </a:buClr>
              <a:buSzPct val="5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 defTabSz="457200">
              <a:spcBef>
                <a:spcPct val="20000"/>
              </a:spcBef>
              <a:buClr>
                <a:srgbClr val="3E499A"/>
              </a:buClr>
              <a:buFont typeface="Tahoma" panose="020B0604030504040204" pitchFamily="34" charset="0"/>
              <a:buChar char="–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just" defTabSz="457200">
              <a:spcBef>
                <a:spcPct val="20000"/>
              </a:spcBef>
              <a:buClr>
                <a:srgbClr val="3E499A"/>
              </a:buClr>
              <a:buFont typeface="Tahoma" panose="020B0604030504040204" pitchFamily="34" charset="0"/>
              <a:buChar char="»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499A"/>
              </a:buClr>
              <a:buFont typeface="Tahoma" panose="020B0604030504040204" pitchFamily="34" charset="0"/>
              <a:buChar char="»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499A"/>
              </a:buClr>
              <a:buFont typeface="Tahoma" panose="020B0604030504040204" pitchFamily="34" charset="0"/>
              <a:buChar char="»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499A"/>
              </a:buClr>
              <a:buFont typeface="Tahoma" panose="020B0604030504040204" pitchFamily="34" charset="0"/>
              <a:buChar char="»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499A"/>
              </a:buClr>
              <a:buFont typeface="Tahoma" panose="020B0604030504040204" pitchFamily="34" charset="0"/>
              <a:buChar char="»"/>
              <a:defRPr sz="1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l">
              <a:spcBef>
                <a:spcPts val="1000"/>
              </a:spcBef>
              <a:buClr>
                <a:schemeClr val="accent2"/>
              </a:buClr>
              <a:buNone/>
            </a:pPr>
            <a:r>
              <a:rPr lang="es-ES" altLang="es-ES" sz="2000" dirty="0">
                <a:solidFill>
                  <a:schemeClr val="tx2"/>
                </a:solidFill>
                <a:latin typeface="+mn-lt"/>
              </a:rPr>
              <a:t>Conectividad</a:t>
            </a:r>
            <a:r>
              <a:rPr lang="es-ES" altLang="es-ES" sz="2000" dirty="0"/>
              <a:t> </a:t>
            </a:r>
            <a:r>
              <a:rPr lang="es-ES" altLang="es-ES" sz="2000" dirty="0" err="1">
                <a:solidFill>
                  <a:schemeClr val="tx2"/>
                </a:solidFill>
                <a:latin typeface="+mn-lt"/>
              </a:rPr>
              <a:t>IoT</a:t>
            </a:r>
            <a:r>
              <a:rPr lang="es-ES" altLang="es-ES" sz="2000" dirty="0">
                <a:solidFill>
                  <a:schemeClr val="tx2"/>
                </a:solidFill>
                <a:latin typeface="+mn-lt"/>
              </a:rPr>
              <a:t> a la nube</a:t>
            </a:r>
            <a:endParaRPr lang="en-US" altLang="es-E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6924EE17-F49C-1474-F817-3891189D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78" y="3865109"/>
            <a:ext cx="32194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8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Informáticos de Tiempo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210800" cy="3581400"/>
          </a:xfrm>
        </p:spPr>
        <p:txBody>
          <a:bodyPr>
            <a:normAutofit/>
          </a:bodyPr>
          <a:lstStyle/>
          <a:p>
            <a:r>
              <a:rPr lang="es-ES" sz="2400" dirty="0"/>
              <a:t>Saber diseñar y programar sistemas de control embebidos para la industria con requisitos temporales y de seguridad (safety).</a:t>
            </a:r>
          </a:p>
          <a:p>
            <a:r>
              <a:rPr lang="es-ES" sz="2400" dirty="0"/>
              <a:t>Orientado a sector altamente crítico: Aviación, espacio, ferroviario, navegación autónoma, etc.</a:t>
            </a:r>
          </a:p>
          <a:p>
            <a:r>
              <a:rPr lang="es-ES" sz="2400" dirty="0"/>
              <a:t>Programación en lenguaje específico de tiempo real: Ada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3EA6B65D-4065-A003-5AFD-480C9904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49" y="4727959"/>
            <a:ext cx="1804114" cy="17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ABBEB699-CC96-EE30-6188-133130FB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63" y="4727959"/>
            <a:ext cx="2290430" cy="16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>
            <a:extLst>
              <a:ext uri="{FF2B5EF4-FFF2-40B4-BE49-F238E27FC236}">
                <a16:creationId xmlns:a16="http://schemas.microsoft.com/office/drawing/2014/main" id="{2A4D5C55-9680-C284-BCF2-B7343364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02" y="4730703"/>
            <a:ext cx="2201892" cy="11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Informáticos de Tiempo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1118"/>
            <a:ext cx="10210800" cy="4126282"/>
          </a:xfrm>
        </p:spPr>
        <p:txBody>
          <a:bodyPr>
            <a:normAutofit/>
          </a:bodyPr>
          <a:lstStyle/>
          <a:p>
            <a:r>
              <a:rPr lang="es-ES" sz="2400" dirty="0"/>
              <a:t>Ejemplos de trabajos: Alarma, robot móvil</a:t>
            </a:r>
          </a:p>
          <a:p>
            <a:pPr lvl="1"/>
            <a:r>
              <a:rPr lang="es-ES" dirty="0"/>
              <a:t>Placas Zynq7000: Cora Z7 y </a:t>
            </a:r>
            <a:r>
              <a:rPr lang="es-ES" dirty="0" err="1"/>
              <a:t>Zybo</a:t>
            </a:r>
            <a:r>
              <a:rPr lang="es-ES" dirty="0"/>
              <a:t> Z7 (ARM </a:t>
            </a:r>
            <a:r>
              <a:rPr lang="es-ES" dirty="0" err="1"/>
              <a:t>Cortex</a:t>
            </a:r>
            <a:r>
              <a:rPr lang="es-ES" dirty="0"/>
              <a:t> A9)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/>
              <a:t>Conexión de periféricos comunes</a:t>
            </a:r>
            <a:endParaRPr lang="es-ES" sz="2400" dirty="0"/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1ECBB614-1166-38AF-1AA0-4F42E9E66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35" y="2248057"/>
            <a:ext cx="2388001" cy="22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903FC128-F120-64D1-8EE1-53E13DF7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2" y="4883637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23940999-1899-333F-752D-CCF7A525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25" y="4712187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B6B1F032-B4EB-E228-E2E2-7059CA6BD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16" t="29595" r="14165" b="29500"/>
          <a:stretch/>
        </p:blipFill>
        <p:spPr>
          <a:xfrm>
            <a:off x="3120712" y="2759708"/>
            <a:ext cx="1909034" cy="1107299"/>
          </a:xfrm>
          <a:prstGeom prst="rect">
            <a:avLst/>
          </a:prstGeom>
        </p:spPr>
      </p:pic>
      <p:pic>
        <p:nvPicPr>
          <p:cNvPr id="13" name="Imagen 12" descr="Imagen que contiene tabla, hecho de madera, computadora, escritorio&#10;&#10;Descripción generada automáticamente">
            <a:extLst>
              <a:ext uri="{FF2B5EF4-FFF2-40B4-BE49-F238E27FC236}">
                <a16:creationId xmlns:a16="http://schemas.microsoft.com/office/drawing/2014/main" id="{76A149BE-DE50-3A5B-63E1-DF353EEA3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8371" y="3530997"/>
            <a:ext cx="2670175" cy="2002631"/>
          </a:xfrm>
          <a:prstGeom prst="rect">
            <a:avLst/>
          </a:prstGeom>
        </p:spPr>
      </p:pic>
      <p:pic>
        <p:nvPicPr>
          <p:cNvPr id="15" name="Imagen 14" descr="Imagen que contiene azul&#10;&#10;Descripción generada automáticamente">
            <a:extLst>
              <a:ext uri="{FF2B5EF4-FFF2-40B4-BE49-F238E27FC236}">
                <a16:creationId xmlns:a16="http://schemas.microsoft.com/office/drawing/2014/main" id="{5F265042-69DC-3F4F-5AB5-B75454E19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540" y="4482126"/>
            <a:ext cx="1847850" cy="15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09D2B-259D-988B-B5B2-3FEBFEA9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2D8F2-C4DD-CECB-B272-2D07D172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ES" sz="2400" dirty="0"/>
              <a:t>Hay falta de expertos a nivel mundial en desarrollo de firmware embebido</a:t>
            </a:r>
          </a:p>
          <a:p>
            <a:pPr lvl="1"/>
            <a:r>
              <a:rPr lang="es-ES" altLang="es-ES" sz="2400" dirty="0"/>
              <a:t>Se necesita un perfil informático de programación a bajo nivel con conocimientos de hardware/electrónica</a:t>
            </a:r>
            <a:endParaRPr lang="es-ES" sz="2400" dirty="0"/>
          </a:p>
          <a:p>
            <a:r>
              <a:rPr lang="es-ES" sz="2400" dirty="0"/>
              <a:t>¿Esta intensificación es para mi?</a:t>
            </a: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C895C45E-5C30-B117-D6E2-A8508C9A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537075"/>
            <a:ext cx="54260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8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2191D-B90C-5537-7B91-9D1FCBC9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intensificación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244F7B10-3280-29B1-D621-17822843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7" y="0"/>
            <a:ext cx="2131943" cy="685800"/>
          </a:xfrm>
          <a:prstGeom prst="rect">
            <a:avLst/>
          </a:prstGeom>
        </p:spPr>
      </p:pic>
      <p:graphicFrame>
        <p:nvGraphicFramePr>
          <p:cNvPr id="7" name="Group 59">
            <a:extLst>
              <a:ext uri="{FF2B5EF4-FFF2-40B4-BE49-F238E27FC236}">
                <a16:creationId xmlns:a16="http://schemas.microsoft.com/office/drawing/2014/main" id="{145F1FFA-A00B-BBC1-BFEB-A97B885E4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69680"/>
              </p:ext>
            </p:extLst>
          </p:nvPr>
        </p:nvGraphicFramePr>
        <p:xfrm>
          <a:off x="1905001" y="2857500"/>
          <a:ext cx="8915400" cy="2536826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25">
                <a:tc gridSpan="2"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MATERIAS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ASIGNATURAS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 rowSpan="3"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Intensificación III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18 ECTS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Informática Industrial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erdana" panose="020B0604030504040204" pitchFamily="34" charset="0"/>
                        </a:rPr>
                        <a:t>             3º curso  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Sistemas Informáticos Industriales 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6 ECTS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erdana" panose="020B0604030504040204" pitchFamily="34" charset="0"/>
                        </a:rPr>
                        <a:t>              4º curso  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Sistemas Embebidos  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6 ECTS</a:t>
                      </a:r>
                      <a:r>
                        <a:rPr kumimoji="0" lang="es-ES" alt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just" eaLnBrk="0" hangingPunct="0">
                        <a:spcBef>
                          <a:spcPct val="20000"/>
                        </a:spcBef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Font typeface="Tahom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E499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erdana" panose="020B0604030504040204" pitchFamily="34" charset="0"/>
                        </a:rPr>
                        <a:t>              4º curso  </a:t>
                      </a:r>
                      <a:r>
                        <a:rPr kumimoji="0" lang="es-ES" alt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Sistemas Informáticos de Tiempo Real   </a:t>
                      </a:r>
                      <a:r>
                        <a:rPr kumimoji="0" lang="es-ES" alt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6 ECTS</a:t>
                      </a:r>
                      <a:r>
                        <a:rPr kumimoji="0" lang="es-ES" alt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</a:p>
                  </a:txBody>
                  <a:tcPr marL="8324" marR="8324" marT="83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522F4-782B-06D9-A204-392059DD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relacionadas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67056E-BAAB-CA68-E68A-47C29134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5845"/>
              </p:ext>
            </p:extLst>
          </p:nvPr>
        </p:nvGraphicFramePr>
        <p:xfrm>
          <a:off x="1763486" y="2538187"/>
          <a:ext cx="96012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886">
                  <a:extLst>
                    <a:ext uri="{9D8B030D-6E8A-4147-A177-3AD203B41FA5}">
                      <a16:colId xmlns:a16="http://schemas.microsoft.com/office/drawing/2014/main" val="437724207"/>
                    </a:ext>
                  </a:extLst>
                </a:gridCol>
                <a:gridCol w="3997665">
                  <a:extLst>
                    <a:ext uri="{9D8B030D-6E8A-4147-A177-3AD203B41FA5}">
                      <a16:colId xmlns:a16="http://schemas.microsoft.com/office/drawing/2014/main" val="4265457752"/>
                    </a:ext>
                  </a:extLst>
                </a:gridCol>
                <a:gridCol w="4768649">
                  <a:extLst>
                    <a:ext uri="{9D8B030D-6E8A-4147-A177-3AD203B41FA5}">
                      <a16:colId xmlns:a16="http://schemas.microsoft.com/office/drawing/2014/main" val="3745134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Semestre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Semestre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7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Informática (12139)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0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3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Informática Industrial I (1245)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Informática Industrial II (12155)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Sistemas Informáticos Industriales (12164)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0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Sistemas Embebidos (12165)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Sistemas Informáticos de Tiempo Real (12166)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200DB-1376-25E4-2C00-4D0732FA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Informática Industrial I y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8DFDD-479C-BF6E-84B3-A4672D47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InfoInd</a:t>
            </a:r>
            <a:r>
              <a:rPr lang="es-ES" dirty="0"/>
              <a:t> I: </a:t>
            </a:r>
          </a:p>
          <a:p>
            <a:pPr lvl="1"/>
            <a:r>
              <a:rPr lang="es-ES" dirty="0"/>
              <a:t>Saber hacer uso de los computadores y su programación para planificar, diseñar y desarrollar sistemas informáticos industriales sencillos.</a:t>
            </a:r>
          </a:p>
          <a:p>
            <a:r>
              <a:rPr lang="es-ES" dirty="0" err="1"/>
              <a:t>InfoInd</a:t>
            </a:r>
            <a:r>
              <a:rPr lang="es-ES" dirty="0"/>
              <a:t> II:</a:t>
            </a:r>
          </a:p>
          <a:p>
            <a:pPr lvl="1"/>
            <a:r>
              <a:rPr lang="es-ES" dirty="0"/>
              <a:t>Proporcionar capacidades básicas de diseño y programación de sistemas basados en microcontrolador.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93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200DB-1376-25E4-2C00-4D0732FA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Informática Industrial I y II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6C25AE9-6D90-E4C3-CAC3-A0E937B1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21950"/>
              </p:ext>
            </p:extLst>
          </p:nvPr>
        </p:nvGraphicFramePr>
        <p:xfrm>
          <a:off x="2032000" y="2881085"/>
          <a:ext cx="81279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86">
                  <a:extLst>
                    <a:ext uri="{9D8B030D-6E8A-4147-A177-3AD203B41FA5}">
                      <a16:colId xmlns:a16="http://schemas.microsoft.com/office/drawing/2014/main" val="842394283"/>
                    </a:ext>
                  </a:extLst>
                </a:gridCol>
                <a:gridCol w="4086980">
                  <a:extLst>
                    <a:ext uri="{9D8B030D-6E8A-4147-A177-3AD203B41FA5}">
                      <a16:colId xmlns:a16="http://schemas.microsoft.com/office/drawing/2014/main" val="41485967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1282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InfoInd</a:t>
                      </a:r>
                      <a:r>
                        <a:rPr lang="es-ES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InfoInd</a:t>
                      </a:r>
                      <a:r>
                        <a:rPr lang="es-ES" dirty="0"/>
                        <a:t>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5049"/>
                  </a:ext>
                </a:extLst>
              </a:tr>
              <a:tr h="813043">
                <a:tc>
                  <a:txBody>
                    <a:bodyPr/>
                    <a:lstStyle/>
                    <a:p>
                      <a:r>
                        <a:rPr lang="es-ES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 propósito general (PC)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Tarjeta de adquisición de datos de </a:t>
                      </a:r>
                      <a:r>
                        <a:rPr lang="es-ES" dirty="0" err="1"/>
                        <a:t>National</a:t>
                      </a:r>
                      <a:r>
                        <a:rPr lang="es-ES" dirty="0"/>
                        <a:t> Instruments NI USB-6008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Microcontrolador</a:t>
                      </a:r>
                    </a:p>
                    <a:p>
                      <a:r>
                        <a:rPr lang="es-ES" dirty="0"/>
                        <a:t>ARM </a:t>
                      </a:r>
                      <a:r>
                        <a:rPr lang="es-ES" dirty="0" err="1"/>
                        <a:t>Cortex</a:t>
                      </a:r>
                      <a:r>
                        <a:rPr lang="es-ES" dirty="0"/>
                        <a:t> M4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Programación en C++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Entorno de desarrollo C++ </a:t>
                      </a:r>
                      <a:r>
                        <a:rPr lang="es-ES" dirty="0" err="1"/>
                        <a:t>Builder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Programación en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Entorno de desarrollo STM32CubeIDE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57054"/>
                  </a:ext>
                </a:extLst>
              </a:tr>
            </a:tbl>
          </a:graphicData>
        </a:graphic>
      </p:graphicFrame>
      <p:pic>
        <p:nvPicPr>
          <p:cNvPr id="8" name="Picture 2" descr="https://i.ebayimg.com/images/g/Q3cAAOSwIaFZLCmD/s-l1600.jpg">
            <a:extLst>
              <a:ext uri="{FF2B5EF4-FFF2-40B4-BE49-F238E27FC236}">
                <a16:creationId xmlns:a16="http://schemas.microsoft.com/office/drawing/2014/main" id="{3D85B688-5C57-FA30-977E-3B53709B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4" y="1567250"/>
            <a:ext cx="1894520" cy="12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8">
            <a:extLst>
              <a:ext uri="{FF2B5EF4-FFF2-40B4-BE49-F238E27FC236}">
                <a16:creationId xmlns:a16="http://schemas.microsoft.com/office/drawing/2014/main" id="{23CE22D4-B377-F699-60E8-950B389A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22" y="1567250"/>
            <a:ext cx="1590748" cy="12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93D5DA3F-6B76-DACF-A20B-7EE07A07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4654" y="1141800"/>
            <a:ext cx="1101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intensificación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0572"/>
            <a:ext cx="9601200" cy="3581400"/>
          </a:xfrm>
        </p:spPr>
        <p:txBody>
          <a:bodyPr>
            <a:normAutofit/>
          </a:bodyPr>
          <a:lstStyle/>
          <a:p>
            <a:r>
              <a:rPr lang="es-ES" dirty="0"/>
              <a:t>Sistemas Informáticos Industriales</a:t>
            </a:r>
          </a:p>
          <a:p>
            <a:r>
              <a:rPr lang="es-ES" dirty="0"/>
              <a:t>Sistemas Embebidos</a:t>
            </a:r>
          </a:p>
          <a:p>
            <a:r>
              <a:rPr lang="es-ES" dirty="0"/>
              <a:t>Sistemas de Tiempo real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BC83A1-3461-B672-7D4B-B0217876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45126"/>
              </p:ext>
            </p:extLst>
          </p:nvPr>
        </p:nvGraphicFramePr>
        <p:xfrm>
          <a:off x="2405743" y="3429000"/>
          <a:ext cx="7380514" cy="275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7">
                  <a:extLst>
                    <a:ext uri="{9D8B030D-6E8A-4147-A177-3AD203B41FA5}">
                      <a16:colId xmlns:a16="http://schemas.microsoft.com/office/drawing/2014/main" val="842394283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414859673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3131282876"/>
                    </a:ext>
                  </a:extLst>
                </a:gridCol>
                <a:gridCol w="2536371">
                  <a:extLst>
                    <a:ext uri="{9D8B030D-6E8A-4147-A177-3AD203B41FA5}">
                      <a16:colId xmlns:a16="http://schemas.microsoft.com/office/drawing/2014/main" val="2466884666"/>
                    </a:ext>
                  </a:extLst>
                </a:gridCol>
              </a:tblGrid>
              <a:tr h="378823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SEMB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SITR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5049"/>
                  </a:ext>
                </a:extLst>
              </a:tr>
              <a:tr h="813043">
                <a:tc>
                  <a:txBody>
                    <a:bodyPr/>
                    <a:lstStyle/>
                    <a:p>
                      <a:r>
                        <a:rPr lang="es-ES" sz="1600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Mismo que </a:t>
                      </a:r>
                      <a:r>
                        <a:rPr lang="es-ES" sz="1600" dirty="0" err="1"/>
                        <a:t>InfoInd</a:t>
                      </a:r>
                      <a:r>
                        <a:rPr lang="es-ES" sz="1600" dirty="0"/>
                        <a:t> I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Mismo que </a:t>
                      </a:r>
                      <a:r>
                        <a:rPr lang="es-ES" sz="1600" dirty="0" err="1"/>
                        <a:t>InfoInd</a:t>
                      </a:r>
                      <a:r>
                        <a:rPr lang="es-ES" sz="1600" dirty="0"/>
                        <a:t> II</a:t>
                      </a:r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Propósito general (PC)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ARM </a:t>
                      </a:r>
                      <a:r>
                        <a:rPr lang="es-ES" sz="1600" dirty="0" err="1"/>
                        <a:t>Cortex</a:t>
                      </a:r>
                      <a:r>
                        <a:rPr lang="es-ES" sz="1600" dirty="0"/>
                        <a:t> A9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/>
                        <a:t>AlphaBot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Mismo que </a:t>
                      </a:r>
                      <a:r>
                        <a:rPr lang="es-ES" sz="1600" dirty="0" err="1"/>
                        <a:t>InfoInd</a:t>
                      </a:r>
                      <a:r>
                        <a:rPr lang="es-ES" sz="1600" dirty="0"/>
                        <a:t> I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Mismo que </a:t>
                      </a:r>
                      <a:r>
                        <a:rPr lang="es-ES" sz="1600" dirty="0" err="1"/>
                        <a:t>InfoInd</a:t>
                      </a:r>
                      <a:r>
                        <a:rPr lang="es-ES" sz="1600" dirty="0"/>
                        <a:t> 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/>
                        <a:t>FreeRTOS</a:t>
                      </a:r>
                      <a:endParaRPr lang="es-ES" sz="1600" dirty="0"/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Programación en 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GNAT 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Perfil </a:t>
                      </a:r>
                      <a:r>
                        <a:rPr lang="es-ES" sz="1600" dirty="0" err="1"/>
                        <a:t>Ravenscar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5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8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Informáticos Industriales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210800" cy="3581400"/>
          </a:xfrm>
        </p:spPr>
        <p:txBody>
          <a:bodyPr>
            <a:normAutofit/>
          </a:bodyPr>
          <a:lstStyle/>
          <a:p>
            <a:r>
              <a:rPr lang="es-ES" sz="2400" dirty="0"/>
              <a:t>Desarrollo orientado a objetos y basados en componentes y utilización de bibliotecas de terceros desarrolladores para la implementación de aplicaciones industriales, considerando aspectos como la comunicación entre dispositivos y el tratamiento de datos</a:t>
            </a:r>
          </a:p>
          <a:p>
            <a:pPr lvl="1"/>
            <a:r>
              <a:rPr lang="es-ES" sz="2400" dirty="0"/>
              <a:t>Programación gráfica en C++ (entorno C++ </a:t>
            </a:r>
            <a:r>
              <a:rPr lang="es-ES" sz="2400" dirty="0" err="1"/>
              <a:t>Builder</a:t>
            </a:r>
            <a:r>
              <a:rPr lang="es-ES" sz="2400" dirty="0"/>
              <a:t>)</a:t>
            </a:r>
          </a:p>
          <a:p>
            <a:pPr lvl="1"/>
            <a:r>
              <a:rPr lang="es-ES" sz="2400" dirty="0"/>
              <a:t>Comunicaciones TCP/IP y MQTT </a:t>
            </a:r>
          </a:p>
          <a:p>
            <a:pPr lvl="1"/>
            <a:r>
              <a:rPr lang="es-ES" sz="2400" dirty="0"/>
              <a:t>Bases de datos</a:t>
            </a:r>
          </a:p>
        </p:txBody>
      </p:sp>
    </p:spTree>
    <p:extLst>
      <p:ext uri="{BB962C8B-B14F-4D97-AF65-F5344CB8AC3E}">
        <p14:creationId xmlns:p14="http://schemas.microsoft.com/office/powerpoint/2010/main" val="334658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Informáticos Industriales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11E950-8A46-76A0-E66B-18381FD7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9738"/>
            <a:ext cx="9601200" cy="3581400"/>
          </a:xfrm>
        </p:spPr>
        <p:txBody>
          <a:bodyPr>
            <a:normAutofit/>
          </a:bodyPr>
          <a:lstStyle/>
          <a:p>
            <a:r>
              <a:rPr lang="es-ES" sz="2800" dirty="0"/>
              <a:t>Ejemplos de trabajos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F59C599-52D4-C4C9-B73C-584EEDF217A1}"/>
              </a:ext>
            </a:extLst>
          </p:cNvPr>
          <p:cNvSpPr txBox="1">
            <a:spLocks noChangeArrowheads="1"/>
          </p:cNvSpPr>
          <p:nvPr/>
        </p:nvSpPr>
        <p:spPr>
          <a:xfrm>
            <a:off x="1984149" y="2528888"/>
            <a:ext cx="3578225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Dosificador secuencial de materias sólidas</a:t>
            </a:r>
          </a:p>
        </p:txBody>
      </p:sp>
      <p:graphicFrame>
        <p:nvGraphicFramePr>
          <p:cNvPr id="7" name="Objeto 4">
            <a:extLst>
              <a:ext uri="{FF2B5EF4-FFF2-40B4-BE49-F238E27FC236}">
                <a16:creationId xmlns:a16="http://schemas.microsoft.com/office/drawing/2014/main" id="{9D4E2DDC-DB0E-7B93-AB67-C154361B2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85758"/>
              </p:ext>
            </p:extLst>
          </p:nvPr>
        </p:nvGraphicFramePr>
        <p:xfrm>
          <a:off x="2155599" y="3173413"/>
          <a:ext cx="3406775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327400" imgH="3327400" progId="CorelDRAW.Graphic.10">
                  <p:embed/>
                </p:oleObj>
              </mc:Choice>
              <mc:Fallback>
                <p:oleObj r:id="rId3" imgW="3327400" imgH="3327400" progId="CorelDRAW.Graphic.10">
                  <p:embed/>
                  <p:pic>
                    <p:nvPicPr>
                      <p:cNvPr id="26630" name="Objeto 4">
                        <a:extLst>
                          <a:ext uri="{FF2B5EF4-FFF2-40B4-BE49-F238E27FC236}">
                            <a16:creationId xmlns:a16="http://schemas.microsoft.com/office/drawing/2014/main" id="{095F14FF-90BA-16D9-734F-C79F365AD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599" y="3173413"/>
                        <a:ext cx="3406775" cy="340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C122213E-0F00-633D-9CA9-2AE44B0A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76" y="3695701"/>
            <a:ext cx="3470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C6FC3B3-E1FD-CCEE-4209-8977ABCB7280}"/>
              </a:ext>
            </a:extLst>
          </p:cNvPr>
          <p:cNvSpPr txBox="1">
            <a:spLocks noChangeArrowheads="1"/>
          </p:cNvSpPr>
          <p:nvPr/>
        </p:nvSpPr>
        <p:spPr>
          <a:xfrm>
            <a:off x="6629628" y="2528888"/>
            <a:ext cx="3578225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Punto de pesado</a:t>
            </a:r>
          </a:p>
        </p:txBody>
      </p:sp>
    </p:spTree>
    <p:extLst>
      <p:ext uri="{BB962C8B-B14F-4D97-AF65-F5344CB8AC3E}">
        <p14:creationId xmlns:p14="http://schemas.microsoft.com/office/powerpoint/2010/main" val="225804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D5B95-968E-3141-35C5-2C32F41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Sistemas Embebidos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E4D2-BA7E-1EA8-B05B-90D1BBA6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210800" cy="3581400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Capacidad de diseño del hardware y el software asociado de un sistema empotrado </a:t>
            </a:r>
          </a:p>
          <a:p>
            <a:r>
              <a:rPr lang="es-ES" sz="2400" dirty="0"/>
              <a:t>Diseño con microcontroladores</a:t>
            </a:r>
          </a:p>
          <a:p>
            <a:r>
              <a:rPr lang="es-ES" sz="2400" dirty="0"/>
              <a:t>Conectividad </a:t>
            </a:r>
            <a:r>
              <a:rPr lang="es-ES" sz="2400" dirty="0" err="1"/>
              <a:t>IoT</a:t>
            </a:r>
            <a:endParaRPr lang="es-ES" sz="2400" dirty="0"/>
          </a:p>
          <a:p>
            <a:r>
              <a:rPr lang="es-ES" sz="2400" dirty="0"/>
              <a:t>Programación en C++</a:t>
            </a:r>
          </a:p>
          <a:p>
            <a:r>
              <a:rPr lang="es-ES" sz="2400" dirty="0"/>
              <a:t>Entorno de desarrollo: STM32CubeIDE</a:t>
            </a:r>
          </a:p>
          <a:p>
            <a:r>
              <a:rPr lang="es-ES" sz="2400" dirty="0"/>
              <a:t>Sistema operativo: </a:t>
            </a:r>
            <a:r>
              <a:rPr lang="es-ES" sz="2400" dirty="0" err="1"/>
              <a:t>FreeRTOS</a:t>
            </a:r>
            <a:endParaRPr lang="es-ES" sz="2400" dirty="0"/>
          </a:p>
          <a:p>
            <a:r>
              <a:rPr lang="es-ES" sz="2400" dirty="0"/>
              <a:t>ARM </a:t>
            </a:r>
            <a:r>
              <a:rPr lang="es-ES" sz="2400" dirty="0" err="1"/>
              <a:t>Cortex</a:t>
            </a:r>
            <a:r>
              <a:rPr lang="es-ES" sz="2400" dirty="0"/>
              <a:t> M4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75AE12A2-5378-49A4-16FA-BC0C9E21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35" y="3606800"/>
            <a:ext cx="31686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82700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356</TotalTime>
  <Words>479</Words>
  <Application>Microsoft Office PowerPoint</Application>
  <PresentationFormat>Panorámica</PresentationFormat>
  <Paragraphs>107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Tahoma</vt:lpstr>
      <vt:lpstr>Verdana</vt:lpstr>
      <vt:lpstr>Wingdings</vt:lpstr>
      <vt:lpstr>Recorte</vt:lpstr>
      <vt:lpstr>CorelDRAW.Graphic.10</vt:lpstr>
      <vt:lpstr>GIEIA Grado en Ingeniería Electrónica Industrial y Automática </vt:lpstr>
      <vt:lpstr>La intensificación</vt:lpstr>
      <vt:lpstr>Asignaturas relacionadas</vt:lpstr>
      <vt:lpstr>Informática Industrial I y II</vt:lpstr>
      <vt:lpstr>Informática Industrial I y II</vt:lpstr>
      <vt:lpstr>Asignaturas de la intensificación</vt:lpstr>
      <vt:lpstr>Sistemas Informáticos Industriales</vt:lpstr>
      <vt:lpstr>Sistemas Informáticos Industriales</vt:lpstr>
      <vt:lpstr>Sistemas Embebidos</vt:lpstr>
      <vt:lpstr>Sistemas Embebidos</vt:lpstr>
      <vt:lpstr>Sistemas Informáticos de Tiempo Real</vt:lpstr>
      <vt:lpstr>Sistemas Informáticos de Tiempo Real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GIEIA Grado en Ingeniería Electrónica Industrial y Automática</dc:title>
  <dc:creator>Microsoft Office User</dc:creator>
  <cp:lastModifiedBy>Mª Pilar Molina Palomares</cp:lastModifiedBy>
  <cp:revision>13</cp:revision>
  <dcterms:created xsi:type="dcterms:W3CDTF">2024-05-30T07:26:54Z</dcterms:created>
  <dcterms:modified xsi:type="dcterms:W3CDTF">2024-06-04T16:42:29Z</dcterms:modified>
</cp:coreProperties>
</file>