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6" r:id="rId6"/>
    <p:sldId id="257" r:id="rId7"/>
    <p:sldId id="258" r:id="rId8"/>
    <p:sldId id="259" r:id="rId9"/>
    <p:sldId id="261" r:id="rId10"/>
    <p:sldId id="285" r:id="rId11"/>
    <p:sldId id="286" r:id="rId12"/>
    <p:sldId id="288" r:id="rId13"/>
    <p:sldId id="282" r:id="rId14"/>
    <p:sldId id="284" r:id="rId15"/>
    <p:sldId id="263" r:id="rId16"/>
    <p:sldId id="264" r:id="rId17"/>
    <p:sldId id="265" r:id="rId18"/>
    <p:sldId id="266" r:id="rId19"/>
    <p:sldId id="267" r:id="rId20"/>
    <p:sldId id="269" r:id="rId21"/>
    <p:sldId id="270" r:id="rId22"/>
    <p:sldId id="271" r:id="rId23"/>
    <p:sldId id="301" r:id="rId24"/>
    <p:sldId id="274" r:id="rId25"/>
    <p:sldId id="302" r:id="rId2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111" d="100"/>
          <a:sy n="111" d="100"/>
        </p:scale>
        <p:origin x="588"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A9AB58-5305-49CE-9DC3-462DAD6CC15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390BCFA-DB88-462A-840C-014C8E122B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A424291-34AE-4F40-9DDF-0E2D2E7EE2DE}"/>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68CC7904-7FEC-4860-84FA-4E2138927C7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9617BECF-7FB6-43BF-A02E-61FC927F8556}"/>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2215676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26345B-F829-47C8-BDDA-7BC4538FB88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FA2DC5E-CCA3-4D06-92AC-21D267D7E47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CA93BBF-FCFA-4801-B0A6-7AC70499CCF7}"/>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05661BAC-F01D-4435-A154-8B747DD5F47C}"/>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02D198B7-FFE9-4521-9BBC-1D0B866DDE76}"/>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308898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026C35-FB3A-40A6-AF15-E21521A4FB54}"/>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60E8ECE7-63AF-4FDF-9E58-76CD1B19EF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B19F5EDD-6E60-440B-9599-135FB861E1A7}"/>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FFA42DCC-C90E-4844-8645-32B56E5C4F0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ADCC91E-9021-431A-90DB-093B517A9607}"/>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3552652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DDCE31-6FE8-4805-AA85-FEED62FE097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A11236C-702F-490E-883F-24718EA70C8D}"/>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ECA9592-3C9D-4040-AB7F-C0722ED01C51}"/>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F38E317-F183-4104-877A-46DCCD56B8D2}"/>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6" name="Marcador de pie de página 5">
            <a:extLst>
              <a:ext uri="{FF2B5EF4-FFF2-40B4-BE49-F238E27FC236}">
                <a16:creationId xmlns:a16="http://schemas.microsoft.com/office/drawing/2014/main" id="{0793B5BC-3871-4CD0-A5AA-7BE13B82E30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EE0B7BAA-B5B5-4577-A107-FFEC4C34DED8}"/>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2374444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F3054-7FAE-41EB-A8C2-805158D5A11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9F64C1F5-63CB-48D6-B7B8-AE3FE84E0F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CBCDC1C9-A79F-4F86-AD1D-6A1479CFD152}"/>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B2D2F97-6A57-4559-BF65-07DC500ECB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DC64A088-2EF4-4994-BD70-D43F60238147}"/>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E2B991B-B5AF-4971-8873-F95298B4E1DB}"/>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8" name="Marcador de pie de página 7">
            <a:extLst>
              <a:ext uri="{FF2B5EF4-FFF2-40B4-BE49-F238E27FC236}">
                <a16:creationId xmlns:a16="http://schemas.microsoft.com/office/drawing/2014/main" id="{1F52D75B-5963-43D5-B58E-785E244E6042}"/>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3E98CC4-31FB-42F3-8755-040C3252F238}"/>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273983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4C8EF6-63B3-4759-8DAA-E58E0C968065}"/>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3C5C7169-31E4-4E3C-9F07-33F36CE45CEA}"/>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4" name="Marcador de pie de página 3">
            <a:extLst>
              <a:ext uri="{FF2B5EF4-FFF2-40B4-BE49-F238E27FC236}">
                <a16:creationId xmlns:a16="http://schemas.microsoft.com/office/drawing/2014/main" id="{70E73D84-5105-4EEE-A5FF-600457586044}"/>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95EED03-419E-4C5B-8419-207A4DF32340}"/>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2844435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C50916C-2374-46A7-8109-DF4BFE80AE50}"/>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3" name="Marcador de pie de página 2">
            <a:extLst>
              <a:ext uri="{FF2B5EF4-FFF2-40B4-BE49-F238E27FC236}">
                <a16:creationId xmlns:a16="http://schemas.microsoft.com/office/drawing/2014/main" id="{DD362060-CC09-4262-8A7E-02E2BDD7E4AF}"/>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7539DCD4-7051-4E0C-97F4-0E25740AA566}"/>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1494826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6B4020-3E09-4152-B804-7139DB4C73F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1F357AC-CB63-42CB-8356-2C668155E3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5CD7228-0FF8-4CDA-BD3D-E468ECF423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74509832-9CF5-45DB-AA97-34EBCB0DD6FD}"/>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6" name="Marcador de pie de página 5">
            <a:extLst>
              <a:ext uri="{FF2B5EF4-FFF2-40B4-BE49-F238E27FC236}">
                <a16:creationId xmlns:a16="http://schemas.microsoft.com/office/drawing/2014/main" id="{CEE8903F-632C-4867-96BB-0B38684E26D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D9B1578-8279-472C-B43E-E902B74ECFB7}"/>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1948870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39358D-844E-4C82-A5EE-51B251643A4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6D0E9B1-1A1F-4E20-B805-8E6591AC7E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83E59946-2D69-4BA0-AE3D-D01F5A8CE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9579513D-71C7-42D0-A90D-B40EE5B03938}"/>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6" name="Marcador de pie de página 5">
            <a:extLst>
              <a:ext uri="{FF2B5EF4-FFF2-40B4-BE49-F238E27FC236}">
                <a16:creationId xmlns:a16="http://schemas.microsoft.com/office/drawing/2014/main" id="{ADBF140B-C6FC-4E3D-9719-AA1C451D410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1393C78-2D36-4B5E-B655-4EE0283836F9}"/>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3424029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C1E2BB-421E-4F01-A135-675FE320BAA4}"/>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4C6D6E6-F842-4E9E-83C8-A98CB1D5D037}"/>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38FFFA1-8671-414D-8B77-394767A483B5}"/>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262F26F5-1BB5-48B3-BEF6-92EE96089A0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04F3D5A-6C5E-4DC9-8B44-FCB1E7F64950}"/>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4195971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FD598A4-64D0-4244-8A2B-738E2201AF1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D1C8074-2881-4E8D-BEC7-753FE1A0B33B}"/>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B76C39-119F-4D79-8DA0-CCF52C282A9A}"/>
              </a:ext>
            </a:extLst>
          </p:cNvPr>
          <p:cNvSpPr>
            <a:spLocks noGrp="1"/>
          </p:cNvSpPr>
          <p:nvPr>
            <p:ph type="dt" sz="half" idx="10"/>
          </p:nvPr>
        </p:nvSpPr>
        <p:spPr/>
        <p:txBody>
          <a:body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B3964C85-6F85-45D1-8A2A-DFF167B79202}"/>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0FC782CD-A193-47C7-9EAA-70DDE210ED04}"/>
              </a:ext>
            </a:extLst>
          </p:cNvPr>
          <p:cNvSpPr>
            <a:spLocks noGrp="1"/>
          </p:cNvSpPr>
          <p:nvPr>
            <p:ph type="sldNum" sz="quarter" idx="12"/>
          </p:nvPr>
        </p:nvSpPr>
        <p:spPr/>
        <p:txBody>
          <a:bodyPr/>
          <a:lstStyle/>
          <a:p>
            <a:fld id="{C9B00FB8-2C53-4CDB-992D-700832013C02}" type="slidenum">
              <a:rPr lang="es-ES" smtClean="0"/>
              <a:t>‹Nº›</a:t>
            </a:fld>
            <a:endParaRPr lang="es-ES"/>
          </a:p>
        </p:txBody>
      </p:sp>
    </p:spTree>
    <p:extLst>
      <p:ext uri="{BB962C8B-B14F-4D97-AF65-F5344CB8AC3E}">
        <p14:creationId xmlns:p14="http://schemas.microsoft.com/office/powerpoint/2010/main" val="597855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1EC404-E430-4FC0-BC2A-B529B96F10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790ACF8-B7DE-45BA-8F8D-DE7DA7B295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668095-D7A5-4868-BBBD-CE1FF14089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939182-A0C9-43E4-983C-71CB27502174}" type="datetimeFigureOut">
              <a:rPr lang="es-ES" smtClean="0"/>
              <a:t>19/10/2026</a:t>
            </a:fld>
            <a:endParaRPr lang="es-ES"/>
          </a:p>
        </p:txBody>
      </p:sp>
      <p:sp>
        <p:nvSpPr>
          <p:cNvPr id="5" name="Marcador de pie de página 4">
            <a:extLst>
              <a:ext uri="{FF2B5EF4-FFF2-40B4-BE49-F238E27FC236}">
                <a16:creationId xmlns:a16="http://schemas.microsoft.com/office/drawing/2014/main" id="{D26E76E2-D39B-4AE1-995B-5B647578B6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DBE288C5-1206-48D1-A135-7B4C3D19E9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B00FB8-2C53-4CDB-992D-700832013C02}" type="slidenum">
              <a:rPr lang="es-ES" smtClean="0"/>
              <a:t>‹Nº›</a:t>
            </a:fld>
            <a:endParaRPr lang="es-ES"/>
          </a:p>
        </p:txBody>
      </p:sp>
    </p:spTree>
    <p:extLst>
      <p:ext uri="{BB962C8B-B14F-4D97-AF65-F5344CB8AC3E}">
        <p14:creationId xmlns:p14="http://schemas.microsoft.com/office/powerpoint/2010/main" val="328029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mailto:sric@etsinf.upv.es" TargetMode="External"/><Relationship Id="rId7"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mailto:hskorczy@ade.upv.es" TargetMode="External"/><Relationship Id="rId5" Type="http://schemas.openxmlformats.org/officeDocument/2006/relationships/hyperlink" Target="mailto:internacional@upvnet.upv.es" TargetMode="External"/><Relationship Id="rId4" Type="http://schemas.openxmlformats.org/officeDocument/2006/relationships/hyperlink" Target="mailto:hskorczy@idm.upv.e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upv.es/titulaciones/GDADEINF/menu_1013191c.html" TargetMode="External"/><Relationship Id="rId2" Type="http://schemas.openxmlformats.org/officeDocument/2006/relationships/hyperlink" Target="https://www.upv.es/entidades/ade/download/29049"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upv.es/titulaciones/GDADEINF/menu_1013191c.html"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upv.es/entidades/sint/convocatoria-erasmus-27-28_genera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upv.es/entidades/etsinf/destinos-de-intercambio-europeos/" TargetMode="External"/><Relationship Id="rId2" Type="http://schemas.openxmlformats.org/officeDocument/2006/relationships/hyperlink" Target="https://www.upv.es/entidades/ade/download/20067"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upv.es/entidades/sint/convocatoria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upv.es/entidades/sint/charlas-y-presentaciones/" TargetMode="External"/><Relationship Id="rId2" Type="http://schemas.openxmlformats.org/officeDocument/2006/relationships/hyperlink" Target="https://www.upv.es/entidades/sint/semana-internacional-intercambio/"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upv.es/entidades/sint/sicu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upv.es/entidades/sint/semana-internacional-intercambio/" TargetMode="External"/><Relationship Id="rId2" Type="http://schemas.openxmlformats.org/officeDocument/2006/relationships/hyperlink" Target="https://aplicat.upv.es/aire-app/" TargetMode="External"/><Relationship Id="rId1" Type="http://schemas.openxmlformats.org/officeDocument/2006/relationships/slideLayout" Target="../slideLayouts/slideLayout2.xml"/><Relationship Id="rId6" Type="http://schemas.openxmlformats.org/officeDocument/2006/relationships/hyperlink" Target="mailto:erasmuspracticas@upvnet.upv.es" TargetMode="External"/><Relationship Id="rId5" Type="http://schemas.openxmlformats.org/officeDocument/2006/relationships/hyperlink" Target="https://www.upv.es/entidades/sint/erasmus-practicas/" TargetMode="External"/><Relationship Id="rId4" Type="http://schemas.openxmlformats.org/officeDocument/2006/relationships/hyperlink" Target="https://www.upv.es/entidades/sint/charlas-y-presentacione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aplicat.upv.es/dire-app/" TargetMode="External"/><Relationship Id="rId2" Type="http://schemas.openxmlformats.org/officeDocument/2006/relationships/hyperlink" Target="https://www.upv.es/contenidos/SIEPRACT/infoweb/siepract/info/714623normalc.html" TargetMode="External"/><Relationship Id="rId1" Type="http://schemas.openxmlformats.org/officeDocument/2006/relationships/slideLayout" Target="../slideLayouts/slideLayout2.xml"/><Relationship Id="rId5" Type="http://schemas.openxmlformats.org/officeDocument/2006/relationships/hyperlink" Target="mailto:practicas@etsinf.upv.es" TargetMode="External"/><Relationship Id="rId4" Type="http://schemas.openxmlformats.org/officeDocument/2006/relationships/hyperlink" Target="mailto:empreade@ade.upv.es"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www.upv.es/entidades/sint/vulcanu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upv.es/entidades/ccd/meridie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sri@etsinf.upv.es" TargetMode="External"/><Relationship Id="rId7"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mailto:hskorczy@ade.upv.es" TargetMode="External"/><Relationship Id="rId5" Type="http://schemas.openxmlformats.org/officeDocument/2006/relationships/hyperlink" Target="mailto:internacional@etsinf.upv.es" TargetMode="External"/><Relationship Id="rId4" Type="http://schemas.openxmlformats.org/officeDocument/2006/relationships/hyperlink" Target="mailto:hskorczy@idm.upv.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1F089B-A19F-45D5-9FA5-B3249CDB9B1E}"/>
              </a:ext>
            </a:extLst>
          </p:cNvPr>
          <p:cNvSpPr>
            <a:spLocks noGrp="1"/>
          </p:cNvSpPr>
          <p:nvPr>
            <p:ph type="ctrTitle"/>
          </p:nvPr>
        </p:nvSpPr>
        <p:spPr/>
        <p:txBody>
          <a:bodyPr>
            <a:normAutofit/>
          </a:bodyPr>
          <a:lstStyle/>
          <a:p>
            <a:r>
              <a:rPr lang="es-ES" sz="3600" b="1" dirty="0"/>
              <a:t>DOBLE GRADO </a:t>
            </a:r>
            <a:br>
              <a:rPr lang="es-ES" sz="3600" b="1" dirty="0"/>
            </a:br>
            <a:r>
              <a:rPr lang="es-ES" sz="3600" b="1" dirty="0"/>
              <a:t>ADE+INF</a:t>
            </a:r>
            <a:br>
              <a:rPr lang="es-ES" sz="3600" b="1" dirty="0"/>
            </a:br>
            <a:r>
              <a:rPr lang="es-ES" sz="3600" b="1" dirty="0"/>
              <a:t>PROGRAMAS DE INTERCAMBIO ACADÉMICO Y PRÁCTICAS EN EL EXTRANJERO</a:t>
            </a:r>
          </a:p>
        </p:txBody>
      </p:sp>
      <p:sp>
        <p:nvSpPr>
          <p:cNvPr id="3" name="Subtítulo 2">
            <a:extLst>
              <a:ext uri="{FF2B5EF4-FFF2-40B4-BE49-F238E27FC236}">
                <a16:creationId xmlns:a16="http://schemas.microsoft.com/office/drawing/2014/main" id="{B4FA7929-187A-4800-8E59-BF281041EAD0}"/>
              </a:ext>
            </a:extLst>
          </p:cNvPr>
          <p:cNvSpPr>
            <a:spLocks noGrp="1"/>
          </p:cNvSpPr>
          <p:nvPr>
            <p:ph type="subTitle" idx="1"/>
          </p:nvPr>
        </p:nvSpPr>
        <p:spPr/>
        <p:txBody>
          <a:bodyPr>
            <a:normAutofit/>
          </a:bodyPr>
          <a:lstStyle/>
          <a:p>
            <a:r>
              <a:rPr lang="es-ES" sz="2800" dirty="0"/>
              <a:t>Sesión informativa 15/10/2026</a:t>
            </a:r>
            <a:br>
              <a:rPr lang="es-ES" sz="2800" dirty="0"/>
            </a:br>
            <a:r>
              <a:rPr lang="es-ES" sz="2800" dirty="0"/>
              <a:t>curso 2027-28</a:t>
            </a:r>
          </a:p>
          <a:p>
            <a:endParaRPr lang="es-ES" dirty="0"/>
          </a:p>
        </p:txBody>
      </p:sp>
      <p:pic>
        <p:nvPicPr>
          <p:cNvPr id="1028" name="Picture 4" descr="Identidad visual corporativa | UPV - Universitat Politècnica de València"/>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69492" y="350184"/>
            <a:ext cx="3103098" cy="1096801"/>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12301" y="5477848"/>
            <a:ext cx="4821050" cy="81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logo nuevo FADE sep 2022 : Facultat d'Administració i ..."/>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356120" y="5177346"/>
            <a:ext cx="2753496" cy="94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838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1F089B-A19F-45D5-9FA5-B3249CDB9B1E}"/>
              </a:ext>
            </a:extLst>
          </p:cNvPr>
          <p:cNvSpPr>
            <a:spLocks noGrp="1"/>
          </p:cNvSpPr>
          <p:nvPr>
            <p:ph type="title"/>
          </p:nvPr>
        </p:nvSpPr>
        <p:spPr/>
        <p:txBody>
          <a:bodyPr/>
          <a:lstStyle/>
          <a:p>
            <a:r>
              <a:rPr lang="es-ES" dirty="0"/>
              <a:t>COORDINACIÓN</a:t>
            </a:r>
          </a:p>
        </p:txBody>
      </p:sp>
      <p:pic>
        <p:nvPicPr>
          <p:cNvPr id="12"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12301" y="5477848"/>
            <a:ext cx="4821050" cy="81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4"/>
          <p:cNvSpPr/>
          <p:nvPr/>
        </p:nvSpPr>
        <p:spPr>
          <a:xfrm>
            <a:off x="838200" y="1825625"/>
            <a:ext cx="5134520" cy="994118"/>
          </a:xfrm>
          <a:prstGeom prst="rect">
            <a:avLst/>
          </a:prstGeom>
        </p:spPr>
        <p:txBody>
          <a:bodyPr wrap="square">
            <a:spAutoFit/>
          </a:bodyPr>
          <a:lstStyle/>
          <a:p>
            <a:pPr>
              <a:lnSpc>
                <a:spcPct val="90000"/>
              </a:lnSpc>
              <a:spcAft>
                <a:spcPts val="600"/>
              </a:spcAft>
              <a:defRPr/>
            </a:pPr>
            <a:r>
              <a:rPr lang="en-US" altLang="es-ES" dirty="0"/>
              <a:t>Daniela Gil Salom</a:t>
            </a:r>
            <a:endParaRPr lang="en-US" altLang="es-ES" dirty="0">
              <a:cs typeface="Calibri"/>
            </a:endParaRPr>
          </a:p>
          <a:p>
            <a:pPr>
              <a:lnSpc>
                <a:spcPct val="90000"/>
              </a:lnSpc>
              <a:spcAft>
                <a:spcPts val="600"/>
              </a:spcAft>
              <a:defRPr/>
            </a:pPr>
            <a:r>
              <a:rPr lang="en-US" altLang="es-ES" dirty="0"/>
              <a:t>Subdirectora de Relaciones Internacionales y Cultura </a:t>
            </a:r>
            <a:endParaRPr lang="en-US" altLang="es-ES" dirty="0">
              <a:cs typeface="Calibri"/>
            </a:endParaRPr>
          </a:p>
          <a:p>
            <a:pPr>
              <a:lnSpc>
                <a:spcPct val="90000"/>
              </a:lnSpc>
              <a:spcAft>
                <a:spcPts val="600"/>
              </a:spcAft>
              <a:defRPr/>
            </a:pPr>
            <a:r>
              <a:rPr lang="en-US" altLang="es-ES" dirty="0">
                <a:hlinkClick r:id="rId3"/>
              </a:rPr>
              <a:t>sric@etsinf.upv.es</a:t>
            </a:r>
            <a:r>
              <a:rPr lang="en-US" altLang="es-ES" dirty="0"/>
              <a:t> </a:t>
            </a:r>
            <a:endParaRPr lang="en-US" altLang="es-ES" dirty="0">
              <a:cs typeface="Calibri" panose="020F0502020204030204"/>
            </a:endParaRPr>
          </a:p>
        </p:txBody>
      </p:sp>
      <p:sp>
        <p:nvSpPr>
          <p:cNvPr id="6" name="Rectángulo 5"/>
          <p:cNvSpPr/>
          <p:nvPr/>
        </p:nvSpPr>
        <p:spPr>
          <a:xfrm>
            <a:off x="7134900" y="1825625"/>
            <a:ext cx="4218900" cy="994118"/>
          </a:xfrm>
          <a:prstGeom prst="rect">
            <a:avLst/>
          </a:prstGeom>
        </p:spPr>
        <p:txBody>
          <a:bodyPr wrap="square">
            <a:spAutoFit/>
          </a:bodyPr>
          <a:lstStyle/>
          <a:p>
            <a:pPr>
              <a:lnSpc>
                <a:spcPct val="90000"/>
              </a:lnSpc>
              <a:spcAft>
                <a:spcPts val="600"/>
              </a:spcAft>
              <a:defRPr/>
            </a:pPr>
            <a:r>
              <a:rPr lang="en-US" altLang="es-ES" dirty="0"/>
              <a:t>Amparo </a:t>
            </a:r>
            <a:r>
              <a:rPr lang="en-US" altLang="es-ES" dirty="0" err="1"/>
              <a:t>Baviera</a:t>
            </a:r>
            <a:r>
              <a:rPr lang="en-US" altLang="es-ES" dirty="0"/>
              <a:t> Puig</a:t>
            </a:r>
            <a:endParaRPr lang="en-US" altLang="es-ES" dirty="0">
              <a:cs typeface="Calibri"/>
            </a:endParaRPr>
          </a:p>
          <a:p>
            <a:pPr>
              <a:lnSpc>
                <a:spcPct val="90000"/>
              </a:lnSpc>
              <a:spcAft>
                <a:spcPts val="600"/>
              </a:spcAft>
              <a:defRPr/>
            </a:pPr>
            <a:r>
              <a:rPr lang="en-US" altLang="es-ES" dirty="0" err="1"/>
              <a:t>Vicedecana</a:t>
            </a:r>
            <a:r>
              <a:rPr lang="en-US" altLang="es-ES" dirty="0"/>
              <a:t> de Relaciones Internacionales </a:t>
            </a:r>
            <a:endParaRPr lang="en-US" altLang="es-ES" dirty="0">
              <a:cs typeface="Calibri" panose="020F0502020204030204"/>
            </a:endParaRPr>
          </a:p>
          <a:p>
            <a:pPr>
              <a:lnSpc>
                <a:spcPct val="90000"/>
              </a:lnSpc>
              <a:spcAft>
                <a:spcPts val="600"/>
              </a:spcAft>
              <a:defRPr/>
            </a:pPr>
            <a:r>
              <a:rPr lang="en-US" altLang="es-ES" dirty="0">
                <a:hlinkClick r:id="rId4"/>
              </a:rPr>
              <a:t>ambapui@upv.es</a:t>
            </a:r>
            <a:endParaRPr lang="en-US" altLang="es-ES" dirty="0">
              <a:cs typeface="Calibri" panose="020F0502020204030204"/>
            </a:endParaRPr>
          </a:p>
        </p:txBody>
      </p:sp>
      <p:sp>
        <p:nvSpPr>
          <p:cNvPr id="9" name="Rectángulo 8"/>
          <p:cNvSpPr/>
          <p:nvPr/>
        </p:nvSpPr>
        <p:spPr>
          <a:xfrm>
            <a:off x="838200" y="3293439"/>
            <a:ext cx="6493042" cy="994118"/>
          </a:xfrm>
          <a:prstGeom prst="rect">
            <a:avLst/>
          </a:prstGeom>
        </p:spPr>
        <p:txBody>
          <a:bodyPr wrap="square">
            <a:spAutoFit/>
          </a:bodyPr>
          <a:lstStyle/>
          <a:p>
            <a:pPr>
              <a:lnSpc>
                <a:spcPct val="90000"/>
              </a:lnSpc>
              <a:spcAft>
                <a:spcPts val="600"/>
              </a:spcAft>
              <a:defRPr/>
            </a:pPr>
            <a:r>
              <a:rPr lang="en-US" altLang="es-ES" dirty="0"/>
              <a:t>Pilar Agustí Campos</a:t>
            </a:r>
            <a:endParaRPr lang="en-US" altLang="es-ES" dirty="0">
              <a:cs typeface="Calibri"/>
            </a:endParaRPr>
          </a:p>
          <a:p>
            <a:pPr>
              <a:lnSpc>
                <a:spcPct val="90000"/>
              </a:lnSpc>
              <a:spcAft>
                <a:spcPts val="600"/>
              </a:spcAft>
              <a:defRPr/>
            </a:pPr>
            <a:r>
              <a:rPr lang="en-US" altLang="es-ES" dirty="0" err="1"/>
              <a:t>Técnica</a:t>
            </a:r>
            <a:r>
              <a:rPr lang="en-US" altLang="es-ES" dirty="0"/>
              <a:t> Superior </a:t>
            </a:r>
            <a:endParaRPr lang="en-US" altLang="es-ES" dirty="0">
              <a:cs typeface="Calibri"/>
            </a:endParaRPr>
          </a:p>
          <a:p>
            <a:pPr>
              <a:lnSpc>
                <a:spcPct val="90000"/>
              </a:lnSpc>
              <a:spcAft>
                <a:spcPts val="600"/>
              </a:spcAft>
              <a:defRPr/>
            </a:pPr>
            <a:r>
              <a:rPr lang="en-US" altLang="es-ES" dirty="0">
                <a:hlinkClick r:id="rId5"/>
              </a:rPr>
              <a:t>internacional@upvnet.upv.es</a:t>
            </a:r>
            <a:r>
              <a:rPr lang="en-US" altLang="es-ES" dirty="0"/>
              <a:t> </a:t>
            </a:r>
            <a:endParaRPr lang="en-US" altLang="es-ES" dirty="0">
              <a:cs typeface="Calibri" panose="020F0502020204030204"/>
            </a:endParaRPr>
          </a:p>
        </p:txBody>
      </p:sp>
      <p:sp>
        <p:nvSpPr>
          <p:cNvPr id="10" name="Rectángulo 9"/>
          <p:cNvSpPr/>
          <p:nvPr/>
        </p:nvSpPr>
        <p:spPr>
          <a:xfrm>
            <a:off x="7134900" y="3232203"/>
            <a:ext cx="4218900" cy="994118"/>
          </a:xfrm>
          <a:prstGeom prst="rect">
            <a:avLst/>
          </a:prstGeom>
        </p:spPr>
        <p:txBody>
          <a:bodyPr wrap="square">
            <a:spAutoFit/>
          </a:bodyPr>
          <a:lstStyle/>
          <a:p>
            <a:pPr>
              <a:lnSpc>
                <a:spcPct val="90000"/>
              </a:lnSpc>
              <a:spcAft>
                <a:spcPts val="600"/>
              </a:spcAft>
              <a:defRPr/>
            </a:pPr>
            <a:r>
              <a:rPr lang="en-US" altLang="es-ES" dirty="0"/>
              <a:t>Ana Marí </a:t>
            </a:r>
            <a:r>
              <a:rPr lang="en-US" altLang="es-ES" dirty="0" err="1"/>
              <a:t>Clérigues</a:t>
            </a:r>
            <a:endParaRPr lang="en-US" altLang="es-ES" dirty="0">
              <a:cs typeface="Calibri"/>
            </a:endParaRPr>
          </a:p>
          <a:p>
            <a:pPr>
              <a:lnSpc>
                <a:spcPct val="90000"/>
              </a:lnSpc>
              <a:spcAft>
                <a:spcPts val="600"/>
              </a:spcAft>
              <a:defRPr/>
            </a:pPr>
            <a:r>
              <a:rPr lang="en-US" altLang="es-ES" dirty="0" err="1"/>
              <a:t>Técnica</a:t>
            </a:r>
            <a:r>
              <a:rPr lang="en-US" altLang="es-ES" dirty="0"/>
              <a:t> Superior </a:t>
            </a:r>
            <a:endParaRPr lang="en-US" altLang="es-ES" dirty="0">
              <a:cs typeface="Calibri"/>
            </a:endParaRPr>
          </a:p>
          <a:p>
            <a:pPr>
              <a:lnSpc>
                <a:spcPct val="90000"/>
              </a:lnSpc>
              <a:spcAft>
                <a:spcPts val="600"/>
              </a:spcAft>
              <a:defRPr/>
            </a:pPr>
            <a:r>
              <a:rPr lang="en-US" altLang="es-ES" dirty="0">
                <a:hlinkClick r:id="rId6"/>
              </a:rPr>
              <a:t>intade@ade.upv.es</a:t>
            </a:r>
            <a:endParaRPr lang="en-US" altLang="es-ES" dirty="0">
              <a:cs typeface="Calibri" panose="020F0502020204030204"/>
            </a:endParaRPr>
          </a:p>
        </p:txBody>
      </p:sp>
      <p:pic>
        <p:nvPicPr>
          <p:cNvPr id="13" name="Picture 2" descr="logo nuevo FADE sep 2022 : Facultat d'Administració i ..."/>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356120" y="5177346"/>
            <a:ext cx="2753496" cy="94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732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E04CAD-D35F-4060-B279-54AC4E07AA7A}"/>
              </a:ext>
            </a:extLst>
          </p:cNvPr>
          <p:cNvSpPr>
            <a:spLocks noGrp="1"/>
          </p:cNvSpPr>
          <p:nvPr>
            <p:ph type="title"/>
          </p:nvPr>
        </p:nvSpPr>
        <p:spPr/>
        <p:txBody>
          <a:bodyPr/>
          <a:lstStyle/>
          <a:p>
            <a:r>
              <a:rPr lang="es-ES" dirty="0"/>
              <a:t>¿A DÓNDE?</a:t>
            </a:r>
          </a:p>
        </p:txBody>
      </p:sp>
      <p:sp>
        <p:nvSpPr>
          <p:cNvPr id="3" name="Marcador de contenido 2">
            <a:extLst>
              <a:ext uri="{FF2B5EF4-FFF2-40B4-BE49-F238E27FC236}">
                <a16:creationId xmlns:a16="http://schemas.microsoft.com/office/drawing/2014/main" id="{894E784E-C3C0-4E65-ABBB-9B2CF5825913}"/>
              </a:ext>
            </a:extLst>
          </p:cNvPr>
          <p:cNvSpPr>
            <a:spLocks noGrp="1"/>
          </p:cNvSpPr>
          <p:nvPr>
            <p:ph idx="1"/>
          </p:nvPr>
        </p:nvSpPr>
        <p:spPr/>
        <p:txBody>
          <a:bodyPr>
            <a:normAutofit lnSpcReduction="10000"/>
          </a:bodyPr>
          <a:lstStyle/>
          <a:p>
            <a:pPr marL="0" indent="0">
              <a:buNone/>
            </a:pPr>
            <a:r>
              <a:rPr lang="es-ES" sz="1900" b="1" dirty="0">
                <a:latin typeface="Calibri" pitchFamily="34" charset="0"/>
              </a:rPr>
              <a:t>Para cursar estudios:</a:t>
            </a:r>
          </a:p>
          <a:p>
            <a:pPr marL="457200" lvl="1" indent="0">
              <a:buNone/>
            </a:pPr>
            <a:r>
              <a:rPr lang="es-ES" sz="1500" b="1" dirty="0">
                <a:solidFill>
                  <a:prstClr val="black"/>
                </a:solidFill>
              </a:rPr>
              <a:t>A nivel nacional		</a:t>
            </a:r>
            <a:r>
              <a:rPr lang="es-ES" sz="1500" dirty="0">
                <a:solidFill>
                  <a:prstClr val="black"/>
                </a:solidFill>
              </a:rPr>
              <a:t>SICUE (Sistema de Intercambio entre Centros Universitarios Españoles):</a:t>
            </a:r>
          </a:p>
          <a:p>
            <a:pPr marL="457200" lvl="1" indent="0">
              <a:buNone/>
            </a:pPr>
            <a:r>
              <a:rPr lang="es-ES" sz="1500" dirty="0">
                <a:solidFill>
                  <a:prstClr val="black"/>
                </a:solidFill>
              </a:rPr>
              <a:t>			Cualquier universidad española con acuerdo con la ETSINF-FADE</a:t>
            </a:r>
          </a:p>
          <a:p>
            <a:pPr marL="457200" lvl="1" indent="0">
              <a:buNone/>
            </a:pPr>
            <a:endParaRPr lang="es-ES" sz="1500" dirty="0">
              <a:solidFill>
                <a:prstClr val="black"/>
              </a:solidFill>
            </a:endParaRPr>
          </a:p>
          <a:p>
            <a:pPr marL="457200" lvl="1" indent="0">
              <a:buNone/>
            </a:pPr>
            <a:r>
              <a:rPr lang="es-ES" sz="1500" b="1" dirty="0">
                <a:solidFill>
                  <a:prstClr val="black"/>
                </a:solidFill>
              </a:rPr>
              <a:t>A nivel europeo		</a:t>
            </a:r>
            <a:r>
              <a:rPr lang="es-ES" sz="1500" dirty="0">
                <a:solidFill>
                  <a:prstClr val="black"/>
                </a:solidFill>
              </a:rPr>
              <a:t>Erasmus+ Estudios: Estancias académicas en instituciones de estados miembros de la UE, 				Islandia, Liechtenstein, Noruega, Reino Unido, Turquía y Croacia.</a:t>
            </a:r>
          </a:p>
          <a:p>
            <a:pPr marL="457200" lvl="1" indent="0">
              <a:buNone/>
            </a:pPr>
            <a:r>
              <a:rPr lang="es-ES" sz="1500" dirty="0">
                <a:solidFill>
                  <a:prstClr val="black"/>
                </a:solidFill>
              </a:rPr>
              <a:t>			Becas del gobierno suizo.</a:t>
            </a:r>
          </a:p>
          <a:p>
            <a:pPr marL="914400" lvl="2" indent="0">
              <a:buNone/>
            </a:pPr>
            <a:r>
              <a:rPr lang="es-ES" sz="1500" dirty="0">
                <a:solidFill>
                  <a:prstClr val="black"/>
                </a:solidFill>
              </a:rPr>
              <a:t>		</a:t>
            </a:r>
          </a:p>
          <a:p>
            <a:pPr marL="457200" lvl="1" indent="0">
              <a:buNone/>
            </a:pPr>
            <a:r>
              <a:rPr lang="es-ES" sz="1500" b="1" dirty="0">
                <a:solidFill>
                  <a:prstClr val="black"/>
                </a:solidFill>
              </a:rPr>
              <a:t>Fuera de Europa		</a:t>
            </a:r>
            <a:r>
              <a:rPr lang="es-ES" sz="1500" dirty="0" err="1">
                <a:solidFill>
                  <a:prstClr val="black"/>
                </a:solidFill>
              </a:rPr>
              <a:t>Promoe</a:t>
            </a:r>
            <a:r>
              <a:rPr lang="es-ES" sz="1500" dirty="0">
                <a:solidFill>
                  <a:prstClr val="black"/>
                </a:solidFill>
              </a:rPr>
              <a:t>-Erasmus+ Internacional (EEUU, Asia, América Latina, Australia, Canadá)</a:t>
            </a:r>
          </a:p>
          <a:p>
            <a:pPr marL="914400" lvl="2" indent="0">
              <a:buNone/>
            </a:pPr>
            <a:r>
              <a:rPr lang="es-ES" sz="1500" dirty="0">
                <a:solidFill>
                  <a:prstClr val="black"/>
                </a:solidFill>
              </a:rPr>
              <a:t>		Erasmus+ KA171 (los destinos dependen de las convocatorias)</a:t>
            </a:r>
          </a:p>
          <a:p>
            <a:pPr marL="914400" lvl="2" indent="0">
              <a:buNone/>
            </a:pPr>
            <a:r>
              <a:rPr lang="es-ES" sz="1500" dirty="0">
                <a:solidFill>
                  <a:prstClr val="black"/>
                </a:solidFill>
              </a:rPr>
              <a:t>		</a:t>
            </a:r>
          </a:p>
          <a:p>
            <a:pPr marL="914400" lvl="2" indent="0">
              <a:buNone/>
            </a:pPr>
            <a:r>
              <a:rPr lang="es-ES" sz="1500" dirty="0">
                <a:solidFill>
                  <a:prstClr val="black"/>
                </a:solidFill>
              </a:rPr>
              <a:t>			</a:t>
            </a:r>
          </a:p>
          <a:p>
            <a:pPr marL="0" indent="0">
              <a:buNone/>
            </a:pPr>
            <a:r>
              <a:rPr lang="es-ES" sz="1900" b="1" dirty="0">
                <a:latin typeface="Calibri" pitchFamily="34" charset="0"/>
              </a:rPr>
              <a:t>Para realizar prácticas de empresa:</a:t>
            </a:r>
          </a:p>
          <a:p>
            <a:pPr marL="457200" lvl="1" indent="0">
              <a:buNone/>
            </a:pPr>
            <a:r>
              <a:rPr lang="es-ES" sz="1500" b="1" dirty="0">
                <a:solidFill>
                  <a:prstClr val="black"/>
                </a:solidFill>
              </a:rPr>
              <a:t>En el extranjero		</a:t>
            </a:r>
            <a:r>
              <a:rPr lang="es-ES" sz="1500" dirty="0">
                <a:latin typeface="Calibri" pitchFamily="34" charset="0"/>
              </a:rPr>
              <a:t>Erasmus+ prácticas</a:t>
            </a:r>
          </a:p>
          <a:p>
            <a:pPr marL="457200" lvl="1" indent="0">
              <a:buNone/>
            </a:pPr>
            <a:r>
              <a:rPr lang="es-ES" sz="1500" dirty="0">
                <a:latin typeface="Calibri" pitchFamily="34" charset="0"/>
              </a:rPr>
              <a:t>			Prácticas SIE en el extranjero</a:t>
            </a:r>
          </a:p>
          <a:p>
            <a:pPr marL="457200" lvl="1" indent="0">
              <a:buNone/>
            </a:pPr>
            <a:r>
              <a:rPr lang="es-ES" sz="1500" dirty="0">
                <a:latin typeface="Calibri" pitchFamily="34" charset="0"/>
              </a:rPr>
              <a:t>			</a:t>
            </a:r>
            <a:r>
              <a:rPr lang="es-ES" sz="1500" dirty="0">
                <a:solidFill>
                  <a:prstClr val="black"/>
                </a:solidFill>
              </a:rPr>
              <a:t> </a:t>
            </a:r>
            <a:r>
              <a:rPr lang="es-ES" sz="1500" dirty="0" err="1">
                <a:solidFill>
                  <a:prstClr val="black"/>
                </a:solidFill>
              </a:rPr>
              <a:t>Vulcanus</a:t>
            </a:r>
            <a:r>
              <a:rPr lang="es-ES" sz="1500" dirty="0">
                <a:solidFill>
                  <a:prstClr val="black"/>
                </a:solidFill>
              </a:rPr>
              <a:t> (para estancias de prácticas en Japón)</a:t>
            </a:r>
            <a:endParaRPr lang="es-ES" sz="1500" dirty="0">
              <a:latin typeface="Calibri" pitchFamily="34" charset="0"/>
            </a:endParaRPr>
          </a:p>
          <a:p>
            <a:endParaRPr lang="es-ES" dirty="0"/>
          </a:p>
        </p:txBody>
      </p:sp>
    </p:spTree>
    <p:extLst>
      <p:ext uri="{BB962C8B-B14F-4D97-AF65-F5344CB8AC3E}">
        <p14:creationId xmlns:p14="http://schemas.microsoft.com/office/powerpoint/2010/main" val="262939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E0204B-D768-4E8C-844D-3F9FF10E530A}"/>
              </a:ext>
            </a:extLst>
          </p:cNvPr>
          <p:cNvSpPr>
            <a:spLocks noGrp="1"/>
          </p:cNvSpPr>
          <p:nvPr>
            <p:ph type="title"/>
          </p:nvPr>
        </p:nvSpPr>
        <p:spPr/>
        <p:txBody>
          <a:bodyPr/>
          <a:lstStyle/>
          <a:p>
            <a:r>
              <a:rPr lang="es-ES" dirty="0"/>
              <a:t>¿CUÁNDO?</a:t>
            </a:r>
          </a:p>
        </p:txBody>
      </p:sp>
      <p:pic>
        <p:nvPicPr>
          <p:cNvPr id="4" name="Marcador de contenido 3">
            <a:extLst>
              <a:ext uri="{FF2B5EF4-FFF2-40B4-BE49-F238E27FC236}">
                <a16:creationId xmlns:a16="http://schemas.microsoft.com/office/drawing/2014/main" id="{A8465C97-FAD1-4832-8787-F762639688E1}"/>
              </a:ext>
            </a:extLst>
          </p:cNvPr>
          <p:cNvPicPr>
            <a:picLocks noGrp="1" noChangeAspect="1"/>
          </p:cNvPicPr>
          <p:nvPr>
            <p:ph idx="1"/>
          </p:nvPr>
        </p:nvPicPr>
        <p:blipFill>
          <a:blip r:embed="rId2"/>
          <a:stretch>
            <a:fillRect/>
          </a:stretch>
        </p:blipFill>
        <p:spPr>
          <a:xfrm>
            <a:off x="3654398" y="1434084"/>
            <a:ext cx="6809822" cy="3596952"/>
          </a:xfrm>
          <a:prstGeom prst="rect">
            <a:avLst/>
          </a:prstGeom>
        </p:spPr>
      </p:pic>
      <p:sp>
        <p:nvSpPr>
          <p:cNvPr id="5" name="CuadroTexto 4">
            <a:extLst>
              <a:ext uri="{FF2B5EF4-FFF2-40B4-BE49-F238E27FC236}">
                <a16:creationId xmlns:a16="http://schemas.microsoft.com/office/drawing/2014/main" id="{C2869F46-86BC-4B77-9BB1-0CBD979A375C}"/>
              </a:ext>
            </a:extLst>
          </p:cNvPr>
          <p:cNvSpPr txBox="1"/>
          <p:nvPr/>
        </p:nvSpPr>
        <p:spPr>
          <a:xfrm>
            <a:off x="838199" y="5398510"/>
            <a:ext cx="7123981" cy="461665"/>
          </a:xfrm>
          <a:prstGeom prst="rect">
            <a:avLst/>
          </a:prstGeom>
          <a:noFill/>
          <a:ln w="38100">
            <a:solidFill>
              <a:srgbClr val="92D050"/>
            </a:solidFill>
          </a:ln>
        </p:spPr>
        <p:txBody>
          <a:bodyPr wrap="square" rtlCol="0">
            <a:spAutoFit/>
          </a:bodyPr>
          <a:lstStyle/>
          <a:p>
            <a:r>
              <a:rPr lang="es-ES" sz="2400" b="1" dirty="0"/>
              <a:t>En GADE: a partir del 4º (Cuatrimestre B)</a:t>
            </a:r>
          </a:p>
        </p:txBody>
      </p:sp>
      <p:sp>
        <p:nvSpPr>
          <p:cNvPr id="6" name="CuadroTexto 5">
            <a:extLst>
              <a:ext uri="{FF2B5EF4-FFF2-40B4-BE49-F238E27FC236}">
                <a16:creationId xmlns:a16="http://schemas.microsoft.com/office/drawing/2014/main" id="{AA83B167-F36D-4927-9435-15E8F916BEC2}"/>
              </a:ext>
            </a:extLst>
          </p:cNvPr>
          <p:cNvSpPr txBox="1"/>
          <p:nvPr/>
        </p:nvSpPr>
        <p:spPr>
          <a:xfrm>
            <a:off x="838199" y="6031210"/>
            <a:ext cx="6380747" cy="461665"/>
          </a:xfrm>
          <a:prstGeom prst="rect">
            <a:avLst/>
          </a:prstGeom>
          <a:noFill/>
          <a:ln w="38100">
            <a:solidFill>
              <a:schemeClr val="accent1"/>
            </a:solidFill>
          </a:ln>
        </p:spPr>
        <p:txBody>
          <a:bodyPr wrap="square" rtlCol="0">
            <a:spAutoFit/>
          </a:bodyPr>
          <a:lstStyle/>
          <a:p>
            <a:r>
              <a:rPr lang="es-ES" sz="2400" b="1" dirty="0"/>
              <a:t>En GIINF: En 5º</a:t>
            </a:r>
          </a:p>
        </p:txBody>
      </p:sp>
    </p:spTree>
    <p:extLst>
      <p:ext uri="{BB962C8B-B14F-4D97-AF65-F5344CB8AC3E}">
        <p14:creationId xmlns:p14="http://schemas.microsoft.com/office/powerpoint/2010/main" val="1517352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897B88-64E0-41F5-B0B2-4F1CF94794B5}"/>
              </a:ext>
            </a:extLst>
          </p:cNvPr>
          <p:cNvSpPr>
            <a:spLocks noGrp="1"/>
          </p:cNvSpPr>
          <p:nvPr>
            <p:ph type="title"/>
          </p:nvPr>
        </p:nvSpPr>
        <p:spPr/>
        <p:txBody>
          <a:bodyPr/>
          <a:lstStyle/>
          <a:p>
            <a:r>
              <a:rPr lang="es-ES" dirty="0"/>
              <a:t>¿CUÁNDO?</a:t>
            </a:r>
          </a:p>
        </p:txBody>
      </p:sp>
      <p:sp>
        <p:nvSpPr>
          <p:cNvPr id="3" name="Marcador de contenido 2">
            <a:extLst>
              <a:ext uri="{FF2B5EF4-FFF2-40B4-BE49-F238E27FC236}">
                <a16:creationId xmlns:a16="http://schemas.microsoft.com/office/drawing/2014/main" id="{D21DDA12-97F5-446E-9A73-A4960C8F9A66}"/>
              </a:ext>
            </a:extLst>
          </p:cNvPr>
          <p:cNvSpPr>
            <a:spLocks noGrp="1"/>
          </p:cNvSpPr>
          <p:nvPr>
            <p:ph idx="1"/>
          </p:nvPr>
        </p:nvSpPr>
        <p:spPr/>
        <p:txBody>
          <a:bodyPr>
            <a:normAutofit/>
          </a:bodyPr>
          <a:lstStyle/>
          <a:p>
            <a:pPr marL="0" indent="0">
              <a:buNone/>
            </a:pPr>
            <a:r>
              <a:rPr lang="es-ES" sz="2400" b="1" dirty="0"/>
              <a:t>Se deben elegir  asignaturas de GADE o de GIINF</a:t>
            </a:r>
          </a:p>
          <a:p>
            <a:pPr marL="0" indent="0">
              <a:buNone/>
            </a:pPr>
            <a:endParaRPr lang="es-ES" sz="3600" b="1" dirty="0"/>
          </a:p>
          <a:p>
            <a:r>
              <a:rPr lang="es-ES" sz="3300" dirty="0"/>
              <a:t>En GADE, las asignaturas en destino deben coincidir en temario un mínimo del 75%.</a:t>
            </a:r>
          </a:p>
          <a:p>
            <a:r>
              <a:rPr lang="es-ES" sz="3300" dirty="0"/>
              <a:t>En GIINF, la coincidencia debe ser del 70% en las de 5º.</a:t>
            </a:r>
          </a:p>
          <a:p>
            <a:endParaRPr lang="es-ES" dirty="0"/>
          </a:p>
        </p:txBody>
      </p:sp>
    </p:spTree>
    <p:extLst>
      <p:ext uri="{BB962C8B-B14F-4D97-AF65-F5344CB8AC3E}">
        <p14:creationId xmlns:p14="http://schemas.microsoft.com/office/powerpoint/2010/main" val="1025685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8E36E675-FD91-42B5-8215-63CAF206C588}"/>
              </a:ext>
            </a:extLst>
          </p:cNvPr>
          <p:cNvSpPr txBox="1">
            <a:spLocks noChangeArrowheads="1"/>
          </p:cNvSpPr>
          <p:nvPr/>
        </p:nvSpPr>
        <p:spPr bwMode="auto">
          <a:xfrm>
            <a:off x="1774866" y="1088135"/>
            <a:ext cx="6056111" cy="161848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ctr">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spcAft>
                <a:spcPts val="600"/>
              </a:spcAft>
              <a:defRPr/>
            </a:pPr>
            <a:r>
              <a:rPr lang="en-US" altLang="es-ES" sz="5400" b="1" dirty="0" err="1">
                <a:latin typeface="+mj-lt"/>
                <a:ea typeface="+mj-ea"/>
                <a:cs typeface="+mj-cs"/>
              </a:rPr>
              <a:t>Reconocimiento</a:t>
            </a:r>
            <a:r>
              <a:rPr lang="en-US" altLang="es-ES" sz="5400" b="1" dirty="0">
                <a:latin typeface="+mj-lt"/>
                <a:ea typeface="+mj-ea"/>
                <a:cs typeface="+mj-cs"/>
              </a:rPr>
              <a:t> </a:t>
            </a:r>
            <a:r>
              <a:rPr lang="en-US" altLang="es-ES" sz="5400" b="1" dirty="0" err="1">
                <a:latin typeface="+mj-lt"/>
                <a:ea typeface="+mj-ea"/>
                <a:cs typeface="+mj-cs"/>
              </a:rPr>
              <a:t>asignaturas</a:t>
            </a:r>
            <a:r>
              <a:rPr lang="en-US" altLang="es-ES" sz="5400" b="1" dirty="0">
                <a:latin typeface="+mj-lt"/>
                <a:ea typeface="+mj-ea"/>
                <a:cs typeface="+mj-cs"/>
              </a:rPr>
              <a:t> ADE</a:t>
            </a:r>
          </a:p>
        </p:txBody>
      </p:sp>
      <p:sp>
        <p:nvSpPr>
          <p:cNvPr id="30723" name="Text Box 3">
            <a:extLst>
              <a:ext uri="{FF2B5EF4-FFF2-40B4-BE49-F238E27FC236}">
                <a16:creationId xmlns:a16="http://schemas.microsoft.com/office/drawing/2014/main" id="{7698A4F1-F86C-4087-9C17-21367A0BF994}"/>
              </a:ext>
            </a:extLst>
          </p:cNvPr>
          <p:cNvSpPr txBox="1">
            <a:spLocks noChangeArrowheads="1"/>
          </p:cNvSpPr>
          <p:nvPr/>
        </p:nvSpPr>
        <p:spPr bwMode="auto">
          <a:xfrm>
            <a:off x="2487931" y="2969470"/>
            <a:ext cx="7777503" cy="280039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marL="342900" indent="-34290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indent="-228600" eaLnBrk="1" hangingPunct="1">
              <a:lnSpc>
                <a:spcPct val="90000"/>
              </a:lnSpc>
              <a:spcAft>
                <a:spcPts val="600"/>
              </a:spcAft>
              <a:buFont typeface="Arial" panose="020B0604020202020204" pitchFamily="34" charset="0"/>
              <a:buChar char="•"/>
              <a:defRPr/>
            </a:pPr>
            <a:r>
              <a:rPr lang="en-US" altLang="es-ES" dirty="0">
                <a:latin typeface="+mn-lt"/>
                <a:ea typeface="+mn-ea"/>
              </a:rPr>
              <a:t>Se </a:t>
            </a:r>
            <a:r>
              <a:rPr lang="en-US" altLang="es-ES" dirty="0" err="1">
                <a:latin typeface="+mn-lt"/>
                <a:ea typeface="+mn-ea"/>
              </a:rPr>
              <a:t>reconocen</a:t>
            </a:r>
            <a:r>
              <a:rPr lang="en-US" altLang="es-ES" dirty="0">
                <a:latin typeface="+mn-lt"/>
                <a:ea typeface="+mn-ea"/>
              </a:rPr>
              <a:t> de </a:t>
            </a:r>
            <a:r>
              <a:rPr lang="en-US" altLang="es-ES" dirty="0" err="1">
                <a:latin typeface="+mn-lt"/>
                <a:ea typeface="+mn-ea"/>
              </a:rPr>
              <a:t>manera</a:t>
            </a:r>
            <a:r>
              <a:rPr lang="en-US" altLang="es-ES" dirty="0">
                <a:latin typeface="+mn-lt"/>
                <a:ea typeface="+mn-ea"/>
              </a:rPr>
              <a:t> individual</a:t>
            </a:r>
            <a:endParaRPr lang="en-US" altLang="es-ES" dirty="0">
              <a:latin typeface="+mn-lt"/>
              <a:ea typeface="+mn-ea"/>
              <a:cs typeface="Calibri"/>
            </a:endParaRPr>
          </a:p>
          <a:p>
            <a:pPr indent="-228600" eaLnBrk="1" hangingPunct="1">
              <a:lnSpc>
                <a:spcPct val="90000"/>
              </a:lnSpc>
              <a:spcAft>
                <a:spcPts val="600"/>
              </a:spcAft>
              <a:buFont typeface="Arial" panose="020B0604020202020204" pitchFamily="34" charset="0"/>
              <a:buChar char="•"/>
              <a:defRPr/>
            </a:pPr>
            <a:r>
              <a:rPr lang="en-US" altLang="es-ES" dirty="0">
                <a:latin typeface="+mn-lt"/>
                <a:ea typeface="+mn-ea"/>
              </a:rPr>
              <a:t>Se </a:t>
            </a:r>
            <a:r>
              <a:rPr lang="en-US" altLang="es-ES" dirty="0" err="1">
                <a:latin typeface="+mn-lt"/>
                <a:ea typeface="+mn-ea"/>
              </a:rPr>
              <a:t>pueden</a:t>
            </a:r>
            <a:r>
              <a:rPr lang="en-US" altLang="es-ES" dirty="0">
                <a:latin typeface="+mn-lt"/>
                <a:ea typeface="+mn-ea"/>
              </a:rPr>
              <a:t> </a:t>
            </a:r>
            <a:r>
              <a:rPr lang="en-US" altLang="es-ES" dirty="0" err="1">
                <a:latin typeface="+mn-lt"/>
                <a:ea typeface="+mn-ea"/>
              </a:rPr>
              <a:t>hacer</a:t>
            </a:r>
            <a:r>
              <a:rPr lang="en-US" altLang="es-ES" dirty="0">
                <a:latin typeface="+mn-lt"/>
                <a:ea typeface="+mn-ea"/>
              </a:rPr>
              <a:t> </a:t>
            </a:r>
            <a:r>
              <a:rPr lang="en-US" altLang="es-ES" dirty="0" err="1">
                <a:latin typeface="+mn-lt"/>
                <a:ea typeface="+mn-ea"/>
              </a:rPr>
              <a:t>bloques</a:t>
            </a:r>
            <a:r>
              <a:rPr lang="en-US" altLang="es-ES" dirty="0">
                <a:latin typeface="+mn-lt"/>
                <a:ea typeface="+mn-ea"/>
              </a:rPr>
              <a:t> </a:t>
            </a:r>
            <a:r>
              <a:rPr lang="en-US" altLang="es-ES" dirty="0" err="1">
                <a:latin typeface="+mn-lt"/>
                <a:ea typeface="+mn-ea"/>
              </a:rPr>
              <a:t>por</a:t>
            </a:r>
            <a:r>
              <a:rPr lang="en-US" altLang="es-ES" dirty="0">
                <a:latin typeface="+mn-lt"/>
                <a:ea typeface="+mn-ea"/>
              </a:rPr>
              <a:t> </a:t>
            </a:r>
            <a:r>
              <a:rPr lang="en-US" altLang="es-ES" dirty="0" err="1">
                <a:latin typeface="+mn-lt"/>
                <a:ea typeface="+mn-ea"/>
              </a:rPr>
              <a:t>Materia</a:t>
            </a:r>
            <a:r>
              <a:rPr lang="en-US" altLang="es-ES" dirty="0">
                <a:latin typeface="+mn-lt"/>
                <a:ea typeface="+mn-ea"/>
              </a:rPr>
              <a:t>:</a:t>
            </a:r>
          </a:p>
          <a:p>
            <a:pPr lvl="1" indent="-228600" eaLnBrk="1" hangingPunct="1">
              <a:lnSpc>
                <a:spcPct val="90000"/>
              </a:lnSpc>
              <a:spcAft>
                <a:spcPts val="600"/>
              </a:spcAft>
              <a:buFont typeface="Arial" panose="020B0604020202020204" pitchFamily="34" charset="0"/>
              <a:buChar char="•"/>
              <a:defRPr/>
            </a:pPr>
            <a:r>
              <a:rPr lang="en-US" altLang="es-ES" dirty="0" err="1">
                <a:latin typeface="+mn-lt"/>
                <a:ea typeface="+mn-ea"/>
              </a:rPr>
              <a:t>Dirección</a:t>
            </a:r>
            <a:r>
              <a:rPr lang="en-US" altLang="es-ES" dirty="0">
                <a:latin typeface="+mn-lt"/>
                <a:ea typeface="+mn-ea"/>
              </a:rPr>
              <a:t> </a:t>
            </a:r>
            <a:r>
              <a:rPr lang="en-US" altLang="es-ES" dirty="0" err="1">
                <a:latin typeface="+mn-lt"/>
                <a:ea typeface="+mn-ea"/>
              </a:rPr>
              <a:t>Comercial</a:t>
            </a:r>
            <a:r>
              <a:rPr lang="en-US" altLang="es-ES" dirty="0">
                <a:latin typeface="+mn-lt"/>
                <a:ea typeface="+mn-ea"/>
              </a:rPr>
              <a:t> + </a:t>
            </a:r>
            <a:r>
              <a:rPr lang="en-US" altLang="es-ES" dirty="0" err="1">
                <a:latin typeface="+mn-lt"/>
                <a:ea typeface="+mn-ea"/>
              </a:rPr>
              <a:t>Investigación</a:t>
            </a:r>
            <a:r>
              <a:rPr lang="en-US" altLang="es-ES" dirty="0">
                <a:latin typeface="+mn-lt"/>
                <a:ea typeface="+mn-ea"/>
              </a:rPr>
              <a:t> </a:t>
            </a:r>
            <a:r>
              <a:rPr lang="en-US" altLang="es-ES" dirty="0" err="1">
                <a:latin typeface="+mn-lt"/>
                <a:ea typeface="+mn-ea"/>
              </a:rPr>
              <a:t>Comercial</a:t>
            </a:r>
            <a:endParaRPr lang="en-US" altLang="es-ES" dirty="0">
              <a:latin typeface="+mn-lt"/>
              <a:ea typeface="+mn-ea"/>
            </a:endParaRPr>
          </a:p>
          <a:p>
            <a:pPr lvl="1" indent="-228600" eaLnBrk="1" hangingPunct="1">
              <a:lnSpc>
                <a:spcPct val="90000"/>
              </a:lnSpc>
              <a:spcAft>
                <a:spcPts val="600"/>
              </a:spcAft>
              <a:buFont typeface="Arial" panose="020B0604020202020204" pitchFamily="34" charset="0"/>
              <a:buChar char="•"/>
              <a:defRPr/>
            </a:pPr>
            <a:r>
              <a:rPr lang="en-US" altLang="es-ES" dirty="0" err="1">
                <a:latin typeface="+mn-lt"/>
                <a:ea typeface="+mn-ea"/>
                <a:cs typeface="Calibri"/>
              </a:rPr>
              <a:t>Econometría</a:t>
            </a:r>
            <a:r>
              <a:rPr lang="en-US" altLang="es-ES" dirty="0">
                <a:latin typeface="+mn-lt"/>
                <a:ea typeface="+mn-ea"/>
                <a:cs typeface="Calibri"/>
              </a:rPr>
              <a:t> + </a:t>
            </a:r>
            <a:r>
              <a:rPr lang="en-US" altLang="es-ES" dirty="0" err="1">
                <a:latin typeface="+mn-lt"/>
                <a:ea typeface="+mn-ea"/>
                <a:cs typeface="Calibri"/>
              </a:rPr>
              <a:t>Métodos</a:t>
            </a:r>
            <a:r>
              <a:rPr lang="en-US" altLang="es-ES" dirty="0">
                <a:latin typeface="+mn-lt"/>
                <a:ea typeface="+mn-ea"/>
                <a:cs typeface="Calibri"/>
              </a:rPr>
              <a:t> </a:t>
            </a:r>
            <a:r>
              <a:rPr lang="en-US" altLang="es-ES" dirty="0" err="1">
                <a:latin typeface="+mn-lt"/>
                <a:ea typeface="+mn-ea"/>
                <a:cs typeface="Calibri"/>
              </a:rPr>
              <a:t>Cuantitativos</a:t>
            </a:r>
            <a:r>
              <a:rPr lang="en-US" altLang="es-ES" dirty="0">
                <a:latin typeface="+mn-lt"/>
                <a:ea typeface="+mn-ea"/>
                <a:cs typeface="Calibri"/>
              </a:rPr>
              <a:t> para la </a:t>
            </a:r>
            <a:r>
              <a:rPr lang="en-US" altLang="es-ES" dirty="0" err="1">
                <a:latin typeface="+mn-lt"/>
                <a:ea typeface="+mn-ea"/>
                <a:cs typeface="Calibri"/>
              </a:rPr>
              <a:t>toma</a:t>
            </a:r>
            <a:r>
              <a:rPr lang="en-US" altLang="es-ES" dirty="0">
                <a:latin typeface="+mn-lt"/>
                <a:ea typeface="+mn-ea"/>
                <a:cs typeface="Calibri"/>
              </a:rPr>
              <a:t> de </a:t>
            </a:r>
            <a:r>
              <a:rPr lang="en-US" altLang="es-ES" dirty="0" err="1">
                <a:latin typeface="+mn-lt"/>
                <a:ea typeface="+mn-ea"/>
                <a:cs typeface="Calibri"/>
              </a:rPr>
              <a:t>decisiones</a:t>
            </a:r>
            <a:r>
              <a:rPr lang="en-US" altLang="es-ES" dirty="0">
                <a:latin typeface="+mn-lt"/>
                <a:ea typeface="+mn-ea"/>
                <a:cs typeface="Calibri"/>
              </a:rPr>
              <a:t> + </a:t>
            </a:r>
            <a:r>
              <a:rPr lang="en-US" altLang="es-ES" dirty="0" err="1">
                <a:latin typeface="+mn-lt"/>
                <a:ea typeface="+mn-ea"/>
                <a:cs typeface="Calibri"/>
              </a:rPr>
              <a:t>Investigación</a:t>
            </a:r>
            <a:r>
              <a:rPr lang="en-US" altLang="es-ES" dirty="0">
                <a:latin typeface="+mn-lt"/>
                <a:ea typeface="+mn-ea"/>
                <a:cs typeface="Calibri"/>
              </a:rPr>
              <a:t> </a:t>
            </a:r>
            <a:r>
              <a:rPr lang="en-US" altLang="es-ES" dirty="0" err="1">
                <a:latin typeface="+mn-lt"/>
                <a:ea typeface="+mn-ea"/>
                <a:cs typeface="Calibri"/>
              </a:rPr>
              <a:t>Operativa</a:t>
            </a:r>
            <a:endParaRPr lang="en-US" altLang="es-ES" dirty="0">
              <a:latin typeface="+mn-lt"/>
              <a:ea typeface="+mn-ea"/>
              <a:cs typeface="Calibri"/>
            </a:endParaRPr>
          </a:p>
          <a:p>
            <a:pPr indent="-228600" eaLnBrk="1" hangingPunct="1">
              <a:lnSpc>
                <a:spcPct val="90000"/>
              </a:lnSpc>
              <a:spcAft>
                <a:spcPts val="600"/>
              </a:spcAft>
              <a:buFont typeface="Arial" panose="020B0604020202020204" pitchFamily="34" charset="0"/>
              <a:buChar char="•"/>
              <a:defRPr/>
            </a:pPr>
            <a:r>
              <a:rPr lang="en-US" altLang="es-ES" dirty="0" err="1">
                <a:latin typeface="+mn-lt"/>
                <a:ea typeface="+mn-ea"/>
              </a:rPr>
              <a:t>Número</a:t>
            </a:r>
            <a:r>
              <a:rPr lang="en-US" altLang="es-ES" dirty="0">
                <a:latin typeface="+mn-lt"/>
                <a:ea typeface="+mn-ea"/>
              </a:rPr>
              <a:t> de </a:t>
            </a:r>
            <a:r>
              <a:rPr lang="en-US" altLang="es-ES" dirty="0" err="1">
                <a:latin typeface="+mn-lt"/>
                <a:ea typeface="+mn-ea"/>
              </a:rPr>
              <a:t>créditos</a:t>
            </a:r>
            <a:r>
              <a:rPr lang="en-US" altLang="es-ES" dirty="0">
                <a:latin typeface="+mn-lt"/>
                <a:ea typeface="+mn-ea"/>
              </a:rPr>
              <a:t> </a:t>
            </a:r>
            <a:r>
              <a:rPr lang="en-US" altLang="es-ES" dirty="0" err="1">
                <a:latin typeface="+mn-lt"/>
                <a:ea typeface="+mn-ea"/>
              </a:rPr>
              <a:t>igual</a:t>
            </a:r>
            <a:r>
              <a:rPr lang="en-US" altLang="es-ES" dirty="0">
                <a:latin typeface="+mn-lt"/>
                <a:ea typeface="+mn-ea"/>
              </a:rPr>
              <a:t> o superior </a:t>
            </a:r>
            <a:r>
              <a:rPr lang="en-US" altLang="es-ES" dirty="0" err="1">
                <a:latin typeface="+mn-lt"/>
                <a:ea typeface="+mn-ea"/>
              </a:rPr>
              <a:t>en</a:t>
            </a:r>
            <a:r>
              <a:rPr lang="en-US" altLang="es-ES" dirty="0">
                <a:latin typeface="+mn-lt"/>
                <a:ea typeface="+mn-ea"/>
              </a:rPr>
              <a:t> </a:t>
            </a:r>
            <a:r>
              <a:rPr lang="en-US" altLang="es-ES" dirty="0" err="1">
                <a:latin typeface="+mn-lt"/>
                <a:ea typeface="+mn-ea"/>
              </a:rPr>
              <a:t>destino</a:t>
            </a:r>
            <a:endParaRPr lang="en-US" altLang="es-ES" dirty="0">
              <a:latin typeface="+mn-lt"/>
              <a:ea typeface="+mn-ea"/>
              <a:cs typeface="Calibri"/>
            </a:endParaRPr>
          </a:p>
          <a:p>
            <a:pPr indent="-228600">
              <a:lnSpc>
                <a:spcPct val="90000"/>
              </a:lnSpc>
              <a:spcAft>
                <a:spcPts val="600"/>
              </a:spcAft>
              <a:buFont typeface="Arial" panose="020B0604020202020204" pitchFamily="34" charset="0"/>
              <a:buChar char="•"/>
              <a:defRPr/>
            </a:pPr>
            <a:r>
              <a:rPr lang="en-US" altLang="es-ES" dirty="0" err="1">
                <a:latin typeface="+mn-lt"/>
                <a:ea typeface="+mn-ea"/>
                <a:cs typeface="Calibri"/>
              </a:rPr>
              <a:t>Mínimo</a:t>
            </a:r>
            <a:r>
              <a:rPr lang="en-US" altLang="es-ES" dirty="0">
                <a:latin typeface="+mn-lt"/>
                <a:ea typeface="+mn-ea"/>
                <a:cs typeface="Calibri"/>
              </a:rPr>
              <a:t> 24 </a:t>
            </a:r>
            <a:r>
              <a:rPr lang="en-US" altLang="es-ES" dirty="0" err="1">
                <a:latin typeface="+mn-lt"/>
                <a:ea typeface="+mn-ea"/>
                <a:cs typeface="Calibri"/>
              </a:rPr>
              <a:t>créditos</a:t>
            </a:r>
            <a:r>
              <a:rPr lang="en-US" altLang="es-ES" dirty="0">
                <a:latin typeface="+mn-lt"/>
                <a:ea typeface="+mn-ea"/>
                <a:cs typeface="Calibri"/>
              </a:rPr>
              <a:t> a </a:t>
            </a:r>
            <a:r>
              <a:rPr lang="en-US" altLang="es-ES" dirty="0" err="1">
                <a:latin typeface="+mn-lt"/>
                <a:ea typeface="+mn-ea"/>
                <a:cs typeface="Calibri"/>
              </a:rPr>
              <a:t>cursar</a:t>
            </a:r>
            <a:endParaRPr lang="en-US" altLang="es-ES" dirty="0">
              <a:latin typeface="+mn-lt"/>
              <a:ea typeface="+mn-ea"/>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8E36E675-FD91-42B5-8215-63CAF206C588}"/>
              </a:ext>
            </a:extLst>
          </p:cNvPr>
          <p:cNvSpPr txBox="1">
            <a:spLocks noChangeArrowheads="1"/>
          </p:cNvSpPr>
          <p:nvPr/>
        </p:nvSpPr>
        <p:spPr bwMode="auto">
          <a:xfrm>
            <a:off x="2487931" y="1050596"/>
            <a:ext cx="6056111" cy="161848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ctr">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spcAft>
                <a:spcPts val="600"/>
              </a:spcAft>
              <a:defRPr/>
            </a:pPr>
            <a:r>
              <a:rPr lang="en-US" altLang="es-ES" sz="5400" b="1">
                <a:latin typeface="+mj-lt"/>
                <a:ea typeface="+mj-ea"/>
                <a:cs typeface="+mj-cs"/>
              </a:rPr>
              <a:t>Reconocimiento asignaturas ADE</a:t>
            </a:r>
          </a:p>
        </p:txBody>
      </p:sp>
      <p:sp>
        <p:nvSpPr>
          <p:cNvPr id="30723" name="Text Box 3">
            <a:extLst>
              <a:ext uri="{FF2B5EF4-FFF2-40B4-BE49-F238E27FC236}">
                <a16:creationId xmlns:a16="http://schemas.microsoft.com/office/drawing/2014/main" id="{7698A4F1-F86C-4087-9C17-21367A0BF994}"/>
              </a:ext>
            </a:extLst>
          </p:cNvPr>
          <p:cNvSpPr txBox="1">
            <a:spLocks noChangeArrowheads="1"/>
          </p:cNvSpPr>
          <p:nvPr/>
        </p:nvSpPr>
        <p:spPr bwMode="auto">
          <a:xfrm>
            <a:off x="2487931" y="2969470"/>
            <a:ext cx="6056111" cy="326742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lnSpcReduction="10000"/>
          </a:bodyPr>
          <a:lstStyle>
            <a:lvl1pPr marL="342900" indent="-34290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just">
              <a:lnSpc>
                <a:spcPct val="130000"/>
              </a:lnSpc>
              <a:buFont typeface="Arial" panose="020B0604020202020204" pitchFamily="34" charset="0"/>
              <a:buChar char="•"/>
              <a:defRPr/>
            </a:pPr>
            <a:r>
              <a:rPr lang="fr-FR" sz="1700" dirty="0" err="1">
                <a:latin typeface="Verdana"/>
                <a:ea typeface="Verdana"/>
              </a:rPr>
              <a:t>Recoger</a:t>
            </a:r>
            <a:r>
              <a:rPr lang="fr-FR" sz="1700" dirty="0">
                <a:latin typeface="Verdana"/>
                <a:ea typeface="Verdana"/>
              </a:rPr>
              <a:t> la </a:t>
            </a:r>
            <a:r>
              <a:rPr lang="fr-FR" sz="1700" dirty="0" err="1">
                <a:latin typeface="Verdana"/>
                <a:ea typeface="Verdana"/>
              </a:rPr>
              <a:t>información</a:t>
            </a:r>
            <a:r>
              <a:rPr lang="fr-FR" sz="1700" dirty="0">
                <a:latin typeface="Verdana"/>
                <a:ea typeface="Verdana"/>
              </a:rPr>
              <a:t> y </a:t>
            </a:r>
            <a:r>
              <a:rPr lang="fr-FR" sz="1700" dirty="0" err="1">
                <a:latin typeface="Verdana"/>
                <a:ea typeface="Verdana"/>
              </a:rPr>
              <a:t>estudiar</a:t>
            </a:r>
            <a:r>
              <a:rPr lang="fr-FR" sz="1700" dirty="0">
                <a:latin typeface="Verdana"/>
                <a:ea typeface="Verdana"/>
              </a:rPr>
              <a:t> la </a:t>
            </a:r>
            <a:r>
              <a:rPr lang="fr-FR" sz="1700" dirty="0" err="1">
                <a:latin typeface="Verdana"/>
                <a:ea typeface="Verdana"/>
              </a:rPr>
              <a:t>oferta</a:t>
            </a:r>
            <a:r>
              <a:rPr lang="fr-FR" sz="1700" dirty="0">
                <a:latin typeface="Verdana"/>
                <a:ea typeface="Verdana"/>
              </a:rPr>
              <a:t> de </a:t>
            </a:r>
            <a:r>
              <a:rPr lang="fr-FR" sz="1700" b="1" dirty="0" err="1">
                <a:latin typeface="Verdana"/>
                <a:ea typeface="Verdana"/>
              </a:rPr>
              <a:t>asignaturas</a:t>
            </a:r>
            <a:r>
              <a:rPr lang="fr-FR" sz="1700" b="1" dirty="0">
                <a:latin typeface="Verdana"/>
                <a:ea typeface="Verdana"/>
              </a:rPr>
              <a:t> en </a:t>
            </a:r>
            <a:r>
              <a:rPr lang="fr-FR" sz="1700" b="1" dirty="0" err="1">
                <a:latin typeface="Verdana"/>
                <a:ea typeface="Verdana"/>
              </a:rPr>
              <a:t>destino</a:t>
            </a:r>
            <a:r>
              <a:rPr lang="fr-FR" sz="1700" b="1" dirty="0">
                <a:latin typeface="Verdana"/>
                <a:ea typeface="Verdana"/>
              </a:rPr>
              <a:t> antes</a:t>
            </a:r>
            <a:r>
              <a:rPr lang="fr-FR" sz="1700" dirty="0">
                <a:latin typeface="Verdana"/>
                <a:ea typeface="Verdana"/>
              </a:rPr>
              <a:t> de </a:t>
            </a:r>
            <a:r>
              <a:rPr lang="fr-FR" sz="1700" dirty="0" err="1">
                <a:latin typeface="Verdana"/>
                <a:ea typeface="Verdana"/>
              </a:rPr>
              <a:t>decidir</a:t>
            </a:r>
            <a:r>
              <a:rPr lang="fr-FR" sz="1700" dirty="0">
                <a:latin typeface="Verdana"/>
                <a:ea typeface="Verdana"/>
              </a:rPr>
              <a:t> y </a:t>
            </a:r>
            <a:r>
              <a:rPr lang="fr-FR" sz="1700" dirty="0" err="1">
                <a:latin typeface="Verdana"/>
                <a:ea typeface="Verdana"/>
              </a:rPr>
              <a:t>hacer</a:t>
            </a:r>
            <a:r>
              <a:rPr lang="fr-FR" sz="1700" dirty="0">
                <a:latin typeface="Verdana"/>
                <a:ea typeface="Verdana"/>
              </a:rPr>
              <a:t> la </a:t>
            </a:r>
            <a:r>
              <a:rPr lang="fr-FR" sz="1700" dirty="0" err="1">
                <a:latin typeface="Verdana"/>
                <a:ea typeface="Verdana"/>
              </a:rPr>
              <a:t>solicitud</a:t>
            </a:r>
            <a:endParaRPr lang="en-US" sz="1700" dirty="0" err="1">
              <a:latin typeface="Arial"/>
              <a:ea typeface="+mn-ea"/>
              <a:cs typeface="Arial"/>
            </a:endParaRPr>
          </a:p>
          <a:p>
            <a:pPr algn="just">
              <a:lnSpc>
                <a:spcPct val="130000"/>
              </a:lnSpc>
              <a:buFont typeface="Arial" panose="020B0604020202020204" pitchFamily="34" charset="0"/>
              <a:buChar char="•"/>
              <a:defRPr/>
            </a:pPr>
            <a:r>
              <a:rPr lang="fr-FR" sz="1700" dirty="0">
                <a:latin typeface="Verdana"/>
                <a:ea typeface="Verdana"/>
              </a:rPr>
              <a:t>Leer la </a:t>
            </a:r>
            <a:r>
              <a:rPr lang="fr-FR" sz="1700" b="1" dirty="0">
                <a:latin typeface="Verdana"/>
                <a:ea typeface="Verdana"/>
              </a:rPr>
              <a:t>normativa</a:t>
            </a:r>
            <a:r>
              <a:rPr lang="fr-FR" sz="1700" dirty="0">
                <a:latin typeface="Verdana"/>
                <a:ea typeface="Verdana"/>
              </a:rPr>
              <a:t> de intercambio: </a:t>
            </a:r>
            <a:r>
              <a:rPr lang="fr-FR" sz="1700" dirty="0">
                <a:latin typeface="Verdana"/>
                <a:ea typeface="Verdana"/>
                <a:hlinkClick r:id="rId2"/>
              </a:rPr>
              <a:t>https://www.upv.es/entidades/ade/download/29049</a:t>
            </a:r>
            <a:r>
              <a:rPr lang="fr-FR" sz="1700" dirty="0">
                <a:latin typeface="Verdana"/>
                <a:ea typeface="Verdana"/>
              </a:rPr>
              <a:t> </a:t>
            </a:r>
            <a:endParaRPr lang="en-US" sz="1700" dirty="0" err="1">
              <a:latin typeface="Arial"/>
              <a:ea typeface="+mn-ea"/>
              <a:cs typeface="Arial"/>
            </a:endParaRPr>
          </a:p>
          <a:p>
            <a:pPr algn="just">
              <a:lnSpc>
                <a:spcPct val="130000"/>
              </a:lnSpc>
              <a:buFont typeface="Arial" panose="020B0604020202020204" pitchFamily="34" charset="0"/>
              <a:buChar char="•"/>
              <a:defRPr/>
            </a:pPr>
            <a:r>
              <a:rPr lang="fr-FR" sz="1700" dirty="0">
                <a:latin typeface="Verdana"/>
                <a:ea typeface="Verdana"/>
              </a:rPr>
              <a:t>Consultar contenidos de las </a:t>
            </a:r>
            <a:r>
              <a:rPr lang="fr-FR" sz="1700" b="1" dirty="0">
                <a:latin typeface="Verdana"/>
                <a:ea typeface="Verdana"/>
              </a:rPr>
              <a:t>asignaturas</a:t>
            </a:r>
            <a:r>
              <a:rPr lang="fr-FR" sz="1700" dirty="0">
                <a:latin typeface="Verdana"/>
                <a:ea typeface="Verdana"/>
              </a:rPr>
              <a:t> </a:t>
            </a:r>
            <a:r>
              <a:rPr lang="fr-FR" sz="1700" b="1" dirty="0">
                <a:latin typeface="Verdana"/>
                <a:ea typeface="Verdana"/>
              </a:rPr>
              <a:t>ADE</a:t>
            </a:r>
            <a:r>
              <a:rPr lang="fr-FR" sz="1700" dirty="0">
                <a:latin typeface="Verdana"/>
                <a:ea typeface="Verdana"/>
              </a:rPr>
              <a:t> en la página web</a:t>
            </a:r>
            <a:endParaRPr lang="en-US" sz="1700" dirty="0">
              <a:latin typeface="Arial"/>
              <a:ea typeface="+mn-ea"/>
              <a:cs typeface="Arial"/>
            </a:endParaRPr>
          </a:p>
          <a:p>
            <a:pPr algn="just">
              <a:lnSpc>
                <a:spcPct val="130000"/>
              </a:lnSpc>
              <a:buFont typeface="Arial" panose="020B0604020202020204" pitchFamily="34" charset="0"/>
              <a:buChar char="•"/>
              <a:defRPr/>
            </a:pPr>
            <a:r>
              <a:rPr lang="fr-FR" sz="1700" dirty="0">
                <a:latin typeface="Verdana"/>
                <a:ea typeface="Verdana"/>
                <a:hlinkClick r:id="rId3"/>
              </a:rPr>
              <a:t>https://www.upv.es/titulaciones/GDADEINF/menu_1013191c.html</a:t>
            </a:r>
            <a:endParaRPr lang="fr-FR" sz="1700" dirty="0">
              <a:latin typeface="Arial"/>
              <a:ea typeface="+mn-ea"/>
              <a:cs typeface="Arial"/>
            </a:endParaRPr>
          </a:p>
          <a:p>
            <a:pPr>
              <a:lnSpc>
                <a:spcPct val="90000"/>
              </a:lnSpc>
              <a:spcAft>
                <a:spcPts val="600"/>
              </a:spcAft>
              <a:buFont typeface="Arial" panose="020B0604020202020204" pitchFamily="34" charset="0"/>
              <a:buChar char="•"/>
              <a:defRPr/>
            </a:pPr>
            <a:endParaRPr lang="en-US" altLang="es-ES" sz="1500" dirty="0">
              <a:latin typeface="+mn-lt"/>
              <a:ea typeface="+mn-ea"/>
              <a:cs typeface="Calibri"/>
            </a:endParaRPr>
          </a:p>
        </p:txBody>
      </p:sp>
    </p:spTree>
    <p:extLst>
      <p:ext uri="{BB962C8B-B14F-4D97-AF65-F5344CB8AC3E}">
        <p14:creationId xmlns:p14="http://schemas.microsoft.com/office/powerpoint/2010/main" val="2016535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57BACF43-241D-3ADC-B821-CC47D93D4CAF}"/>
              </a:ext>
            </a:extLst>
          </p:cNvPr>
          <p:cNvSpPr/>
          <p:nvPr/>
        </p:nvSpPr>
        <p:spPr>
          <a:xfrm>
            <a:off x="1974573" y="604175"/>
            <a:ext cx="7977809" cy="129693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800" dirty="0"/>
              <a:t>60</a:t>
            </a:r>
            <a:r>
              <a:rPr lang="es-ES" sz="4800" dirty="0">
                <a:solidFill>
                  <a:schemeClr val="tx1"/>
                </a:solidFill>
              </a:rPr>
              <a:t>71 destinos en UE</a:t>
            </a:r>
            <a:endParaRPr lang="es-ES" sz="4800" dirty="0"/>
          </a:p>
        </p:txBody>
      </p:sp>
      <p:sp>
        <p:nvSpPr>
          <p:cNvPr id="30722" name="Text Box 2">
            <a:extLst>
              <a:ext uri="{FF2B5EF4-FFF2-40B4-BE49-F238E27FC236}">
                <a16:creationId xmlns:a16="http://schemas.microsoft.com/office/drawing/2014/main" id="{3E240E51-5A6D-4A0E-BBC6-A46302656166}"/>
              </a:ext>
            </a:extLst>
          </p:cNvPr>
          <p:cNvSpPr txBox="1">
            <a:spLocks noChangeArrowheads="1"/>
          </p:cNvSpPr>
          <p:nvPr/>
        </p:nvSpPr>
        <p:spPr bwMode="auto">
          <a:xfrm>
            <a:off x="1809015" y="3159319"/>
            <a:ext cx="2849428" cy="129693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Aft>
                <a:spcPts val="600"/>
              </a:spcAft>
              <a:defRPr/>
            </a:pPr>
            <a:r>
              <a:rPr lang="en-US" altLang="es-ES" sz="4200" b="1" dirty="0" err="1">
                <a:latin typeface="+mj-lt"/>
                <a:ea typeface="+mj-ea"/>
                <a:cs typeface="+mj-cs"/>
              </a:rPr>
              <a:t>Requisitos</a:t>
            </a:r>
            <a:r>
              <a:rPr lang="en-US" altLang="es-ES" sz="4200" b="1" dirty="0">
                <a:latin typeface="+mj-lt"/>
                <a:ea typeface="+mj-ea"/>
                <a:cs typeface="+mj-cs"/>
              </a:rPr>
              <a:t> ADE</a:t>
            </a:r>
            <a:endParaRPr lang="en-US" sz="4200" dirty="0">
              <a:latin typeface="+mj-lt"/>
              <a:ea typeface="+mj-ea"/>
              <a:cs typeface="+mj-cs"/>
            </a:endParaRPr>
          </a:p>
        </p:txBody>
      </p:sp>
      <p:sp>
        <p:nvSpPr>
          <p:cNvPr id="30723" name="Text Box 3">
            <a:extLst>
              <a:ext uri="{FF2B5EF4-FFF2-40B4-BE49-F238E27FC236}">
                <a16:creationId xmlns:a16="http://schemas.microsoft.com/office/drawing/2014/main" id="{933D99EA-4E80-4587-9638-620896602B47}"/>
              </a:ext>
            </a:extLst>
          </p:cNvPr>
          <p:cNvSpPr txBox="1">
            <a:spLocks noChangeArrowheads="1"/>
          </p:cNvSpPr>
          <p:nvPr/>
        </p:nvSpPr>
        <p:spPr bwMode="auto">
          <a:xfrm>
            <a:off x="4934307" y="1901112"/>
            <a:ext cx="6155579" cy="51102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marL="342900" indent="-342900" eaLnBrk="0" hangingPunct="0">
              <a:defRPr sz="2400">
                <a:solidFill>
                  <a:schemeClr val="tx1"/>
                </a:solidFill>
                <a:latin typeface="Arial" pitchFamily="34" charset="0"/>
                <a:ea typeface="ＭＳ Ｐゴシック" pitchFamily="34" charset="-128"/>
              </a:defRPr>
            </a:lvl1pPr>
            <a:lvl2pPr marL="800100" indent="-34290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114300" indent="0" eaLnBrk="1" hangingPunct="1">
              <a:lnSpc>
                <a:spcPct val="90000"/>
              </a:lnSpc>
              <a:spcAft>
                <a:spcPts val="600"/>
              </a:spcAft>
              <a:defRPr/>
            </a:pPr>
            <a:endParaRPr lang="en-US" altLang="es-ES" sz="1900" dirty="0">
              <a:latin typeface="+mn-lt"/>
              <a:ea typeface="+mn-ea"/>
            </a:endParaRPr>
          </a:p>
          <a:p>
            <a:pPr indent="-228600" eaLnBrk="1" hangingPunct="1">
              <a:lnSpc>
                <a:spcPct val="90000"/>
              </a:lnSpc>
              <a:spcAft>
                <a:spcPts val="600"/>
              </a:spcAft>
              <a:buFont typeface="Arial" panose="020B0604020202020204" pitchFamily="34" charset="0"/>
              <a:buChar char="•"/>
              <a:defRPr/>
            </a:pPr>
            <a:endParaRPr lang="en-US" altLang="es-ES" sz="1900" dirty="0">
              <a:latin typeface="+mn-lt"/>
              <a:ea typeface="+mn-ea"/>
            </a:endParaRPr>
          </a:p>
          <a:p>
            <a:pPr marL="114300" indent="0" eaLnBrk="1" hangingPunct="1">
              <a:lnSpc>
                <a:spcPct val="90000"/>
              </a:lnSpc>
              <a:spcAft>
                <a:spcPts val="600"/>
              </a:spcAft>
              <a:defRPr/>
            </a:pPr>
            <a:endParaRPr lang="en-US" altLang="es-ES" sz="1900" dirty="0">
              <a:latin typeface="+mn-lt"/>
              <a:ea typeface="+mn-ea"/>
            </a:endParaRPr>
          </a:p>
          <a:p>
            <a:pPr marL="571500" lvl="1" indent="0" eaLnBrk="1" hangingPunct="1">
              <a:lnSpc>
                <a:spcPct val="90000"/>
              </a:lnSpc>
              <a:spcAft>
                <a:spcPts val="600"/>
              </a:spcAft>
              <a:defRPr/>
            </a:pPr>
            <a:r>
              <a:rPr lang="en-US" altLang="es-ES" dirty="0">
                <a:latin typeface="+mn-lt"/>
                <a:ea typeface="+mn-ea"/>
              </a:rPr>
              <a:t>Tener </a:t>
            </a:r>
            <a:r>
              <a:rPr lang="en-US" altLang="es-ES" dirty="0" err="1">
                <a:latin typeface="+mn-lt"/>
                <a:ea typeface="+mn-ea"/>
              </a:rPr>
              <a:t>superados</a:t>
            </a:r>
            <a:r>
              <a:rPr lang="en-US" altLang="es-ES" dirty="0">
                <a:latin typeface="+mn-lt"/>
                <a:ea typeface="+mn-ea"/>
              </a:rPr>
              <a:t> 60 </a:t>
            </a:r>
            <a:r>
              <a:rPr lang="en-US" altLang="es-ES" dirty="0" err="1">
                <a:latin typeface="+mn-lt"/>
                <a:ea typeface="+mn-ea"/>
              </a:rPr>
              <a:t>créditos</a:t>
            </a:r>
            <a:r>
              <a:rPr lang="en-US" altLang="es-ES" dirty="0">
                <a:latin typeface="+mn-lt"/>
                <a:ea typeface="+mn-ea"/>
              </a:rPr>
              <a:t> de </a:t>
            </a:r>
            <a:r>
              <a:rPr lang="en-US" altLang="es-ES" dirty="0" err="1">
                <a:latin typeface="+mn-lt"/>
                <a:ea typeface="+mn-ea"/>
              </a:rPr>
              <a:t>asignaturas</a:t>
            </a:r>
            <a:r>
              <a:rPr lang="en-US" altLang="es-ES" dirty="0">
                <a:latin typeface="+mn-lt"/>
                <a:ea typeface="+mn-ea"/>
              </a:rPr>
              <a:t> ADE en el </a:t>
            </a:r>
            <a:r>
              <a:rPr lang="en-US" altLang="es-ES" dirty="0" err="1">
                <a:latin typeface="+mn-lt"/>
                <a:ea typeface="+mn-ea"/>
              </a:rPr>
              <a:t>momento</a:t>
            </a:r>
            <a:r>
              <a:rPr lang="en-US" altLang="es-ES" dirty="0">
                <a:latin typeface="+mn-lt"/>
                <a:ea typeface="+mn-ea"/>
              </a:rPr>
              <a:t> de </a:t>
            </a:r>
            <a:r>
              <a:rPr lang="en-US" altLang="es-ES" dirty="0" err="1">
                <a:latin typeface="+mn-lt"/>
                <a:ea typeface="+mn-ea"/>
              </a:rPr>
              <a:t>solicitud</a:t>
            </a:r>
            <a:r>
              <a:rPr lang="en-US" altLang="es-ES" dirty="0">
                <a:latin typeface="+mn-lt"/>
                <a:ea typeface="+mn-ea"/>
              </a:rPr>
              <a:t> (2 al 20 de </a:t>
            </a:r>
            <a:r>
              <a:rPr lang="en-US" altLang="es-ES" dirty="0" err="1">
                <a:latin typeface="+mn-lt"/>
                <a:ea typeface="+mn-ea"/>
              </a:rPr>
              <a:t>noviembre</a:t>
            </a:r>
            <a:r>
              <a:rPr lang="en-US" altLang="es-ES" dirty="0">
                <a:latin typeface="+mn-lt"/>
                <a:ea typeface="+mn-ea"/>
              </a:rPr>
              <a:t> 2026)</a:t>
            </a:r>
          </a:p>
          <a:p>
            <a:pPr marL="571500" lvl="1" indent="0" eaLnBrk="1" hangingPunct="1">
              <a:lnSpc>
                <a:spcPct val="90000"/>
              </a:lnSpc>
              <a:spcAft>
                <a:spcPts val="600"/>
              </a:spcAft>
              <a:defRPr/>
            </a:pPr>
            <a:endParaRPr lang="en-US" dirty="0">
              <a:latin typeface="+mn-lt"/>
              <a:ea typeface="+mn-ea"/>
            </a:endParaRPr>
          </a:p>
          <a:p>
            <a:pPr marL="571500" lvl="1" indent="0" eaLnBrk="1" hangingPunct="1">
              <a:lnSpc>
                <a:spcPct val="90000"/>
              </a:lnSpc>
              <a:spcAft>
                <a:spcPts val="600"/>
              </a:spcAft>
              <a:defRPr/>
            </a:pPr>
            <a:r>
              <a:rPr lang="en-US" altLang="es-ES" dirty="0" err="1">
                <a:latin typeface="+mn-lt"/>
                <a:ea typeface="+mn-ea"/>
              </a:rPr>
              <a:t>Idioma</a:t>
            </a:r>
            <a:r>
              <a:rPr lang="en-US" altLang="es-ES" dirty="0">
                <a:latin typeface="+mn-lt"/>
                <a:ea typeface="+mn-ea"/>
              </a:rPr>
              <a:t> (</a:t>
            </a:r>
            <a:r>
              <a:rPr lang="en-US" altLang="es-ES" dirty="0" err="1">
                <a:latin typeface="+mn-lt"/>
                <a:ea typeface="+mn-ea"/>
              </a:rPr>
              <a:t>según</a:t>
            </a:r>
            <a:r>
              <a:rPr lang="en-US" altLang="es-ES" dirty="0">
                <a:latin typeface="+mn-lt"/>
                <a:ea typeface="+mn-ea"/>
              </a:rPr>
              <a:t> </a:t>
            </a:r>
            <a:r>
              <a:rPr lang="en-US" altLang="es-ES" dirty="0" err="1">
                <a:latin typeface="+mn-lt"/>
                <a:ea typeface="+mn-ea"/>
              </a:rPr>
              <a:t>destino</a:t>
            </a:r>
            <a:r>
              <a:rPr lang="en-US" altLang="es-ES" dirty="0">
                <a:latin typeface="+mn-lt"/>
                <a:ea typeface="+mn-ea"/>
              </a:rPr>
              <a:t>) </a:t>
            </a:r>
            <a:endParaRPr lang="en-US" altLang="es-ES" dirty="0">
              <a:latin typeface="+mn-lt"/>
              <a:ea typeface="+mn-ea"/>
              <a:cs typeface="Calibri"/>
            </a:endParaRPr>
          </a:p>
          <a:p>
            <a:pPr marL="1028700" lvl="3" indent="0" eaLnBrk="1" hangingPunct="1">
              <a:lnSpc>
                <a:spcPct val="90000"/>
              </a:lnSpc>
              <a:spcAft>
                <a:spcPts val="600"/>
              </a:spcAft>
              <a:defRPr/>
            </a:pPr>
            <a:endParaRPr lang="en-US" altLang="es-ES" dirty="0">
              <a:latin typeface="+mn-lt"/>
              <a:ea typeface="+mn-ea"/>
            </a:endParaRPr>
          </a:p>
          <a:p>
            <a:pPr lvl="1" indent="-228600" eaLnBrk="1" hangingPunct="1">
              <a:lnSpc>
                <a:spcPct val="90000"/>
              </a:lnSpc>
              <a:spcAft>
                <a:spcPts val="600"/>
              </a:spcAft>
              <a:buFont typeface="Arial" panose="020B0604020202020204" pitchFamily="34" charset="0"/>
              <a:buChar char="•"/>
              <a:defRPr/>
            </a:pPr>
            <a:endParaRPr lang="en-US" altLang="es-ES" sz="1900" dirty="0">
              <a:latin typeface="+mn-lt"/>
              <a:ea typeface="+mn-ea"/>
            </a:endParaRPr>
          </a:p>
        </p:txBody>
      </p:sp>
      <p:sp>
        <p:nvSpPr>
          <p:cNvPr id="2" name="Abrir llave 1">
            <a:extLst>
              <a:ext uri="{FF2B5EF4-FFF2-40B4-BE49-F238E27FC236}">
                <a16:creationId xmlns:a16="http://schemas.microsoft.com/office/drawing/2014/main" id="{D31BCBCE-5044-E3FA-6409-892ABC8CBE18}"/>
              </a:ext>
            </a:extLst>
          </p:cNvPr>
          <p:cNvSpPr/>
          <p:nvPr/>
        </p:nvSpPr>
        <p:spPr>
          <a:xfrm>
            <a:off x="5035826" y="2491409"/>
            <a:ext cx="490331" cy="2610678"/>
          </a:xfrm>
          <a:prstGeom prst="leftBrace">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8E36E675-FD91-42B5-8215-63CAF206C588}"/>
              </a:ext>
            </a:extLst>
          </p:cNvPr>
          <p:cNvSpPr txBox="1">
            <a:spLocks noChangeArrowheads="1"/>
          </p:cNvSpPr>
          <p:nvPr/>
        </p:nvSpPr>
        <p:spPr bwMode="auto">
          <a:xfrm>
            <a:off x="1774866" y="1088135"/>
            <a:ext cx="6056111" cy="161848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ctr">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altLang="es-ES" sz="5400" b="1" i="0" u="none" strike="noStrike" kern="1200" cap="none" spc="0" normalizeH="0" baseline="0" noProof="0" dirty="0" err="1">
                <a:ln>
                  <a:noFill/>
                </a:ln>
                <a:solidFill>
                  <a:prstClr val="black"/>
                </a:solidFill>
                <a:effectLst/>
                <a:uLnTx/>
                <a:uFillTx/>
                <a:latin typeface="Calibri Light" panose="020F0302020204030204"/>
                <a:ea typeface="ＭＳ Ｐゴシック" pitchFamily="34" charset="-128"/>
                <a:cs typeface="+mn-cs"/>
              </a:rPr>
              <a:t>Reconocimiento</a:t>
            </a:r>
            <a:r>
              <a:rPr kumimoji="0" lang="en-US" altLang="es-ES" sz="5400" b="1" i="0" u="none" strike="noStrike" kern="1200" cap="none" spc="0" normalizeH="0" baseline="0" noProof="0" dirty="0">
                <a:ln>
                  <a:noFill/>
                </a:ln>
                <a:solidFill>
                  <a:prstClr val="black"/>
                </a:solidFill>
                <a:effectLst/>
                <a:uLnTx/>
                <a:uFillTx/>
                <a:latin typeface="Calibri Light" panose="020F0302020204030204"/>
                <a:ea typeface="ＭＳ Ｐゴシック" pitchFamily="34" charset="-128"/>
                <a:cs typeface="+mn-cs"/>
              </a:rPr>
              <a:t> </a:t>
            </a:r>
            <a:r>
              <a:rPr kumimoji="0" lang="en-US" altLang="es-ES" sz="5400" b="1" i="0" u="none" strike="noStrike" kern="1200" cap="none" spc="0" normalizeH="0" baseline="0" noProof="0" dirty="0" err="1">
                <a:ln>
                  <a:noFill/>
                </a:ln>
                <a:solidFill>
                  <a:prstClr val="black"/>
                </a:solidFill>
                <a:effectLst/>
                <a:uLnTx/>
                <a:uFillTx/>
                <a:latin typeface="Calibri Light" panose="020F0302020204030204"/>
                <a:ea typeface="ＭＳ Ｐゴシック" pitchFamily="34" charset="-128"/>
                <a:cs typeface="+mn-cs"/>
              </a:rPr>
              <a:t>asignaturas</a:t>
            </a:r>
            <a:r>
              <a:rPr kumimoji="0" lang="en-US" altLang="es-ES" sz="5400" b="1" i="0" u="none" strike="noStrike" kern="1200" cap="none" spc="0" normalizeH="0" baseline="0" noProof="0" dirty="0">
                <a:ln>
                  <a:noFill/>
                </a:ln>
                <a:solidFill>
                  <a:prstClr val="black"/>
                </a:solidFill>
                <a:effectLst/>
                <a:uLnTx/>
                <a:uFillTx/>
                <a:latin typeface="Calibri Light" panose="020F0302020204030204"/>
                <a:ea typeface="ＭＳ Ｐゴシック" pitchFamily="34" charset="-128"/>
                <a:cs typeface="+mn-cs"/>
              </a:rPr>
              <a:t> GI</a:t>
            </a:r>
            <a:r>
              <a:rPr lang="en-US" altLang="es-ES" sz="5400" b="1" dirty="0">
                <a:solidFill>
                  <a:prstClr val="black"/>
                </a:solidFill>
                <a:latin typeface="Calibri Light" panose="020F0302020204030204"/>
              </a:rPr>
              <a:t>INF</a:t>
            </a:r>
            <a:endParaRPr kumimoji="0" lang="en-US" altLang="es-ES" sz="5400" b="1" i="0" u="none" strike="noStrike" kern="1200" cap="none" spc="0" normalizeH="0" baseline="0" noProof="0" dirty="0">
              <a:ln>
                <a:noFill/>
              </a:ln>
              <a:solidFill>
                <a:prstClr val="black"/>
              </a:solidFill>
              <a:effectLst/>
              <a:uLnTx/>
              <a:uFillTx/>
              <a:latin typeface="Calibri Light" panose="020F0302020204030204"/>
              <a:ea typeface="ＭＳ Ｐゴシック" pitchFamily="34" charset="-128"/>
              <a:cs typeface="+mn-cs"/>
            </a:endParaRPr>
          </a:p>
        </p:txBody>
      </p:sp>
      <p:sp>
        <p:nvSpPr>
          <p:cNvPr id="30723" name="Text Box 3">
            <a:extLst>
              <a:ext uri="{FF2B5EF4-FFF2-40B4-BE49-F238E27FC236}">
                <a16:creationId xmlns:a16="http://schemas.microsoft.com/office/drawing/2014/main" id="{7698A4F1-F86C-4087-9C17-21367A0BF994}"/>
              </a:ext>
            </a:extLst>
          </p:cNvPr>
          <p:cNvSpPr txBox="1">
            <a:spLocks noChangeArrowheads="1"/>
          </p:cNvSpPr>
          <p:nvPr/>
        </p:nvSpPr>
        <p:spPr bwMode="auto">
          <a:xfrm>
            <a:off x="2487931" y="2969470"/>
            <a:ext cx="7777503" cy="280039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marL="342900" indent="-34290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3429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Se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reconoc</a:t>
            </a:r>
            <a:r>
              <a:rPr lang="en-US" altLang="es-ES" dirty="0" err="1">
                <a:solidFill>
                  <a:prstClr val="black"/>
                </a:solidFill>
                <a:latin typeface="Calibri" panose="020F0502020204030204"/>
              </a:rPr>
              <a:t>en</a:t>
            </a:r>
            <a:r>
              <a:rPr lang="en-US" altLang="es-ES" dirty="0">
                <a:solidFill>
                  <a:prstClr val="black"/>
                </a:solidFill>
                <a:latin typeface="Calibri" panose="020F0502020204030204"/>
              </a:rPr>
              <a:t> </a:t>
            </a:r>
            <a:r>
              <a:rPr lang="en-US" altLang="es-ES" dirty="0" err="1">
                <a:solidFill>
                  <a:prstClr val="black"/>
                </a:solidFill>
                <a:latin typeface="Calibri" panose="020F0502020204030204"/>
              </a:rPr>
              <a:t>en</a:t>
            </a:r>
            <a:r>
              <a:rPr lang="en-US" altLang="es-ES" dirty="0">
                <a:solidFill>
                  <a:prstClr val="black"/>
                </a:solidFill>
                <a:latin typeface="Calibri" panose="020F0502020204030204"/>
              </a:rPr>
              <a:t> </a:t>
            </a:r>
            <a:r>
              <a:rPr lang="en-US" altLang="es-ES" dirty="0" err="1">
                <a:solidFill>
                  <a:prstClr val="black"/>
                </a:solidFill>
                <a:latin typeface="Calibri" panose="020F0502020204030204"/>
              </a:rPr>
              <a:t>bloque</a:t>
            </a:r>
            <a:endPar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Calibri"/>
            </a:endParaRPr>
          </a:p>
          <a:p>
            <a:pPr marL="3429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Se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pueden</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reconocer</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asignaturas</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de 5ª. </a:t>
            </a:r>
          </a:p>
          <a:p>
            <a:pPr marL="3429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Número</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de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créditos</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igual</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mn-cs"/>
              </a:rPr>
              <a:t> o superior en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mn-cs"/>
              </a:rPr>
              <a:t>destino</a:t>
            </a:r>
            <a:endPar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Calibri"/>
            </a:endParaRPr>
          </a:p>
          <a:p>
            <a:pPr marL="342900" marR="0" lvl="0" indent="-228600" algn="l" defTabSz="914400" rtl="0" eaLnBrk="0" fontAlgn="auto" latinLnBrk="0" hangingPunct="0">
              <a:lnSpc>
                <a:spcPct val="90000"/>
              </a:lnSpc>
              <a:spcBef>
                <a:spcPts val="0"/>
              </a:spcBef>
              <a:spcAft>
                <a:spcPts val="600"/>
              </a:spcAft>
              <a:buClrTx/>
              <a:buSzTx/>
              <a:buFont typeface="Arial" panose="020B0604020202020204" pitchFamily="34" charset="0"/>
              <a:buChar char="•"/>
              <a:tabLst/>
              <a:defRPr/>
            </a:pP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Calibri"/>
              </a:rPr>
              <a:t>Mínimo</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Calibri"/>
              </a:rPr>
              <a:t> 20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Calibri"/>
              </a:rPr>
              <a:t>créditos</a:t>
            </a:r>
            <a:r>
              <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Calibri"/>
              </a:rPr>
              <a:t> a </a:t>
            </a:r>
            <a:r>
              <a:rPr kumimoji="0" lang="en-US" altLang="es-ES" sz="2400" b="0" i="0" u="none" strike="noStrike" kern="1200" cap="none" spc="0" normalizeH="0" baseline="0" noProof="0" dirty="0" err="1">
                <a:ln>
                  <a:noFill/>
                </a:ln>
                <a:solidFill>
                  <a:prstClr val="black"/>
                </a:solidFill>
                <a:effectLst/>
                <a:uLnTx/>
                <a:uFillTx/>
                <a:latin typeface="Calibri" panose="020F0502020204030204"/>
                <a:ea typeface="ＭＳ Ｐゴシック" pitchFamily="34" charset="-128"/>
                <a:cs typeface="Calibri"/>
              </a:rPr>
              <a:t>cursar</a:t>
            </a:r>
            <a:endParaRPr kumimoji="0" lang="en-US" altLang="es-ES" sz="2400" b="0" i="0" u="none" strike="noStrike" kern="1200" cap="none" spc="0" normalizeH="0" baseline="0" noProof="0" dirty="0">
              <a:ln>
                <a:noFill/>
              </a:ln>
              <a:solidFill>
                <a:prstClr val="black"/>
              </a:solidFill>
              <a:effectLst/>
              <a:uLnTx/>
              <a:uFillTx/>
              <a:latin typeface="Calibri" panose="020F0502020204030204"/>
              <a:ea typeface="ＭＳ Ｐゴシック" pitchFamily="34" charset="-128"/>
              <a:cs typeface="Calibri"/>
            </a:endParaRPr>
          </a:p>
        </p:txBody>
      </p:sp>
    </p:spTree>
    <p:extLst>
      <p:ext uri="{BB962C8B-B14F-4D97-AF65-F5344CB8AC3E}">
        <p14:creationId xmlns:p14="http://schemas.microsoft.com/office/powerpoint/2010/main" val="1084715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7C22E356-11EA-450B-A5A1-BB06F7A363AF}"/>
              </a:ext>
            </a:extLst>
          </p:cNvPr>
          <p:cNvSpPr txBox="1">
            <a:spLocks noChangeArrowheads="1"/>
          </p:cNvSpPr>
          <p:nvPr/>
        </p:nvSpPr>
        <p:spPr bwMode="auto">
          <a:xfrm>
            <a:off x="1677058" y="1463041"/>
            <a:ext cx="4014548" cy="269094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spcAft>
                <a:spcPts val="600"/>
              </a:spcAft>
              <a:defRPr/>
            </a:pPr>
            <a:r>
              <a:rPr lang="en-US" altLang="es-ES" sz="4200" b="1" dirty="0" err="1">
                <a:latin typeface="+mj-lt"/>
                <a:ea typeface="+mj-ea"/>
                <a:cs typeface="+mj-cs"/>
              </a:rPr>
              <a:t>Reconocimiento</a:t>
            </a:r>
            <a:r>
              <a:rPr lang="en-US" altLang="es-ES" sz="4200" b="1" dirty="0">
                <a:latin typeface="+mj-lt"/>
                <a:ea typeface="+mj-ea"/>
                <a:cs typeface="+mj-cs"/>
              </a:rPr>
              <a:t> </a:t>
            </a:r>
            <a:r>
              <a:rPr lang="en-US" altLang="es-ES" sz="4200" b="1" dirty="0" err="1">
                <a:latin typeface="+mj-lt"/>
                <a:ea typeface="+mj-ea"/>
                <a:cs typeface="+mj-cs"/>
              </a:rPr>
              <a:t>asignaturas</a:t>
            </a:r>
            <a:r>
              <a:rPr lang="en-US" altLang="es-ES" sz="4200" b="1" dirty="0">
                <a:latin typeface="+mj-lt"/>
                <a:ea typeface="+mj-ea"/>
                <a:cs typeface="+mj-cs"/>
              </a:rPr>
              <a:t> GIINF</a:t>
            </a:r>
          </a:p>
        </p:txBody>
      </p:sp>
      <p:sp>
        <p:nvSpPr>
          <p:cNvPr id="30723" name="Text Box 3">
            <a:extLst>
              <a:ext uri="{FF2B5EF4-FFF2-40B4-BE49-F238E27FC236}">
                <a16:creationId xmlns:a16="http://schemas.microsoft.com/office/drawing/2014/main" id="{EDAADB8B-CB8E-4757-A27B-1D70BA12A497}"/>
              </a:ext>
            </a:extLst>
          </p:cNvPr>
          <p:cNvSpPr txBox="1">
            <a:spLocks noChangeArrowheads="1"/>
          </p:cNvSpPr>
          <p:nvPr/>
        </p:nvSpPr>
        <p:spPr bwMode="auto">
          <a:xfrm>
            <a:off x="5766163" y="1463040"/>
            <a:ext cx="4156790" cy="43004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marL="342900" indent="-34290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indent="-228600" eaLnBrk="1" hangingPunct="1">
              <a:lnSpc>
                <a:spcPct val="90000"/>
              </a:lnSpc>
              <a:spcAft>
                <a:spcPts val="600"/>
              </a:spcAft>
              <a:buFont typeface="Arial" panose="020B0604020202020204" pitchFamily="34" charset="0"/>
              <a:buChar char="•"/>
              <a:defRPr/>
            </a:pPr>
            <a:r>
              <a:rPr lang="en-US" altLang="es-ES" sz="1900" dirty="0">
                <a:latin typeface="+mn-lt"/>
                <a:ea typeface="+mn-ea"/>
              </a:rPr>
              <a:t>Leer la </a:t>
            </a:r>
            <a:r>
              <a:rPr lang="en-US" altLang="es-ES" sz="1900" b="1" dirty="0" err="1">
                <a:latin typeface="+mn-lt"/>
                <a:ea typeface="+mn-ea"/>
              </a:rPr>
              <a:t>convocatoria</a:t>
            </a:r>
            <a:r>
              <a:rPr lang="en-US" altLang="es-ES" sz="1900" dirty="0">
                <a:latin typeface="+mn-lt"/>
                <a:ea typeface="+mn-ea"/>
              </a:rPr>
              <a:t> del </a:t>
            </a:r>
            <a:r>
              <a:rPr lang="en-US" altLang="es-ES" sz="1900" dirty="0" err="1">
                <a:latin typeface="+mn-lt"/>
                <a:ea typeface="+mn-ea"/>
              </a:rPr>
              <a:t>programa</a:t>
            </a:r>
            <a:r>
              <a:rPr lang="en-US" altLang="es-ES" sz="1900" dirty="0">
                <a:latin typeface="+mn-lt"/>
                <a:ea typeface="+mn-ea"/>
              </a:rPr>
              <a:t> de </a:t>
            </a:r>
            <a:r>
              <a:rPr lang="en-US" altLang="es-ES" sz="1900" dirty="0" err="1">
                <a:latin typeface="+mn-lt"/>
                <a:ea typeface="+mn-ea"/>
              </a:rPr>
              <a:t>intercambio</a:t>
            </a:r>
            <a:r>
              <a:rPr lang="en-US" altLang="es-ES" sz="1900" dirty="0">
                <a:latin typeface="+mn-lt"/>
                <a:ea typeface="+mn-ea"/>
              </a:rPr>
              <a:t> </a:t>
            </a:r>
            <a:r>
              <a:rPr lang="en-US" altLang="es-ES" sz="1900" dirty="0" err="1">
                <a:latin typeface="+mn-lt"/>
                <a:ea typeface="+mn-ea"/>
              </a:rPr>
              <a:t>correspondiente</a:t>
            </a:r>
            <a:r>
              <a:rPr lang="en-US" altLang="es-ES" sz="1900" dirty="0">
                <a:latin typeface="+mn-lt"/>
                <a:ea typeface="+mn-ea"/>
              </a:rPr>
              <a:t>.</a:t>
            </a:r>
          </a:p>
          <a:p>
            <a:pPr indent="-228600" eaLnBrk="1" hangingPunct="1">
              <a:lnSpc>
                <a:spcPct val="90000"/>
              </a:lnSpc>
              <a:spcAft>
                <a:spcPts val="600"/>
              </a:spcAft>
              <a:buFont typeface="Arial" panose="020B0604020202020204" pitchFamily="34" charset="0"/>
              <a:buChar char="•"/>
              <a:defRPr/>
            </a:pPr>
            <a:r>
              <a:rPr lang="en-US" altLang="es-ES" sz="1900" dirty="0" err="1">
                <a:latin typeface="+mn-lt"/>
                <a:ea typeface="+mn-ea"/>
              </a:rPr>
              <a:t>Recoger</a:t>
            </a:r>
            <a:r>
              <a:rPr lang="en-US" altLang="es-ES" sz="1900" dirty="0">
                <a:latin typeface="+mn-lt"/>
                <a:ea typeface="+mn-ea"/>
              </a:rPr>
              <a:t> la </a:t>
            </a:r>
            <a:r>
              <a:rPr lang="en-US" altLang="es-ES" sz="1900" dirty="0" err="1">
                <a:latin typeface="+mn-lt"/>
                <a:ea typeface="+mn-ea"/>
              </a:rPr>
              <a:t>información</a:t>
            </a:r>
            <a:r>
              <a:rPr lang="en-US" altLang="es-ES" sz="1900" dirty="0">
                <a:latin typeface="+mn-lt"/>
                <a:ea typeface="+mn-ea"/>
              </a:rPr>
              <a:t> y </a:t>
            </a:r>
            <a:r>
              <a:rPr lang="en-US" altLang="es-ES" sz="1900" dirty="0" err="1">
                <a:latin typeface="+mn-lt"/>
                <a:ea typeface="+mn-ea"/>
              </a:rPr>
              <a:t>estudiar</a:t>
            </a:r>
            <a:r>
              <a:rPr lang="en-US" altLang="es-ES" sz="1900" dirty="0">
                <a:latin typeface="+mn-lt"/>
                <a:ea typeface="+mn-ea"/>
              </a:rPr>
              <a:t> la </a:t>
            </a:r>
            <a:r>
              <a:rPr lang="en-US" altLang="es-ES" sz="1900" dirty="0" err="1">
                <a:latin typeface="+mn-lt"/>
                <a:ea typeface="+mn-ea"/>
              </a:rPr>
              <a:t>oferta</a:t>
            </a:r>
            <a:r>
              <a:rPr lang="en-US" altLang="es-ES" sz="1900" dirty="0">
                <a:latin typeface="+mn-lt"/>
                <a:ea typeface="+mn-ea"/>
              </a:rPr>
              <a:t> de </a:t>
            </a:r>
            <a:r>
              <a:rPr lang="en-US" altLang="es-ES" sz="1900" b="1" dirty="0" err="1">
                <a:latin typeface="+mn-lt"/>
                <a:ea typeface="+mn-ea"/>
              </a:rPr>
              <a:t>asignaturas</a:t>
            </a:r>
            <a:r>
              <a:rPr lang="en-US" altLang="es-ES" sz="1900" b="1" dirty="0">
                <a:latin typeface="+mn-lt"/>
                <a:ea typeface="+mn-ea"/>
              </a:rPr>
              <a:t> en </a:t>
            </a:r>
            <a:r>
              <a:rPr lang="en-US" altLang="es-ES" sz="1900" b="1" dirty="0" err="1">
                <a:latin typeface="+mn-lt"/>
                <a:ea typeface="+mn-ea"/>
              </a:rPr>
              <a:t>destinos</a:t>
            </a:r>
            <a:r>
              <a:rPr lang="en-US" altLang="es-ES" sz="1900" b="1" dirty="0">
                <a:latin typeface="+mn-lt"/>
                <a:ea typeface="+mn-ea"/>
              </a:rPr>
              <a:t> de </a:t>
            </a:r>
            <a:r>
              <a:rPr lang="en-US" altLang="es-ES" sz="1900" b="1" dirty="0" err="1">
                <a:latin typeface="+mn-lt"/>
                <a:ea typeface="+mn-ea"/>
              </a:rPr>
              <a:t>interés</a:t>
            </a:r>
            <a:r>
              <a:rPr lang="en-US" altLang="es-ES" sz="1900" b="1" dirty="0">
                <a:latin typeface="+mn-lt"/>
                <a:ea typeface="+mn-ea"/>
              </a:rPr>
              <a:t> antes</a:t>
            </a:r>
            <a:r>
              <a:rPr lang="en-US" altLang="es-ES" sz="1900" dirty="0">
                <a:latin typeface="+mn-lt"/>
                <a:ea typeface="+mn-ea"/>
              </a:rPr>
              <a:t> de </a:t>
            </a:r>
            <a:r>
              <a:rPr lang="en-US" altLang="es-ES" sz="1900" dirty="0" err="1">
                <a:latin typeface="+mn-lt"/>
                <a:ea typeface="+mn-ea"/>
              </a:rPr>
              <a:t>decidir</a:t>
            </a:r>
            <a:r>
              <a:rPr lang="en-US" altLang="es-ES" sz="1900" dirty="0">
                <a:latin typeface="+mn-lt"/>
                <a:ea typeface="+mn-ea"/>
              </a:rPr>
              <a:t> y preparer la </a:t>
            </a:r>
            <a:r>
              <a:rPr lang="en-US" altLang="es-ES" sz="1900" dirty="0" err="1">
                <a:latin typeface="+mn-lt"/>
                <a:ea typeface="+mn-ea"/>
              </a:rPr>
              <a:t>lista</a:t>
            </a:r>
            <a:r>
              <a:rPr lang="en-US" altLang="es-ES" sz="1900" dirty="0">
                <a:latin typeface="+mn-lt"/>
                <a:ea typeface="+mn-ea"/>
              </a:rPr>
              <a:t> </a:t>
            </a:r>
            <a:r>
              <a:rPr lang="en-US" altLang="es-ES" sz="1900" dirty="0" err="1">
                <a:latin typeface="+mn-lt"/>
                <a:ea typeface="+mn-ea"/>
              </a:rPr>
              <a:t>prioritaria</a:t>
            </a:r>
            <a:r>
              <a:rPr lang="en-US" altLang="es-ES" sz="1900" dirty="0">
                <a:latin typeface="+mn-lt"/>
                <a:ea typeface="+mn-ea"/>
              </a:rPr>
              <a:t> (de 4 a 10 </a:t>
            </a:r>
            <a:r>
              <a:rPr lang="en-US" altLang="es-ES" sz="1900" dirty="0" err="1">
                <a:latin typeface="+mn-lt"/>
                <a:ea typeface="+mn-ea"/>
              </a:rPr>
              <a:t>destinos</a:t>
            </a:r>
            <a:r>
              <a:rPr lang="en-US" altLang="es-ES" sz="1900">
                <a:latin typeface="+mn-lt"/>
                <a:ea typeface="+mn-ea"/>
              </a:rPr>
              <a:t>) para </a:t>
            </a:r>
            <a:r>
              <a:rPr lang="en-US" altLang="es-ES" sz="1900" dirty="0">
                <a:latin typeface="+mn-lt"/>
                <a:ea typeface="+mn-ea"/>
              </a:rPr>
              <a:t>la </a:t>
            </a:r>
            <a:r>
              <a:rPr lang="en-US" altLang="es-ES" sz="1900" dirty="0" err="1">
                <a:latin typeface="+mn-lt"/>
                <a:ea typeface="+mn-ea"/>
              </a:rPr>
              <a:t>solicitud</a:t>
            </a:r>
            <a:r>
              <a:rPr lang="en-US" altLang="es-ES" sz="1900" dirty="0">
                <a:latin typeface="+mn-lt"/>
                <a:ea typeface="+mn-ea"/>
              </a:rPr>
              <a:t>.</a:t>
            </a:r>
          </a:p>
          <a:p>
            <a:pPr indent="-228600">
              <a:lnSpc>
                <a:spcPct val="90000"/>
              </a:lnSpc>
              <a:spcAft>
                <a:spcPts val="600"/>
              </a:spcAft>
              <a:buFont typeface="Arial" panose="020B0604020202020204" pitchFamily="34" charset="0"/>
              <a:buChar char="•"/>
              <a:defRPr/>
            </a:pPr>
            <a:r>
              <a:rPr lang="en-US" altLang="es-ES" sz="1900" dirty="0" err="1">
                <a:latin typeface="+mn-lt"/>
                <a:ea typeface="+mn-ea"/>
              </a:rPr>
              <a:t>Consultar</a:t>
            </a:r>
            <a:r>
              <a:rPr lang="en-US" altLang="es-ES" sz="1900" dirty="0">
                <a:latin typeface="+mn-lt"/>
                <a:ea typeface="+mn-ea"/>
              </a:rPr>
              <a:t> </a:t>
            </a:r>
            <a:r>
              <a:rPr lang="en-US" altLang="es-ES" sz="1900" dirty="0" err="1">
                <a:latin typeface="+mn-lt"/>
                <a:ea typeface="+mn-ea"/>
              </a:rPr>
              <a:t>contenidos</a:t>
            </a:r>
            <a:r>
              <a:rPr lang="en-US" altLang="es-ES" sz="1900" dirty="0">
                <a:latin typeface="+mn-lt"/>
                <a:ea typeface="+mn-ea"/>
              </a:rPr>
              <a:t> de las </a:t>
            </a:r>
            <a:r>
              <a:rPr lang="en-US" altLang="es-ES" sz="1900" b="1" dirty="0" err="1">
                <a:latin typeface="+mn-lt"/>
                <a:ea typeface="+mn-ea"/>
              </a:rPr>
              <a:t>asignaturas</a:t>
            </a:r>
            <a:r>
              <a:rPr lang="en-US" altLang="es-ES" sz="1900" dirty="0">
                <a:latin typeface="+mn-lt"/>
                <a:ea typeface="+mn-ea"/>
              </a:rPr>
              <a:t> </a:t>
            </a:r>
            <a:r>
              <a:rPr lang="en-US" altLang="es-ES" sz="1900" b="1" dirty="0">
                <a:latin typeface="+mn-lt"/>
                <a:ea typeface="+mn-ea"/>
              </a:rPr>
              <a:t>GINF</a:t>
            </a:r>
            <a:r>
              <a:rPr lang="en-US" altLang="es-ES" sz="1900" dirty="0">
                <a:latin typeface="+mn-lt"/>
                <a:ea typeface="+mn-ea"/>
              </a:rPr>
              <a:t> en la </a:t>
            </a:r>
            <a:r>
              <a:rPr lang="en-US" altLang="es-ES" sz="1900" dirty="0" err="1">
                <a:latin typeface="+mn-lt"/>
                <a:ea typeface="+mn-ea"/>
              </a:rPr>
              <a:t>página</a:t>
            </a:r>
            <a:r>
              <a:rPr lang="en-US" altLang="es-ES" sz="1900" dirty="0">
                <a:latin typeface="+mn-lt"/>
                <a:ea typeface="+mn-ea"/>
              </a:rPr>
              <a:t> web </a:t>
            </a:r>
            <a:r>
              <a:rPr lang="en-US" altLang="es-ES" sz="1900" dirty="0">
                <a:latin typeface="+mn-lt"/>
                <a:ea typeface="+mn-ea"/>
                <a:hlinkClick r:id="rId2"/>
              </a:rPr>
              <a:t>http://www.upv.es/titulaciones/GDADEINF/menu_1013191c.html</a:t>
            </a:r>
            <a:r>
              <a:rPr lang="en-US" altLang="es-ES" sz="1900" dirty="0">
                <a:latin typeface="+mn-lt"/>
                <a:ea typeface="+mn-ea"/>
              </a:rPr>
              <a:t>.</a:t>
            </a:r>
            <a:endParaRPr lang="en-US" altLang="es-ES" sz="1900" dirty="0">
              <a:latin typeface="+mn-lt"/>
              <a:ea typeface="+mn-ea"/>
              <a:cs typeface="Calibri" panose="020F0502020204030204"/>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C7BA8F20-D8AB-4EED-A416-9C6FF8277990}"/>
              </a:ext>
            </a:extLst>
          </p:cNvPr>
          <p:cNvSpPr txBox="1">
            <a:spLocks noChangeArrowheads="1"/>
          </p:cNvSpPr>
          <p:nvPr/>
        </p:nvSpPr>
        <p:spPr bwMode="auto">
          <a:xfrm>
            <a:off x="1608965" y="1463041"/>
            <a:ext cx="3877435" cy="269094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spcAft>
                <a:spcPts val="600"/>
              </a:spcAft>
              <a:defRPr/>
            </a:pPr>
            <a:r>
              <a:rPr lang="en-US" altLang="es-ES" sz="4200" b="1" dirty="0" err="1">
                <a:latin typeface="+mj-lt"/>
                <a:ea typeface="+mj-ea"/>
                <a:cs typeface="+mj-cs"/>
              </a:rPr>
              <a:t>Reconocimiento</a:t>
            </a:r>
            <a:r>
              <a:rPr lang="en-US" altLang="es-ES" sz="4200" b="1" dirty="0">
                <a:latin typeface="+mj-lt"/>
                <a:ea typeface="+mj-ea"/>
                <a:cs typeface="+mj-cs"/>
              </a:rPr>
              <a:t> </a:t>
            </a:r>
            <a:r>
              <a:rPr lang="en-US" altLang="es-ES" sz="4200" b="1" dirty="0" err="1">
                <a:latin typeface="+mj-lt"/>
                <a:ea typeface="+mj-ea"/>
                <a:cs typeface="+mj-cs"/>
              </a:rPr>
              <a:t>asignaturas</a:t>
            </a:r>
            <a:r>
              <a:rPr lang="en-US" altLang="es-ES" sz="4200" b="1" dirty="0">
                <a:latin typeface="+mj-lt"/>
                <a:ea typeface="+mj-ea"/>
                <a:cs typeface="+mj-cs"/>
              </a:rPr>
              <a:t> GIINF</a:t>
            </a:r>
          </a:p>
        </p:txBody>
      </p:sp>
      <p:sp>
        <p:nvSpPr>
          <p:cNvPr id="30723" name="Text Box 3">
            <a:extLst>
              <a:ext uri="{FF2B5EF4-FFF2-40B4-BE49-F238E27FC236}">
                <a16:creationId xmlns:a16="http://schemas.microsoft.com/office/drawing/2014/main" id="{3C004FA9-AEEF-4F5C-9786-AE6A9F31DC2F}"/>
              </a:ext>
            </a:extLst>
          </p:cNvPr>
          <p:cNvSpPr txBox="1">
            <a:spLocks noChangeArrowheads="1"/>
          </p:cNvSpPr>
          <p:nvPr/>
        </p:nvSpPr>
        <p:spPr bwMode="auto">
          <a:xfrm>
            <a:off x="5766163" y="1463040"/>
            <a:ext cx="4156790" cy="43004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lIns="91440" tIns="45720" rIns="91440" bIns="45720" rtlCol="0" anchor="t">
            <a:normAutofit/>
          </a:bodyPr>
          <a:lstStyle>
            <a:lvl1pPr marL="342900" indent="-34290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indent="-228600" eaLnBrk="1" hangingPunct="1">
              <a:lnSpc>
                <a:spcPct val="90000"/>
              </a:lnSpc>
              <a:spcAft>
                <a:spcPts val="600"/>
              </a:spcAft>
              <a:buFont typeface="Arial" panose="020B0604020202020204" pitchFamily="34" charset="0"/>
              <a:buChar char="•"/>
              <a:defRPr/>
            </a:pPr>
            <a:r>
              <a:rPr lang="en-US" altLang="es-ES" sz="1900" dirty="0">
                <a:latin typeface="+mn-lt"/>
                <a:ea typeface="+mn-ea"/>
              </a:rPr>
              <a:t>Si el </a:t>
            </a:r>
            <a:r>
              <a:rPr lang="en-US" altLang="es-ES" sz="1900" dirty="0" err="1">
                <a:latin typeface="+mn-lt"/>
                <a:ea typeface="+mn-ea"/>
              </a:rPr>
              <a:t>intercambio</a:t>
            </a:r>
            <a:r>
              <a:rPr lang="en-US" altLang="es-ES" sz="1900" dirty="0">
                <a:latin typeface="+mn-lt"/>
                <a:ea typeface="+mn-ea"/>
              </a:rPr>
              <a:t> se </a:t>
            </a:r>
            <a:r>
              <a:rPr lang="en-US" altLang="es-ES" sz="1900" dirty="0" err="1">
                <a:latin typeface="+mn-lt"/>
                <a:ea typeface="+mn-ea"/>
              </a:rPr>
              <a:t>realiza</a:t>
            </a:r>
            <a:r>
              <a:rPr lang="en-US" altLang="es-ES" sz="1900" dirty="0">
                <a:latin typeface="+mn-lt"/>
                <a:ea typeface="+mn-ea"/>
              </a:rPr>
              <a:t> </a:t>
            </a:r>
            <a:r>
              <a:rPr lang="en-US" altLang="es-ES" sz="1900" dirty="0" err="1">
                <a:latin typeface="+mn-lt"/>
                <a:ea typeface="+mn-ea"/>
              </a:rPr>
              <a:t>en</a:t>
            </a:r>
            <a:r>
              <a:rPr lang="en-US" altLang="es-ES" sz="1900" dirty="0">
                <a:latin typeface="+mn-lt"/>
                <a:ea typeface="+mn-ea"/>
              </a:rPr>
              <a:t> </a:t>
            </a:r>
            <a:r>
              <a:rPr lang="en-US" altLang="es-ES" sz="1900" b="1" dirty="0">
                <a:latin typeface="+mn-lt"/>
                <a:ea typeface="+mn-ea"/>
              </a:rPr>
              <a:t>5ºA</a:t>
            </a:r>
            <a:r>
              <a:rPr lang="en-US" altLang="es-ES" sz="1900" dirty="0">
                <a:latin typeface="+mn-lt"/>
                <a:ea typeface="+mn-ea"/>
              </a:rPr>
              <a:t>, las </a:t>
            </a:r>
            <a:r>
              <a:rPr lang="en-US" altLang="es-ES" sz="1900" dirty="0" err="1">
                <a:latin typeface="+mn-lt"/>
                <a:ea typeface="+mn-ea"/>
              </a:rPr>
              <a:t>asignaturas</a:t>
            </a:r>
            <a:r>
              <a:rPr lang="en-US" altLang="es-ES" sz="1900" dirty="0">
                <a:latin typeface="+mn-lt"/>
                <a:ea typeface="+mn-ea"/>
              </a:rPr>
              <a:t> son de « </a:t>
            </a:r>
            <a:r>
              <a:rPr lang="en-US" altLang="es-ES" sz="1900" dirty="0" err="1">
                <a:latin typeface="+mn-lt"/>
                <a:ea typeface="+mn-ea"/>
              </a:rPr>
              <a:t>Sistemas</a:t>
            </a:r>
            <a:r>
              <a:rPr lang="en-US" altLang="es-ES" sz="1900" dirty="0">
                <a:latin typeface="+mn-lt"/>
                <a:ea typeface="+mn-ea"/>
              </a:rPr>
              <a:t> de Información ». Se </a:t>
            </a:r>
            <a:r>
              <a:rPr lang="en-US" altLang="es-ES" sz="1900" dirty="0" err="1">
                <a:latin typeface="+mn-lt"/>
                <a:ea typeface="+mn-ea"/>
              </a:rPr>
              <a:t>debe</a:t>
            </a:r>
            <a:r>
              <a:rPr lang="en-US" altLang="es-ES" sz="1900" dirty="0">
                <a:latin typeface="+mn-lt"/>
                <a:ea typeface="+mn-ea"/>
              </a:rPr>
              <a:t> </a:t>
            </a:r>
            <a:r>
              <a:rPr lang="en-US" altLang="es-ES" sz="1900" dirty="0" err="1">
                <a:latin typeface="+mn-lt"/>
                <a:ea typeface="+mn-ea"/>
              </a:rPr>
              <a:t>elegir</a:t>
            </a:r>
            <a:r>
              <a:rPr lang="en-US" altLang="es-ES" sz="1900" dirty="0">
                <a:latin typeface="+mn-lt"/>
                <a:ea typeface="+mn-ea"/>
              </a:rPr>
              <a:t> un </a:t>
            </a:r>
            <a:r>
              <a:rPr lang="en-US" altLang="es-ES" sz="1900" dirty="0" err="1">
                <a:latin typeface="+mn-lt"/>
                <a:ea typeface="+mn-ea"/>
              </a:rPr>
              <a:t>destino</a:t>
            </a:r>
            <a:r>
              <a:rPr lang="en-US" altLang="es-ES" sz="1900" dirty="0">
                <a:latin typeface="+mn-lt"/>
                <a:ea typeface="+mn-ea"/>
              </a:rPr>
              <a:t>, en el que se </a:t>
            </a:r>
            <a:r>
              <a:rPr lang="en-US" altLang="es-ES" sz="1900" dirty="0" err="1">
                <a:latin typeface="+mn-lt"/>
                <a:ea typeface="+mn-ea"/>
              </a:rPr>
              <a:t>oferten</a:t>
            </a:r>
            <a:r>
              <a:rPr lang="en-US" altLang="es-ES" sz="1900" dirty="0">
                <a:latin typeface="+mn-lt"/>
                <a:ea typeface="+mn-ea"/>
              </a:rPr>
              <a:t> las </a:t>
            </a:r>
            <a:r>
              <a:rPr lang="en-US" altLang="es-ES" sz="1900" dirty="0" err="1">
                <a:latin typeface="+mn-lt"/>
                <a:ea typeface="+mn-ea"/>
              </a:rPr>
              <a:t>asignaturas</a:t>
            </a:r>
            <a:r>
              <a:rPr lang="en-US" altLang="es-ES" sz="1900" dirty="0">
                <a:latin typeface="+mn-lt"/>
                <a:ea typeface="+mn-ea"/>
              </a:rPr>
              <a:t> </a:t>
            </a:r>
            <a:r>
              <a:rPr lang="en-US" altLang="es-ES" sz="1900" dirty="0" err="1">
                <a:latin typeface="+mn-lt"/>
                <a:ea typeface="+mn-ea"/>
              </a:rPr>
              <a:t>correspondientes</a:t>
            </a:r>
            <a:r>
              <a:rPr lang="en-US" altLang="es-ES" sz="1900" dirty="0">
                <a:latin typeface="+mn-lt"/>
                <a:ea typeface="+mn-ea"/>
              </a:rPr>
              <a:t> a </a:t>
            </a:r>
            <a:r>
              <a:rPr lang="en-US" altLang="es-ES" sz="1900" dirty="0" err="1">
                <a:latin typeface="+mn-lt"/>
                <a:ea typeface="+mn-ea"/>
              </a:rPr>
              <a:t>esta</a:t>
            </a:r>
            <a:r>
              <a:rPr lang="en-US" altLang="es-ES" sz="1900" dirty="0">
                <a:latin typeface="+mn-lt"/>
                <a:ea typeface="+mn-ea"/>
              </a:rPr>
              <a:t> </a:t>
            </a:r>
            <a:r>
              <a:rPr lang="en-US" altLang="es-ES" sz="1900" dirty="0" err="1">
                <a:latin typeface="+mn-lt"/>
                <a:ea typeface="+mn-ea"/>
              </a:rPr>
              <a:t>rama</a:t>
            </a:r>
            <a:r>
              <a:rPr lang="en-US" altLang="es-ES" sz="1900" dirty="0">
                <a:latin typeface="+mn-lt"/>
                <a:ea typeface="+mn-ea"/>
              </a:rPr>
              <a:t>. </a:t>
            </a:r>
          </a:p>
          <a:p>
            <a:pPr marL="0" indent="-228600" eaLnBrk="1" hangingPunct="1">
              <a:lnSpc>
                <a:spcPct val="90000"/>
              </a:lnSpc>
              <a:spcAft>
                <a:spcPts val="600"/>
              </a:spcAft>
              <a:buFont typeface="Arial" panose="020B0604020202020204" pitchFamily="34" charset="0"/>
              <a:buChar char="•"/>
              <a:defRPr/>
            </a:pPr>
            <a:endParaRPr lang="en-US" altLang="es-ES" sz="1900" dirty="0">
              <a:latin typeface="+mn-lt"/>
              <a:ea typeface="+mn-ea"/>
            </a:endParaRPr>
          </a:p>
          <a:p>
            <a:pPr indent="-228600" eaLnBrk="1" hangingPunct="1">
              <a:lnSpc>
                <a:spcPct val="90000"/>
              </a:lnSpc>
              <a:spcAft>
                <a:spcPts val="600"/>
              </a:spcAft>
              <a:buFont typeface="Arial" panose="020B0604020202020204" pitchFamily="34" charset="0"/>
              <a:buChar char="•"/>
              <a:defRPr/>
            </a:pPr>
            <a:endParaRPr lang="en-US" altLang="es-ES" sz="1900" dirty="0">
              <a:latin typeface="+mn-lt"/>
              <a:ea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594E41-1D96-463A-A28F-63201ABB9A63}"/>
              </a:ext>
            </a:extLst>
          </p:cNvPr>
          <p:cNvSpPr>
            <a:spLocks noGrp="1"/>
          </p:cNvSpPr>
          <p:nvPr>
            <p:ph type="title"/>
          </p:nvPr>
        </p:nvSpPr>
        <p:spPr/>
        <p:txBody>
          <a:bodyPr/>
          <a:lstStyle/>
          <a:p>
            <a:r>
              <a:rPr lang="es-ES" dirty="0"/>
              <a:t>PROGRAMAS DE INTERCAMBIO </a:t>
            </a:r>
          </a:p>
        </p:txBody>
      </p:sp>
      <p:pic>
        <p:nvPicPr>
          <p:cNvPr id="4" name="Marcador de contenido 3">
            <a:extLst>
              <a:ext uri="{FF2B5EF4-FFF2-40B4-BE49-F238E27FC236}">
                <a16:creationId xmlns:a16="http://schemas.microsoft.com/office/drawing/2014/main" id="{453344C0-D217-48EF-AF38-16A9AC152709}"/>
              </a:ext>
            </a:extLst>
          </p:cNvPr>
          <p:cNvPicPr>
            <a:picLocks noGrp="1" noChangeAspect="1"/>
          </p:cNvPicPr>
          <p:nvPr>
            <p:ph idx="1"/>
          </p:nvPr>
        </p:nvPicPr>
        <p:blipFill>
          <a:blip r:embed="rId2"/>
          <a:stretch>
            <a:fillRect/>
          </a:stretch>
        </p:blipFill>
        <p:spPr>
          <a:xfrm>
            <a:off x="7304333" y="1492656"/>
            <a:ext cx="4578493" cy="3097036"/>
          </a:xfrm>
          <a:prstGeom prst="rect">
            <a:avLst/>
          </a:prstGeom>
        </p:spPr>
      </p:pic>
      <p:sp>
        <p:nvSpPr>
          <p:cNvPr id="5" name="Rectángulo 4">
            <a:extLst>
              <a:ext uri="{FF2B5EF4-FFF2-40B4-BE49-F238E27FC236}">
                <a16:creationId xmlns:a16="http://schemas.microsoft.com/office/drawing/2014/main" id="{4BD905B8-36B1-446D-BDA7-D47EE1634699}"/>
              </a:ext>
            </a:extLst>
          </p:cNvPr>
          <p:cNvSpPr/>
          <p:nvPr/>
        </p:nvSpPr>
        <p:spPr>
          <a:xfrm>
            <a:off x="838199" y="1492656"/>
            <a:ext cx="6466133" cy="5007525"/>
          </a:xfrm>
          <a:prstGeom prst="rect">
            <a:avLst/>
          </a:prstGeom>
        </p:spPr>
        <p:txBody>
          <a:bodyPr wrap="square">
            <a:spAutoFit/>
          </a:bodyPr>
          <a:lstStyle/>
          <a:p>
            <a:pPr lvl="1" eaLnBrk="0" hangingPunct="0">
              <a:lnSpc>
                <a:spcPct val="180000"/>
              </a:lnSpc>
              <a:buFont typeface="Wingdings" pitchFamily="2" charset="2"/>
              <a:buChar char="ü"/>
            </a:pPr>
            <a:r>
              <a:rPr lang="en-US" sz="2000" b="1" dirty="0">
                <a:latin typeface="Calibri" panose="020F0502020204030204" pitchFamily="34" charset="0"/>
                <a:cs typeface="Arial" pitchFamily="34" charset="0"/>
              </a:rPr>
              <a:t>Erasmus + (12 </a:t>
            </a:r>
            <a:r>
              <a:rPr lang="en-US" sz="2000" b="1" dirty="0" err="1">
                <a:latin typeface="Calibri" panose="020F0502020204030204" pitchFamily="34" charset="0"/>
                <a:cs typeface="Arial" pitchFamily="34" charset="0"/>
              </a:rPr>
              <a:t>meses</a:t>
            </a:r>
            <a:r>
              <a:rPr lang="en-US" sz="2000" b="1" dirty="0">
                <a:latin typeface="Calibri" panose="020F0502020204030204" pitchFamily="34" charset="0"/>
                <a:cs typeface="Arial" pitchFamily="34" charset="0"/>
              </a:rPr>
              <a:t> </a:t>
            </a:r>
            <a:r>
              <a:rPr lang="en-US" sz="2000" b="1" dirty="0" err="1">
                <a:latin typeface="Calibri" panose="020F0502020204030204" pitchFamily="34" charset="0"/>
                <a:cs typeface="Arial" pitchFamily="34" charset="0"/>
              </a:rPr>
              <a:t>en</a:t>
            </a:r>
            <a:r>
              <a:rPr lang="en-US" sz="2000" b="1" dirty="0">
                <a:latin typeface="Calibri" panose="020F0502020204030204" pitchFamily="34" charset="0"/>
                <a:cs typeface="Arial" pitchFamily="34" charset="0"/>
              </a:rPr>
              <a:t> </a:t>
            </a:r>
            <a:r>
              <a:rPr lang="en-US" sz="2000" b="1" dirty="0" err="1">
                <a:latin typeface="Calibri" panose="020F0502020204030204" pitchFamily="34" charset="0"/>
                <a:cs typeface="Arial" pitchFamily="34" charset="0"/>
              </a:rPr>
              <a:t>cada</a:t>
            </a:r>
            <a:r>
              <a:rPr lang="en-US" sz="2000" b="1" dirty="0">
                <a:latin typeface="Calibri" panose="020F0502020204030204" pitchFamily="34" charset="0"/>
                <a:cs typeface="Arial" pitchFamily="34" charset="0"/>
              </a:rPr>
              <a:t> </a:t>
            </a:r>
            <a:r>
              <a:rPr lang="en-US" sz="2000" b="1" dirty="0" err="1">
                <a:latin typeface="Calibri" panose="020F0502020204030204" pitchFamily="34" charset="0"/>
                <a:cs typeface="Arial" pitchFamily="34" charset="0"/>
              </a:rPr>
              <a:t>ciclo</a:t>
            </a:r>
            <a:r>
              <a:rPr lang="en-US" sz="2000" b="1" dirty="0">
                <a:latin typeface="Calibri" panose="020F0502020204030204" pitchFamily="34" charset="0"/>
                <a:cs typeface="Arial" pitchFamily="34" charset="0"/>
              </a:rPr>
              <a:t>):</a:t>
            </a:r>
          </a:p>
          <a:p>
            <a:pPr lvl="2" eaLnBrk="0" hangingPunct="0">
              <a:lnSpc>
                <a:spcPct val="180000"/>
              </a:lnSpc>
              <a:buFont typeface="Wingdings" pitchFamily="2" charset="2"/>
              <a:buChar char="ü"/>
            </a:pPr>
            <a:r>
              <a:rPr lang="en-US" sz="2000" b="1" dirty="0">
                <a:latin typeface="Calibri" panose="020F0502020204030204" pitchFamily="34" charset="0"/>
                <a:cs typeface="Arial" pitchFamily="34" charset="0"/>
              </a:rPr>
              <a:t>Erasmus+ </a:t>
            </a:r>
            <a:r>
              <a:rPr lang="en-US" sz="2000" b="1" dirty="0" err="1">
                <a:latin typeface="Calibri" panose="020F0502020204030204" pitchFamily="34" charset="0"/>
                <a:cs typeface="Arial" pitchFamily="34" charset="0"/>
              </a:rPr>
              <a:t>Estudios</a:t>
            </a:r>
            <a:r>
              <a:rPr lang="en-US" sz="2000" b="1" dirty="0">
                <a:latin typeface="Calibri" panose="020F0502020204030204" pitchFamily="34" charset="0"/>
                <a:cs typeface="Arial" pitchFamily="34" charset="0"/>
              </a:rPr>
              <a:t> (Europa)</a:t>
            </a:r>
          </a:p>
          <a:p>
            <a:pPr lvl="2" eaLnBrk="0" hangingPunct="0">
              <a:lnSpc>
                <a:spcPct val="180000"/>
              </a:lnSpc>
              <a:buFont typeface="Wingdings" pitchFamily="2" charset="2"/>
              <a:buChar char="ü"/>
            </a:pPr>
            <a:r>
              <a:rPr lang="en-US" sz="2000" b="1" dirty="0">
                <a:latin typeface="Calibri" panose="020F0502020204030204" pitchFamily="34" charset="0"/>
                <a:cs typeface="Arial" pitchFamily="34" charset="0"/>
              </a:rPr>
              <a:t>Erasmus+ Prácticas (Europa o fuera de Europa)</a:t>
            </a:r>
          </a:p>
          <a:p>
            <a:pPr lvl="2" eaLnBrk="0" hangingPunct="0">
              <a:lnSpc>
                <a:spcPct val="180000"/>
              </a:lnSpc>
              <a:buFont typeface="Wingdings" pitchFamily="2" charset="2"/>
              <a:buChar char="ü"/>
            </a:pPr>
            <a:r>
              <a:rPr lang="en-US" sz="2000" b="1" dirty="0">
                <a:latin typeface="Calibri" panose="020F0502020204030204" pitchFamily="34" charset="0"/>
                <a:cs typeface="Arial" pitchFamily="34" charset="0"/>
              </a:rPr>
              <a:t>Erasmus+ K171</a:t>
            </a:r>
          </a:p>
          <a:p>
            <a:pPr lvl="1" eaLnBrk="0" hangingPunct="0">
              <a:lnSpc>
                <a:spcPct val="180000"/>
              </a:lnSpc>
              <a:buFont typeface="Wingdings" pitchFamily="2" charset="2"/>
              <a:buChar char="ü"/>
            </a:pPr>
            <a:r>
              <a:rPr lang="en-US" sz="2000" b="1" dirty="0">
                <a:latin typeface="Calibri" panose="020F0502020204030204" pitchFamily="34" charset="0"/>
                <a:cs typeface="Arial" pitchFamily="34" charset="0"/>
              </a:rPr>
              <a:t> PROMOE-Erasmus+ Internacional</a:t>
            </a:r>
          </a:p>
          <a:p>
            <a:pPr lvl="1" eaLnBrk="0" hangingPunct="0">
              <a:lnSpc>
                <a:spcPct val="180000"/>
              </a:lnSpc>
              <a:buFont typeface="Wingdings" pitchFamily="2" charset="2"/>
              <a:buChar char="ü"/>
            </a:pPr>
            <a:r>
              <a:rPr lang="en-US" sz="2000" b="1" dirty="0">
                <a:latin typeface="Calibri" panose="020F0502020204030204" pitchFamily="34" charset="0"/>
                <a:cs typeface="Arial" pitchFamily="34" charset="0"/>
              </a:rPr>
              <a:t> SICUE</a:t>
            </a:r>
          </a:p>
          <a:p>
            <a:pPr lvl="1" eaLnBrk="0" hangingPunct="0">
              <a:lnSpc>
                <a:spcPct val="180000"/>
              </a:lnSpc>
              <a:buFont typeface="Wingdings" pitchFamily="2" charset="2"/>
              <a:buChar char="ü"/>
            </a:pPr>
            <a:endParaRPr lang="en-US" sz="2000" b="1" dirty="0">
              <a:latin typeface="Calibri" panose="020F0502020204030204" pitchFamily="34" charset="0"/>
              <a:cs typeface="Arial" pitchFamily="34" charset="0"/>
            </a:endParaRPr>
          </a:p>
          <a:p>
            <a:pPr lvl="1" eaLnBrk="0" hangingPunct="0">
              <a:lnSpc>
                <a:spcPct val="180000"/>
              </a:lnSpc>
              <a:buFont typeface="Wingdings" pitchFamily="2" charset="2"/>
              <a:buChar char="ü"/>
            </a:pPr>
            <a:r>
              <a:rPr lang="en-US" sz="2000" b="1" dirty="0">
                <a:latin typeface="Calibri" panose="020F0502020204030204" pitchFamily="34" charset="0"/>
                <a:cs typeface="Arial" pitchFamily="34" charset="0"/>
              </a:rPr>
              <a:t> </a:t>
            </a:r>
            <a:r>
              <a:rPr lang="en-US" sz="2000" b="1" dirty="0" err="1">
                <a:latin typeface="Calibri" panose="020F0502020204030204" pitchFamily="34" charset="0"/>
                <a:cs typeface="Arial" pitchFamily="34" charset="0"/>
              </a:rPr>
              <a:t>Meridies</a:t>
            </a:r>
            <a:r>
              <a:rPr lang="en-US" sz="2000" b="1" dirty="0">
                <a:latin typeface="Calibri" panose="020F0502020204030204" pitchFamily="34" charset="0"/>
                <a:cs typeface="Arial" pitchFamily="34" charset="0"/>
              </a:rPr>
              <a:t> - Cooperación</a:t>
            </a:r>
          </a:p>
          <a:p>
            <a:pPr lvl="1" eaLnBrk="0" hangingPunct="0">
              <a:lnSpc>
                <a:spcPct val="180000"/>
              </a:lnSpc>
              <a:buFont typeface="Wingdings" pitchFamily="2" charset="2"/>
              <a:buChar char="ü"/>
            </a:pPr>
            <a:r>
              <a:rPr lang="en-US" sz="2000" b="1" dirty="0">
                <a:latin typeface="Calibri" panose="020F0502020204030204" pitchFamily="34" charset="0"/>
                <a:cs typeface="Arial" pitchFamily="34" charset="0"/>
              </a:rPr>
              <a:t> </a:t>
            </a:r>
            <a:r>
              <a:rPr lang="en-US" sz="2000" b="1" dirty="0" err="1">
                <a:latin typeface="Calibri" panose="020F0502020204030204" pitchFamily="34" charset="0"/>
                <a:cs typeface="Arial" pitchFamily="34" charset="0"/>
              </a:rPr>
              <a:t>Programa</a:t>
            </a:r>
            <a:r>
              <a:rPr lang="en-US" sz="2000" b="1" dirty="0">
                <a:latin typeface="Calibri" panose="020F0502020204030204" pitchFamily="34" charset="0"/>
                <a:cs typeface="Arial" pitchFamily="34" charset="0"/>
              </a:rPr>
              <a:t> de </a:t>
            </a:r>
            <a:r>
              <a:rPr lang="en-US" sz="2000" b="1" dirty="0" err="1">
                <a:latin typeface="Calibri" panose="020F0502020204030204" pitchFamily="34" charset="0"/>
                <a:cs typeface="Arial" pitchFamily="34" charset="0"/>
              </a:rPr>
              <a:t>Cooperación</a:t>
            </a:r>
            <a:r>
              <a:rPr lang="en-US" sz="2000" b="1" dirty="0">
                <a:latin typeface="Calibri" panose="020F0502020204030204" pitchFamily="34" charset="0"/>
                <a:cs typeface="Arial" pitchFamily="34" charset="0"/>
              </a:rPr>
              <a:t>  </a:t>
            </a:r>
          </a:p>
        </p:txBody>
      </p:sp>
      <p:sp>
        <p:nvSpPr>
          <p:cNvPr id="6" name="6 CuadroTexto">
            <a:extLst>
              <a:ext uri="{FF2B5EF4-FFF2-40B4-BE49-F238E27FC236}">
                <a16:creationId xmlns:a16="http://schemas.microsoft.com/office/drawing/2014/main" id="{A512948B-6442-4869-AA30-D686D6344A6E}"/>
              </a:ext>
            </a:extLst>
          </p:cNvPr>
          <p:cNvSpPr txBox="1"/>
          <p:nvPr/>
        </p:nvSpPr>
        <p:spPr>
          <a:xfrm>
            <a:off x="6096000" y="5756742"/>
            <a:ext cx="2066591" cy="369332"/>
          </a:xfrm>
          <a:prstGeom prst="rect">
            <a:avLst/>
          </a:prstGeom>
          <a:noFill/>
        </p:spPr>
        <p:txBody>
          <a:bodyPr wrap="none" rtlCol="0">
            <a:spAutoFit/>
          </a:bodyPr>
          <a:lstStyle/>
          <a:p>
            <a:r>
              <a:rPr lang="es-ES" b="1" dirty="0"/>
              <a:t>COOPERACION</a:t>
            </a:r>
          </a:p>
        </p:txBody>
      </p:sp>
      <p:sp>
        <p:nvSpPr>
          <p:cNvPr id="7" name="5 Cerrar llave">
            <a:extLst>
              <a:ext uri="{FF2B5EF4-FFF2-40B4-BE49-F238E27FC236}">
                <a16:creationId xmlns:a16="http://schemas.microsoft.com/office/drawing/2014/main" id="{6FEC77A8-33DD-4905-A994-BA677936B2D1}"/>
              </a:ext>
            </a:extLst>
          </p:cNvPr>
          <p:cNvSpPr/>
          <p:nvPr/>
        </p:nvSpPr>
        <p:spPr>
          <a:xfrm>
            <a:off x="4871578" y="5365344"/>
            <a:ext cx="720080" cy="1152128"/>
          </a:xfrm>
          <a:prstGeom prst="rightBrace">
            <a:avLst>
              <a:gd name="adj1" fmla="val 1984"/>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Tree>
    <p:extLst>
      <p:ext uri="{BB962C8B-B14F-4D97-AF65-F5344CB8AC3E}">
        <p14:creationId xmlns:p14="http://schemas.microsoft.com/office/powerpoint/2010/main" val="102507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D38513-275E-4278-A065-C17C84941B8B}"/>
              </a:ext>
            </a:extLst>
          </p:cNvPr>
          <p:cNvSpPr>
            <a:spLocks noGrp="1"/>
          </p:cNvSpPr>
          <p:nvPr>
            <p:ph type="title"/>
          </p:nvPr>
        </p:nvSpPr>
        <p:spPr>
          <a:xfrm>
            <a:off x="838200" y="365126"/>
            <a:ext cx="10515600" cy="1052858"/>
          </a:xfrm>
        </p:spPr>
        <p:txBody>
          <a:bodyPr/>
          <a:lstStyle/>
          <a:p>
            <a:r>
              <a:rPr lang="es-ES" dirty="0"/>
              <a:t>ERASMUS+</a:t>
            </a:r>
          </a:p>
        </p:txBody>
      </p:sp>
      <p:sp>
        <p:nvSpPr>
          <p:cNvPr id="3" name="Marcador de contenido 2">
            <a:extLst>
              <a:ext uri="{FF2B5EF4-FFF2-40B4-BE49-F238E27FC236}">
                <a16:creationId xmlns:a16="http://schemas.microsoft.com/office/drawing/2014/main" id="{B602EF23-AC25-4A41-ABA7-8177E210D1FF}"/>
              </a:ext>
            </a:extLst>
          </p:cNvPr>
          <p:cNvSpPr>
            <a:spLocks noGrp="1"/>
          </p:cNvSpPr>
          <p:nvPr>
            <p:ph idx="1"/>
          </p:nvPr>
        </p:nvSpPr>
        <p:spPr>
          <a:xfrm>
            <a:off x="838200" y="1417984"/>
            <a:ext cx="10515600" cy="5074890"/>
          </a:xfrm>
        </p:spPr>
        <p:txBody>
          <a:bodyPr>
            <a:normAutofit fontScale="77500" lnSpcReduction="20000"/>
          </a:bodyPr>
          <a:lstStyle/>
          <a:p>
            <a:pPr>
              <a:buNone/>
            </a:pPr>
            <a:r>
              <a:rPr lang="es-ES" sz="2400" b="1" dirty="0">
                <a:latin typeface="Calibri" panose="020F0502020204030204" pitchFamily="34" charset="0"/>
                <a:cs typeface="Arial" pitchFamily="34" charset="0"/>
              </a:rPr>
              <a:t>Erasmus+ Estudios en Europa</a:t>
            </a:r>
          </a:p>
          <a:p>
            <a:pPr>
              <a:buNone/>
            </a:pPr>
            <a:endParaRPr lang="es-ES" sz="2400" b="1" dirty="0">
              <a:latin typeface="Calibri" panose="020F0502020204030204" pitchFamily="34" charset="0"/>
              <a:cs typeface="Arial" pitchFamily="34" charset="0"/>
            </a:endParaRPr>
          </a:p>
          <a:p>
            <a:pPr lvl="1">
              <a:lnSpc>
                <a:spcPct val="120000"/>
              </a:lnSpc>
            </a:pPr>
            <a:r>
              <a:rPr lang="es-ES" dirty="0">
                <a:latin typeface="Calibri" panose="020F0502020204030204" pitchFamily="34" charset="0"/>
                <a:cs typeface="Arial" pitchFamily="34" charset="0"/>
              </a:rPr>
              <a:t>Estancias en universidades de toda Europa (mas de 80 destinos)</a:t>
            </a:r>
          </a:p>
          <a:p>
            <a:pPr lvl="1">
              <a:lnSpc>
                <a:spcPct val="120000"/>
              </a:lnSpc>
            </a:pPr>
            <a:r>
              <a:rPr lang="es-ES" dirty="0">
                <a:latin typeface="Calibri" panose="020F0502020204030204" pitchFamily="34" charset="0"/>
                <a:cs typeface="Arial" pitchFamily="34" charset="0"/>
              </a:rPr>
              <a:t>1 semestre académico (por FADE y/o ETSINF). Cada escuela tiene su convocatoria, en la solicitud hay que seleccionar la titulación doble.</a:t>
            </a:r>
          </a:p>
          <a:p>
            <a:pPr lvl="1">
              <a:lnSpc>
                <a:spcPct val="120000"/>
              </a:lnSpc>
            </a:pPr>
            <a:r>
              <a:rPr lang="es-ES" dirty="0">
                <a:latin typeface="Calibri" panose="020F0502020204030204" pitchFamily="34" charset="0"/>
                <a:cs typeface="Arial" pitchFamily="34" charset="0"/>
              </a:rPr>
              <a:t>Requisitos académicos: según cada centro (FADE o ETSINF)</a:t>
            </a:r>
          </a:p>
          <a:p>
            <a:pPr lvl="1">
              <a:lnSpc>
                <a:spcPct val="120000"/>
              </a:lnSpc>
            </a:pPr>
            <a:r>
              <a:rPr lang="es-ES" dirty="0">
                <a:latin typeface="Calibri" panose="020F0502020204030204" pitchFamily="34" charset="0"/>
                <a:cs typeface="Arial" pitchFamily="34" charset="0"/>
              </a:rPr>
              <a:t>Requisitos de idiomas: según cada destino</a:t>
            </a:r>
          </a:p>
          <a:p>
            <a:pPr lvl="1">
              <a:lnSpc>
                <a:spcPct val="120000"/>
              </a:lnSpc>
            </a:pPr>
            <a:r>
              <a:rPr lang="es-ES" dirty="0">
                <a:latin typeface="Calibri" panose="020F0502020204030204" pitchFamily="34" charset="0"/>
                <a:cs typeface="Arial" pitchFamily="34" charset="0"/>
              </a:rPr>
              <a:t>Dotación económica (</a:t>
            </a:r>
            <a:r>
              <a:rPr lang="es-ES" dirty="0">
                <a:latin typeface="Calibri" panose="020F0502020204030204" pitchFamily="34" charset="0"/>
                <a:cs typeface="Arial" pitchFamily="34" charset="0"/>
                <a:hlinkClick r:id="rId2"/>
              </a:rPr>
              <a:t>https://www.upv.es/entidades/sint/convocatoria-erasmus-27-28_general/</a:t>
            </a:r>
            <a:r>
              <a:rPr lang="es-ES" dirty="0">
                <a:latin typeface="Calibri" panose="020F0502020204030204" pitchFamily="34" charset="0"/>
                <a:cs typeface="Arial" pitchFamily="34" charset="0"/>
              </a:rPr>
              <a:t>) </a:t>
            </a:r>
          </a:p>
          <a:p>
            <a:pPr lvl="1">
              <a:lnSpc>
                <a:spcPct val="120000"/>
              </a:lnSpc>
            </a:pPr>
            <a:r>
              <a:rPr lang="es-ES" dirty="0">
                <a:latin typeface="Calibri" panose="020F0502020204030204" pitchFamily="34" charset="0"/>
                <a:cs typeface="Arial" pitchFamily="34" charset="0"/>
              </a:rPr>
              <a:t>Reconocimiento académico: obligatorio mínimo 12 ECTS/semestre</a:t>
            </a:r>
          </a:p>
          <a:p>
            <a:pPr lvl="1">
              <a:lnSpc>
                <a:spcPct val="120000"/>
              </a:lnSpc>
            </a:pPr>
            <a:r>
              <a:rPr lang="es-ES" dirty="0">
                <a:latin typeface="Calibri" panose="020F0502020204030204" pitchFamily="34" charset="0"/>
                <a:cs typeface="Arial" pitchFamily="34" charset="0"/>
              </a:rPr>
              <a:t>Próxima convocatoria 2027-28 del 1 al 20 de noviembre 2026</a:t>
            </a:r>
          </a:p>
          <a:p>
            <a:pPr lvl="1"/>
            <a:r>
              <a:rPr lang="es-ES" dirty="0">
                <a:latin typeface="Calibri" panose="020F0502020204030204" pitchFamily="34" charset="0"/>
                <a:cs typeface="Arial" pitchFamily="34" charset="0"/>
              </a:rPr>
              <a:t>Pruebas idiomas francés y alemán, no cuentan para el baremo: </a:t>
            </a:r>
            <a:r>
              <a:rPr lang="es-ES" dirty="0">
                <a:solidFill>
                  <a:srgbClr val="FF0000"/>
                </a:solidFill>
                <a:latin typeface="Calibri" panose="020F0502020204030204" pitchFamily="34" charset="0"/>
                <a:cs typeface="Arial" pitchFamily="34" charset="0"/>
                <a:hlinkClick r:id="rId2"/>
              </a:rPr>
              <a:t>https://www.upv.es/entidades/sint/convocatoria-erasmus-27-28_general/</a:t>
            </a:r>
            <a:r>
              <a:rPr lang="es-ES" dirty="0">
                <a:latin typeface="Calibri" panose="020F0502020204030204" pitchFamily="34" charset="0"/>
                <a:cs typeface="Arial" pitchFamily="34" charset="0"/>
              </a:rPr>
              <a:t> &gt; </a:t>
            </a:r>
            <a:r>
              <a:rPr lang="es-ES" dirty="0"/>
              <a:t>Idiomas: requisitos, certificados y exámenes</a:t>
            </a:r>
            <a:r>
              <a:rPr lang="es-ES" dirty="0">
                <a:solidFill>
                  <a:srgbClr val="FF0000"/>
                </a:solidFill>
                <a:latin typeface="Calibri" panose="020F0502020204030204" pitchFamily="34" charset="0"/>
                <a:cs typeface="Arial" pitchFamily="34" charset="0"/>
              </a:rPr>
              <a:t> </a:t>
            </a:r>
          </a:p>
          <a:p>
            <a:pPr lvl="1"/>
            <a:r>
              <a:rPr lang="es-ES" dirty="0">
                <a:latin typeface="Calibri" panose="020F0502020204030204" pitchFamily="34" charset="0"/>
                <a:cs typeface="Arial" pitchFamily="34" charset="0"/>
              </a:rPr>
              <a:t>No habrá pruebas de inglés (se precisarán certificados oficiales, más información en: </a:t>
            </a:r>
            <a:r>
              <a:rPr lang="es-ES" dirty="0">
                <a:latin typeface="Calibri" panose="020F0502020204030204" pitchFamily="34" charset="0"/>
                <a:cs typeface="Arial" pitchFamily="34" charset="0"/>
                <a:hlinkClick r:id="rId2"/>
              </a:rPr>
              <a:t>https://www.upv.es/entidades/sint/convocatoria-erasmus-27-28_general/</a:t>
            </a:r>
            <a:r>
              <a:rPr lang="es-ES" dirty="0">
                <a:latin typeface="Calibri" panose="020F0502020204030204" pitchFamily="34" charset="0"/>
                <a:cs typeface="Arial" pitchFamily="34" charset="0"/>
              </a:rPr>
              <a:t> &gt; </a:t>
            </a:r>
            <a:r>
              <a:rPr lang="es-ES" dirty="0"/>
              <a:t>Idiomas: requisitos, certificados y exámenes</a:t>
            </a:r>
            <a:r>
              <a:rPr lang="es-ES" dirty="0">
                <a:latin typeface="Calibri" panose="020F0502020204030204" pitchFamily="34" charset="0"/>
                <a:cs typeface="Arial" pitchFamily="34" charset="0"/>
              </a:rPr>
              <a:t>)  </a:t>
            </a:r>
          </a:p>
          <a:p>
            <a:endParaRPr lang="es-ES" dirty="0"/>
          </a:p>
        </p:txBody>
      </p:sp>
    </p:spTree>
    <p:extLst>
      <p:ext uri="{BB962C8B-B14F-4D97-AF65-F5344CB8AC3E}">
        <p14:creationId xmlns:p14="http://schemas.microsoft.com/office/powerpoint/2010/main" val="1809788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40484-1FC8-4AAF-86C2-A33828AC1E53}"/>
              </a:ext>
            </a:extLst>
          </p:cNvPr>
          <p:cNvSpPr>
            <a:spLocks noGrp="1"/>
          </p:cNvSpPr>
          <p:nvPr>
            <p:ph type="title"/>
          </p:nvPr>
        </p:nvSpPr>
        <p:spPr/>
        <p:txBody>
          <a:bodyPr/>
          <a:lstStyle/>
          <a:p>
            <a:r>
              <a:rPr lang="es-ES" dirty="0"/>
              <a:t>ERASMUS+ ESTUDIOS. DESTINOS.</a:t>
            </a:r>
          </a:p>
        </p:txBody>
      </p:sp>
      <p:sp>
        <p:nvSpPr>
          <p:cNvPr id="7" name="Rectángulo 6">
            <a:extLst>
              <a:ext uri="{FF2B5EF4-FFF2-40B4-BE49-F238E27FC236}">
                <a16:creationId xmlns:a16="http://schemas.microsoft.com/office/drawing/2014/main" id="{DD63297E-C064-440C-9028-BB03FA6000FF}"/>
              </a:ext>
            </a:extLst>
          </p:cNvPr>
          <p:cNvSpPr/>
          <p:nvPr/>
        </p:nvSpPr>
        <p:spPr>
          <a:xfrm>
            <a:off x="838200" y="1690687"/>
            <a:ext cx="10713440" cy="2797689"/>
          </a:xfrm>
          <a:prstGeom prst="rect">
            <a:avLst/>
          </a:prstGeom>
        </p:spPr>
        <p:txBody>
          <a:bodyPr wrap="square">
            <a:spAutoFit/>
          </a:bodyPr>
          <a:lstStyle/>
          <a:p>
            <a:pPr>
              <a:lnSpc>
                <a:spcPct val="90000"/>
              </a:lnSpc>
              <a:spcAft>
                <a:spcPts val="600"/>
              </a:spcAft>
              <a:defRPr/>
            </a:pPr>
            <a:r>
              <a:rPr lang="en-US" altLang="es-ES" dirty="0" err="1"/>
              <a:t>Propios</a:t>
            </a:r>
            <a:r>
              <a:rPr lang="en-US" altLang="es-ES" dirty="0"/>
              <a:t> FADE: </a:t>
            </a:r>
          </a:p>
          <a:p>
            <a:pPr>
              <a:lnSpc>
                <a:spcPct val="90000"/>
              </a:lnSpc>
              <a:spcAft>
                <a:spcPts val="600"/>
              </a:spcAft>
              <a:defRPr/>
            </a:pPr>
            <a:r>
              <a:rPr lang="en-US" altLang="es-ES" dirty="0">
                <a:hlinkClick r:id="rId2"/>
              </a:rPr>
              <a:t>https://www.upv.es/entidades/ade/download/20067</a:t>
            </a:r>
            <a:r>
              <a:rPr lang="en-US" altLang="es-ES" dirty="0"/>
              <a:t> </a:t>
            </a:r>
          </a:p>
          <a:p>
            <a:pPr>
              <a:lnSpc>
                <a:spcPct val="90000"/>
              </a:lnSpc>
              <a:spcAft>
                <a:spcPts val="600"/>
              </a:spcAft>
              <a:defRPr/>
            </a:pPr>
            <a:endParaRPr lang="en-US" altLang="es-ES" dirty="0"/>
          </a:p>
          <a:p>
            <a:pPr>
              <a:lnSpc>
                <a:spcPct val="90000"/>
              </a:lnSpc>
              <a:spcAft>
                <a:spcPts val="600"/>
              </a:spcAft>
              <a:defRPr/>
            </a:pPr>
            <a:endParaRPr lang="en-US" altLang="es-ES" dirty="0"/>
          </a:p>
          <a:p>
            <a:pPr>
              <a:lnSpc>
                <a:spcPct val="90000"/>
              </a:lnSpc>
              <a:spcAft>
                <a:spcPts val="600"/>
              </a:spcAft>
              <a:defRPr/>
            </a:pPr>
            <a:r>
              <a:rPr lang="en-US" altLang="es-ES" dirty="0" err="1"/>
              <a:t>Propios</a:t>
            </a:r>
            <a:r>
              <a:rPr lang="en-US" altLang="es-ES" dirty="0"/>
              <a:t> ETSINF:</a:t>
            </a:r>
            <a:endParaRPr lang="en-US" altLang="es-ES" dirty="0">
              <a:cs typeface="Calibri"/>
            </a:endParaRPr>
          </a:p>
          <a:p>
            <a:pPr>
              <a:lnSpc>
                <a:spcPct val="90000"/>
              </a:lnSpc>
              <a:spcAft>
                <a:spcPts val="600"/>
              </a:spcAft>
              <a:defRPr/>
            </a:pPr>
            <a:r>
              <a:rPr lang="en-US" altLang="es-ES" dirty="0">
                <a:hlinkClick r:id="rId3"/>
              </a:rPr>
              <a:t>https://www.upv.es/entidades/etsinf/destinos-de-intercambio-europeos/</a:t>
            </a:r>
            <a:endParaRPr lang="en-US" altLang="es-ES" dirty="0"/>
          </a:p>
          <a:p>
            <a:pPr lvl="2">
              <a:lnSpc>
                <a:spcPct val="90000"/>
              </a:lnSpc>
              <a:spcAft>
                <a:spcPts val="600"/>
              </a:spcAft>
              <a:defRPr/>
            </a:pPr>
            <a:r>
              <a:rPr lang="en-US" altLang="es-ES" dirty="0"/>
              <a:t>Destinos </a:t>
            </a:r>
            <a:r>
              <a:rPr lang="en-US" altLang="es-ES" dirty="0" err="1"/>
              <a:t>elegidos</a:t>
            </a:r>
            <a:r>
              <a:rPr lang="en-US" altLang="es-ES" dirty="0"/>
              <a:t> por </a:t>
            </a:r>
            <a:r>
              <a:rPr lang="en-US" altLang="es-ES" dirty="0" err="1"/>
              <a:t>alumnos</a:t>
            </a:r>
            <a:r>
              <a:rPr lang="en-US" altLang="es-ES" dirty="0"/>
              <a:t> ADE-Inf en </a:t>
            </a:r>
            <a:r>
              <a:rPr lang="en-US" altLang="es-ES" dirty="0" err="1"/>
              <a:t>cursos</a:t>
            </a:r>
            <a:r>
              <a:rPr lang="en-US" altLang="es-ES" dirty="0"/>
              <a:t> </a:t>
            </a:r>
            <a:r>
              <a:rPr lang="en-US" altLang="es-ES" dirty="0" err="1"/>
              <a:t>pasados</a:t>
            </a:r>
            <a:r>
              <a:rPr lang="en-US" altLang="es-ES" dirty="0"/>
              <a:t>: Praga, Ostrava (Rep. </a:t>
            </a:r>
            <a:r>
              <a:rPr lang="en-US" altLang="es-ES" dirty="0" err="1"/>
              <a:t>Checa</a:t>
            </a:r>
            <a:r>
              <a:rPr lang="en-US" altLang="es-ES" dirty="0"/>
              <a:t>), Budapest (</a:t>
            </a:r>
            <a:r>
              <a:rPr lang="en-US" altLang="es-ES" dirty="0" err="1"/>
              <a:t>Hungría</a:t>
            </a:r>
            <a:r>
              <a:rPr lang="en-US" altLang="es-ES" dirty="0"/>
              <a:t>), Bologna, </a:t>
            </a:r>
            <a:r>
              <a:rPr lang="en-US" altLang="es-ES" dirty="0" err="1"/>
              <a:t>Milán</a:t>
            </a:r>
            <a:r>
              <a:rPr lang="en-US" altLang="es-ES" dirty="0"/>
              <a:t>, (Italia), Riga, </a:t>
            </a:r>
            <a:r>
              <a:rPr lang="en-US" altLang="es-ES" dirty="0" err="1"/>
              <a:t>Letonia</a:t>
            </a:r>
            <a:r>
              <a:rPr lang="en-US" altLang="es-ES" dirty="0"/>
              <a:t>, </a:t>
            </a:r>
            <a:r>
              <a:rPr lang="en-US" altLang="es-ES" dirty="0" err="1"/>
              <a:t>Estocolmo</a:t>
            </a:r>
            <a:r>
              <a:rPr lang="en-US" altLang="es-ES" dirty="0"/>
              <a:t> (</a:t>
            </a:r>
            <a:r>
              <a:rPr lang="en-US" altLang="es-ES" dirty="0" err="1"/>
              <a:t>Suecia</a:t>
            </a:r>
            <a:r>
              <a:rPr lang="en-US" altLang="es-ES" dirty="0"/>
              <a:t>), Coimbra (Portugal), Ljubljana (</a:t>
            </a:r>
            <a:r>
              <a:rPr lang="en-US" altLang="es-ES" dirty="0" err="1"/>
              <a:t>Eslovenia</a:t>
            </a:r>
            <a:r>
              <a:rPr lang="en-US" altLang="es-ES" dirty="0"/>
              <a:t>), Vilnius (</a:t>
            </a:r>
            <a:r>
              <a:rPr lang="en-US" altLang="es-ES" dirty="0" err="1"/>
              <a:t>Lituania</a:t>
            </a:r>
            <a:r>
              <a:rPr lang="en-US" altLang="es-ES" dirty="0"/>
              <a:t>), Turku- Abo Akademi (Finlandia), Cardiff (</a:t>
            </a:r>
            <a:r>
              <a:rPr lang="en-US" altLang="es-ES" dirty="0" err="1"/>
              <a:t>Reino</a:t>
            </a:r>
            <a:r>
              <a:rPr lang="en-US" altLang="es-ES" dirty="0"/>
              <a:t> </a:t>
            </a:r>
            <a:r>
              <a:rPr lang="en-US" altLang="es-ES" dirty="0" err="1"/>
              <a:t>Unido</a:t>
            </a:r>
            <a:r>
              <a:rPr lang="en-US" altLang="es-ES" dirty="0"/>
              <a:t>)</a:t>
            </a:r>
            <a:endParaRPr lang="en-US" altLang="es-ES" dirty="0">
              <a:cs typeface="Calibri"/>
            </a:endParaRPr>
          </a:p>
        </p:txBody>
      </p:sp>
    </p:spTree>
    <p:extLst>
      <p:ext uri="{BB962C8B-B14F-4D97-AF65-F5344CB8AC3E}">
        <p14:creationId xmlns:p14="http://schemas.microsoft.com/office/powerpoint/2010/main" val="2388745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2057ED-91DF-4189-8096-458402FC00D4}"/>
              </a:ext>
            </a:extLst>
          </p:cNvPr>
          <p:cNvSpPr>
            <a:spLocks noGrp="1"/>
          </p:cNvSpPr>
          <p:nvPr>
            <p:ph type="title"/>
          </p:nvPr>
        </p:nvSpPr>
        <p:spPr/>
        <p:txBody>
          <a:bodyPr>
            <a:normAutofit/>
          </a:bodyPr>
          <a:lstStyle/>
          <a:p>
            <a:r>
              <a:rPr lang="es-ES" sz="4000" dirty="0"/>
              <a:t>PROMOE-ERASMUS+ INTERNACIONAL</a:t>
            </a:r>
          </a:p>
        </p:txBody>
      </p:sp>
      <p:sp>
        <p:nvSpPr>
          <p:cNvPr id="4" name="2 Marcador de contenido">
            <a:extLst>
              <a:ext uri="{FF2B5EF4-FFF2-40B4-BE49-F238E27FC236}">
                <a16:creationId xmlns:a16="http://schemas.microsoft.com/office/drawing/2014/main" id="{14AD0ACC-6971-4251-A822-B3D782A016B3}"/>
              </a:ext>
            </a:extLst>
          </p:cNvPr>
          <p:cNvSpPr>
            <a:spLocks noGrp="1"/>
          </p:cNvSpPr>
          <p:nvPr>
            <p:ph idx="1"/>
          </p:nvPr>
        </p:nvSpPr>
        <p:spPr>
          <a:xfrm>
            <a:off x="737532" y="1590733"/>
            <a:ext cx="10843260" cy="4743806"/>
          </a:xfrm>
        </p:spPr>
        <p:txBody>
          <a:bodyPr>
            <a:normAutofit/>
          </a:bodyPr>
          <a:lstStyle/>
          <a:p>
            <a:pPr lvl="1">
              <a:lnSpc>
                <a:spcPct val="130000"/>
              </a:lnSpc>
              <a:buFont typeface="Arial" pitchFamily="34" charset="0"/>
              <a:buChar char="•"/>
            </a:pPr>
            <a:r>
              <a:rPr lang="es-ES" sz="2200" b="1" dirty="0">
                <a:cs typeface="Arial" pitchFamily="34" charset="0"/>
              </a:rPr>
              <a:t>Destinos:</a:t>
            </a:r>
            <a:r>
              <a:rPr lang="es-ES" sz="2200" dirty="0">
                <a:solidFill>
                  <a:schemeClr val="tx1"/>
                </a:solidFill>
                <a:cs typeface="Arial" pitchFamily="34" charset="0"/>
              </a:rPr>
              <a:t> EEUU, Asia, América Latina, Australia, Canadá</a:t>
            </a:r>
          </a:p>
          <a:p>
            <a:pPr lvl="1">
              <a:lnSpc>
                <a:spcPct val="130000"/>
              </a:lnSpc>
              <a:buFont typeface="Arial" pitchFamily="34" charset="0"/>
              <a:buChar char="•"/>
            </a:pPr>
            <a:r>
              <a:rPr lang="es-ES" sz="2200" b="1" dirty="0">
                <a:cs typeface="Arial" pitchFamily="34" charset="0"/>
              </a:rPr>
              <a:t>Estancias: </a:t>
            </a:r>
            <a:r>
              <a:rPr lang="es-ES" sz="2200" dirty="0">
                <a:cs typeface="Arial" pitchFamily="34" charset="0"/>
              </a:rPr>
              <a:t>de 4 meses</a:t>
            </a:r>
            <a:r>
              <a:rPr lang="es-ES" sz="2200" dirty="0">
                <a:solidFill>
                  <a:schemeClr val="tx1"/>
                </a:solidFill>
                <a:cs typeface="Arial" pitchFamily="34" charset="0"/>
              </a:rPr>
              <a:t>, 30 créditos por semestre</a:t>
            </a:r>
          </a:p>
          <a:p>
            <a:pPr lvl="1">
              <a:lnSpc>
                <a:spcPct val="130000"/>
              </a:lnSpc>
              <a:buFont typeface="Arial" pitchFamily="34" charset="0"/>
              <a:buChar char="•"/>
            </a:pPr>
            <a:r>
              <a:rPr lang="es-ES" sz="2200" b="1" dirty="0">
                <a:cs typeface="Arial" pitchFamily="34" charset="0"/>
              </a:rPr>
              <a:t>Convocatorias: </a:t>
            </a:r>
            <a:r>
              <a:rPr lang="es-ES" sz="2200" dirty="0">
                <a:solidFill>
                  <a:schemeClr val="tx1"/>
                </a:solidFill>
                <a:cs typeface="Arial" pitchFamily="34" charset="0"/>
              </a:rPr>
              <a:t>ordinaria (prevista del 1 al 20 de noviembre) y extraordinaria, si hay presupuesto (mayo) </a:t>
            </a:r>
          </a:p>
          <a:p>
            <a:pPr lvl="1">
              <a:lnSpc>
                <a:spcPct val="130000"/>
              </a:lnSpc>
              <a:buFont typeface="Arial" pitchFamily="34" charset="0"/>
              <a:buChar char="•"/>
            </a:pPr>
            <a:r>
              <a:rPr lang="es-ES" sz="2200" b="1" dirty="0">
                <a:cs typeface="Arial" pitchFamily="34" charset="0"/>
              </a:rPr>
              <a:t>Becas: </a:t>
            </a:r>
            <a:r>
              <a:rPr lang="es-ES" sz="2200" dirty="0">
                <a:cs typeface="Arial" pitchFamily="34" charset="0"/>
              </a:rPr>
              <a:t>para 1 semestre o curso completo. </a:t>
            </a:r>
          </a:p>
          <a:p>
            <a:pPr marL="457200" lvl="1" indent="0">
              <a:lnSpc>
                <a:spcPct val="130000"/>
              </a:lnSpc>
              <a:buNone/>
            </a:pPr>
            <a:endParaRPr lang="es-ES" sz="2200" dirty="0">
              <a:cs typeface="Arial" pitchFamily="34" charset="0"/>
            </a:endParaRPr>
          </a:p>
          <a:p>
            <a:pPr marL="457200" lvl="1" indent="0">
              <a:lnSpc>
                <a:spcPct val="130000"/>
              </a:lnSpc>
              <a:buNone/>
            </a:pPr>
            <a:r>
              <a:rPr lang="es-ES" sz="2200" dirty="0">
                <a:cs typeface="Arial" pitchFamily="34" charset="0"/>
              </a:rPr>
              <a:t>Más información: </a:t>
            </a:r>
            <a:r>
              <a:rPr lang="es-ES" sz="2200" dirty="0">
                <a:cs typeface="Arial" pitchFamily="34" charset="0"/>
                <a:hlinkClick r:id="rId2"/>
              </a:rPr>
              <a:t>https://www.upv.es/entidades/sint/convocatorias/</a:t>
            </a:r>
            <a:r>
              <a:rPr lang="es-ES" sz="2200" dirty="0">
                <a:cs typeface="Arial" pitchFamily="34" charset="0"/>
              </a:rPr>
              <a:t> </a:t>
            </a:r>
            <a:endParaRPr lang="es-ES" sz="1200" dirty="0"/>
          </a:p>
          <a:p>
            <a:pPr lvl="1">
              <a:lnSpc>
                <a:spcPct val="130000"/>
              </a:lnSpc>
              <a:buFont typeface="Arial" pitchFamily="34" charset="0"/>
              <a:buChar char="•"/>
            </a:pPr>
            <a:endParaRPr lang="es-ES" sz="2600" dirty="0">
              <a:solidFill>
                <a:schemeClr val="tx1"/>
              </a:solidFill>
              <a:cs typeface="Arial" pitchFamily="34" charset="0"/>
            </a:endParaRPr>
          </a:p>
          <a:p>
            <a:pPr lvl="1"/>
            <a:endParaRPr lang="es-ES" dirty="0">
              <a:latin typeface="Calibri" pitchFamily="34" charset="0"/>
              <a:cs typeface="Arial" pitchFamily="34" charset="0"/>
            </a:endParaRPr>
          </a:p>
          <a:p>
            <a:pPr>
              <a:buNone/>
            </a:pPr>
            <a:endParaRPr lang="es-ES" dirty="0">
              <a:latin typeface="Arial" pitchFamily="34" charset="0"/>
              <a:cs typeface="Arial" pitchFamily="34" charset="0"/>
            </a:endParaRPr>
          </a:p>
          <a:p>
            <a:endParaRPr lang="es-ES" dirty="0"/>
          </a:p>
        </p:txBody>
      </p:sp>
    </p:spTree>
    <p:extLst>
      <p:ext uri="{BB962C8B-B14F-4D97-AF65-F5344CB8AC3E}">
        <p14:creationId xmlns:p14="http://schemas.microsoft.com/office/powerpoint/2010/main" val="1297623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1E369B-60C7-4B4A-9CE3-BC0DD396320B}"/>
              </a:ext>
            </a:extLst>
          </p:cNvPr>
          <p:cNvSpPr>
            <a:spLocks noGrp="1"/>
          </p:cNvSpPr>
          <p:nvPr>
            <p:ph type="title"/>
          </p:nvPr>
        </p:nvSpPr>
        <p:spPr/>
        <p:txBody>
          <a:bodyPr>
            <a:normAutofit/>
          </a:bodyPr>
          <a:lstStyle/>
          <a:p>
            <a:r>
              <a:rPr lang="es-ES" dirty="0"/>
              <a:t>PROMOE-ERASMUS+ INTERNACIONAL </a:t>
            </a:r>
            <a:br>
              <a:rPr lang="es-ES" sz="4000" b="1" dirty="0"/>
            </a:br>
            <a:endParaRPr lang="es-ES" dirty="0"/>
          </a:p>
        </p:txBody>
      </p:sp>
      <p:sp>
        <p:nvSpPr>
          <p:cNvPr id="3" name="Marcador de contenido 2">
            <a:extLst>
              <a:ext uri="{FF2B5EF4-FFF2-40B4-BE49-F238E27FC236}">
                <a16:creationId xmlns:a16="http://schemas.microsoft.com/office/drawing/2014/main" id="{4464095F-5815-4247-966A-B928158711FF}"/>
              </a:ext>
            </a:extLst>
          </p:cNvPr>
          <p:cNvSpPr>
            <a:spLocks noGrp="1"/>
          </p:cNvSpPr>
          <p:nvPr>
            <p:ph idx="1"/>
          </p:nvPr>
        </p:nvSpPr>
        <p:spPr>
          <a:xfrm>
            <a:off x="838200" y="1253330"/>
            <a:ext cx="10515600" cy="5425765"/>
          </a:xfrm>
        </p:spPr>
        <p:txBody>
          <a:bodyPr>
            <a:normAutofit fontScale="85000" lnSpcReduction="20000"/>
          </a:bodyPr>
          <a:lstStyle/>
          <a:p>
            <a:pPr marL="0" indent="0">
              <a:buNone/>
            </a:pPr>
            <a:endParaRPr lang="es-ES" sz="1600" b="1" dirty="0"/>
          </a:p>
          <a:p>
            <a:pPr marL="0" indent="0">
              <a:buNone/>
            </a:pPr>
            <a:r>
              <a:rPr lang="es-ES" sz="1600" b="1" dirty="0"/>
              <a:t>Requisitos académicos</a:t>
            </a:r>
          </a:p>
          <a:p>
            <a:pPr>
              <a:lnSpc>
                <a:spcPct val="110000"/>
              </a:lnSpc>
              <a:spcBef>
                <a:spcPts val="0"/>
              </a:spcBef>
              <a:buFontTx/>
              <a:buChar char="-"/>
            </a:pPr>
            <a:r>
              <a:rPr lang="es-ES" sz="1600" dirty="0"/>
              <a:t>Tener pendiente de completar, durante el periodo en el  que se realizará la estancia, una cantidad mínima de créditos equivalente a la duración de la estancia que solicita. La cantidad equivalente a 1 semestre se establece en 30 créditos ECTS.</a:t>
            </a:r>
          </a:p>
          <a:p>
            <a:pPr>
              <a:lnSpc>
                <a:spcPct val="110000"/>
              </a:lnSpc>
              <a:spcBef>
                <a:spcPts val="0"/>
              </a:spcBef>
              <a:buFontTx/>
              <a:buChar char="-"/>
            </a:pPr>
            <a:r>
              <a:rPr lang="es-ES" sz="1600" dirty="0"/>
              <a:t>Último curso de grado, con una nota media que como mínimo debe estar a 0,7 de la media de la titulación del curso anterior.</a:t>
            </a:r>
          </a:p>
          <a:p>
            <a:pPr>
              <a:lnSpc>
                <a:spcPct val="110000"/>
              </a:lnSpc>
              <a:spcBef>
                <a:spcPts val="0"/>
              </a:spcBef>
              <a:buFont typeface="Wingdings" panose="05000000000000000000" pitchFamily="2" charset="2"/>
              <a:buChar char="à"/>
            </a:pPr>
            <a:r>
              <a:rPr lang="es-ES" sz="1600" dirty="0"/>
              <a:t> Medias en 2024/25 (referencia): DT ADE-INF (7,19).</a:t>
            </a:r>
          </a:p>
          <a:p>
            <a:pPr>
              <a:lnSpc>
                <a:spcPct val="110000"/>
              </a:lnSpc>
              <a:spcBef>
                <a:spcPts val="0"/>
              </a:spcBef>
              <a:buFont typeface="Wingdings" panose="05000000000000000000" pitchFamily="2" charset="2"/>
              <a:buChar char="à"/>
            </a:pPr>
            <a:r>
              <a:rPr lang="es-ES" sz="1600" dirty="0"/>
              <a:t> Para 2027/28, se tendrán en cuenta las notas del 2025/26, de las que se os informará, si hay algún cambio.</a:t>
            </a:r>
          </a:p>
          <a:p>
            <a:pPr>
              <a:lnSpc>
                <a:spcPct val="110000"/>
              </a:lnSpc>
              <a:spcBef>
                <a:spcPts val="0"/>
              </a:spcBef>
              <a:buFont typeface="Wingdings" panose="05000000000000000000" pitchFamily="2" charset="2"/>
              <a:buChar char="à"/>
            </a:pPr>
            <a:endParaRPr lang="es-ES" sz="1600" dirty="0"/>
          </a:p>
          <a:p>
            <a:pPr marL="0" indent="0">
              <a:lnSpc>
                <a:spcPct val="110000"/>
              </a:lnSpc>
              <a:spcBef>
                <a:spcPts val="0"/>
              </a:spcBef>
              <a:buNone/>
            </a:pPr>
            <a:r>
              <a:rPr lang="es-ES" sz="1600" b="1" dirty="0"/>
              <a:t>Requisitos lingüísticos</a:t>
            </a:r>
            <a:r>
              <a:rPr lang="es-ES" sz="1600" dirty="0"/>
              <a:t>, salvo en América Latina: TOEFL-inglés, francés en algunos destinos. Certificados de otros idiomas extranjeros, se consideran méritos (incluida América Latina). </a:t>
            </a:r>
          </a:p>
          <a:p>
            <a:pPr>
              <a:lnSpc>
                <a:spcPct val="110000"/>
              </a:lnSpc>
              <a:spcBef>
                <a:spcPts val="0"/>
              </a:spcBef>
              <a:buFontTx/>
              <a:buChar char="-"/>
            </a:pPr>
            <a:r>
              <a:rPr lang="es-ES" sz="1600" dirty="0"/>
              <a:t>Si el destino exige TOEFL (dependiendo del destino, aprox. entre 85 y 100 puntos), en el caso de justificar el requisito del examen TOEFL con el justificante de inscripción en el examen, la realización del examen ha de ser como máximo la que indique la convocatoria, el resultado no puntuará en el baremo y se deberá entregar el resultado del examen antes de la fecha que figure en la convocatoria, a través de la plataforma GEISER de Registro General UPV dirigido a la OPII.</a:t>
            </a:r>
            <a:r>
              <a:rPr lang="es-ES" sz="1800" dirty="0"/>
              <a:t>	</a:t>
            </a:r>
          </a:p>
          <a:p>
            <a:pPr>
              <a:lnSpc>
                <a:spcPct val="110000"/>
              </a:lnSpc>
              <a:spcBef>
                <a:spcPts val="0"/>
              </a:spcBef>
              <a:buFontTx/>
              <a:buChar char="-"/>
            </a:pPr>
            <a:endParaRPr lang="es-ES" sz="1800" dirty="0"/>
          </a:p>
          <a:p>
            <a:pPr lvl="1">
              <a:lnSpc>
                <a:spcPct val="110000"/>
              </a:lnSpc>
              <a:spcBef>
                <a:spcPts val="0"/>
              </a:spcBef>
              <a:buFontTx/>
              <a:buChar char="-"/>
            </a:pPr>
            <a:r>
              <a:rPr lang="es-ES" sz="1500" dirty="0">
                <a:latin typeface="Calibri" panose="020F0502020204030204" pitchFamily="34" charset="0"/>
              </a:rPr>
              <a:t>El 17 de diciembre de 2026 es la fecha máxima para hacer el examen de TOEFL y el día 31 de diciembre de 2026 para subir el resultado en AIRE (confirmar una vez se publique el </a:t>
            </a:r>
            <a:r>
              <a:rPr lang="es-ES" sz="1500">
                <a:latin typeface="Calibri" panose="020F0502020204030204" pitchFamily="34" charset="0"/>
              </a:rPr>
              <a:t>texto de la </a:t>
            </a:r>
            <a:r>
              <a:rPr lang="es-ES" sz="1500" dirty="0">
                <a:latin typeface="Calibri" panose="020F0502020204030204" pitchFamily="34" charset="0"/>
              </a:rPr>
              <a:t>convocatoria) </a:t>
            </a:r>
            <a:br>
              <a:rPr lang="es-ES" sz="1800" dirty="0"/>
            </a:br>
            <a:endParaRPr lang="es-ES" sz="1800" dirty="0"/>
          </a:p>
          <a:p>
            <a:pPr lvl="1">
              <a:lnSpc>
                <a:spcPct val="110000"/>
              </a:lnSpc>
              <a:spcBef>
                <a:spcPts val="0"/>
              </a:spcBef>
              <a:buFontTx/>
              <a:buChar char="-"/>
            </a:pPr>
            <a:endParaRPr lang="es-ES" sz="1800" b="1" dirty="0"/>
          </a:p>
          <a:p>
            <a:pPr marL="0" indent="0">
              <a:lnSpc>
                <a:spcPct val="110000"/>
              </a:lnSpc>
              <a:spcBef>
                <a:spcPts val="0"/>
              </a:spcBef>
              <a:buNone/>
            </a:pPr>
            <a:r>
              <a:rPr lang="es-ES" sz="1900" b="1" dirty="0"/>
              <a:t>Sesión Informativa </a:t>
            </a:r>
            <a:r>
              <a:rPr lang="es-ES" sz="1900" dirty="0">
                <a:hlinkClick r:id="rId2"/>
              </a:rPr>
              <a:t>Programa de movilidad internacional - estancias en universidades de fuera de Europa</a:t>
            </a:r>
            <a:r>
              <a:rPr lang="es-ES" sz="1900" dirty="0"/>
              <a:t>:</a:t>
            </a:r>
            <a:r>
              <a:rPr lang="es-ES" sz="2200" dirty="0"/>
              <a:t> </a:t>
            </a:r>
          </a:p>
          <a:p>
            <a:pPr>
              <a:lnSpc>
                <a:spcPct val="110000"/>
              </a:lnSpc>
              <a:spcBef>
                <a:spcPts val="0"/>
              </a:spcBef>
              <a:buFontTx/>
              <a:buChar char="-"/>
            </a:pPr>
            <a:r>
              <a:rPr lang="es-ES" sz="1600" dirty="0"/>
              <a:t>Lunes, 28 de septiembre</a:t>
            </a:r>
          </a:p>
          <a:p>
            <a:pPr>
              <a:lnSpc>
                <a:spcPct val="110000"/>
              </a:lnSpc>
              <a:spcBef>
                <a:spcPts val="0"/>
              </a:spcBef>
              <a:buFontTx/>
              <a:buChar char="-"/>
            </a:pPr>
            <a:r>
              <a:rPr lang="es-ES" sz="1700" dirty="0"/>
              <a:t>La grabación de la reunión de la sesión informativa está disponible en </a:t>
            </a:r>
            <a:r>
              <a:rPr lang="es-ES" sz="1700" dirty="0">
                <a:hlinkClick r:id="rId3"/>
              </a:rPr>
              <a:t>https://www.upv.es/entidades/sint/charlas-y-presentaciones/</a:t>
            </a:r>
            <a:r>
              <a:rPr lang="es-ES" sz="1700" dirty="0"/>
              <a:t> </a:t>
            </a:r>
            <a:endParaRPr lang="es-ES" sz="1800" dirty="0">
              <a:latin typeface="lucida sans unicode" panose="020B0602030504020204" pitchFamily="34" charset="0"/>
            </a:endParaRPr>
          </a:p>
          <a:p>
            <a:pPr marL="0" indent="0">
              <a:lnSpc>
                <a:spcPct val="110000"/>
              </a:lnSpc>
              <a:spcBef>
                <a:spcPts val="0"/>
              </a:spcBef>
              <a:buNone/>
            </a:pPr>
            <a:r>
              <a:rPr lang="es-ES" sz="1600" dirty="0"/>
              <a:t>Durante el plazo de la convocatoria está prevista otra sesión informativa virtual, centrada en destinos, que se anunciará.</a:t>
            </a:r>
          </a:p>
          <a:p>
            <a:pPr marL="0" indent="0">
              <a:lnSpc>
                <a:spcPct val="110000"/>
              </a:lnSpc>
              <a:spcBef>
                <a:spcPts val="0"/>
              </a:spcBef>
              <a:buNone/>
            </a:pPr>
            <a:br>
              <a:rPr lang="es-ES" sz="1600" dirty="0">
                <a:latin typeface="lucida sans unicode" panose="020B0602030504020204" pitchFamily="34" charset="0"/>
              </a:rPr>
            </a:br>
            <a:br>
              <a:rPr lang="es-ES" sz="1800" dirty="0"/>
            </a:br>
            <a:endParaRPr lang="es-ES" sz="1800" dirty="0"/>
          </a:p>
          <a:p>
            <a:endParaRPr lang="es-ES" dirty="0"/>
          </a:p>
        </p:txBody>
      </p:sp>
    </p:spTree>
    <p:extLst>
      <p:ext uri="{BB962C8B-B14F-4D97-AF65-F5344CB8AC3E}">
        <p14:creationId xmlns:p14="http://schemas.microsoft.com/office/powerpoint/2010/main" val="2192484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77C4D6-C72C-471B-A5ED-DADE0F8448FA}"/>
              </a:ext>
            </a:extLst>
          </p:cNvPr>
          <p:cNvSpPr>
            <a:spLocks noGrp="1"/>
          </p:cNvSpPr>
          <p:nvPr>
            <p:ph type="title"/>
          </p:nvPr>
        </p:nvSpPr>
        <p:spPr/>
        <p:txBody>
          <a:bodyPr/>
          <a:lstStyle/>
          <a:p>
            <a:r>
              <a:rPr lang="es-ES" dirty="0"/>
              <a:t>SICUE</a:t>
            </a:r>
          </a:p>
        </p:txBody>
      </p:sp>
      <p:sp>
        <p:nvSpPr>
          <p:cNvPr id="3" name="Marcador de contenido 2">
            <a:extLst>
              <a:ext uri="{FF2B5EF4-FFF2-40B4-BE49-F238E27FC236}">
                <a16:creationId xmlns:a16="http://schemas.microsoft.com/office/drawing/2014/main" id="{6F3935B6-5774-4C12-94AD-E439ECA16932}"/>
              </a:ext>
            </a:extLst>
          </p:cNvPr>
          <p:cNvSpPr>
            <a:spLocks noGrp="1"/>
          </p:cNvSpPr>
          <p:nvPr>
            <p:ph idx="1"/>
          </p:nvPr>
        </p:nvSpPr>
        <p:spPr>
          <a:xfrm>
            <a:off x="838200" y="1449238"/>
            <a:ext cx="10515600" cy="4727725"/>
          </a:xfrm>
        </p:spPr>
        <p:txBody>
          <a:bodyPr>
            <a:normAutofit fontScale="92500" lnSpcReduction="20000"/>
          </a:bodyPr>
          <a:lstStyle/>
          <a:p>
            <a:pPr marL="457200" lvl="1" indent="0">
              <a:buNone/>
              <a:defRPr/>
            </a:pPr>
            <a:r>
              <a:rPr lang="es-ES" sz="2800" b="1" dirty="0">
                <a:latin typeface="Calibri" panose="020F0502020204030204" pitchFamily="34" charset="0"/>
                <a:cs typeface="Arial" pitchFamily="34" charset="0"/>
              </a:rPr>
              <a:t>S</a:t>
            </a:r>
            <a:r>
              <a:rPr lang="es-ES" sz="2800" dirty="0">
                <a:latin typeface="Calibri" panose="020F0502020204030204" pitchFamily="34" charset="0"/>
                <a:cs typeface="Arial" pitchFamily="34" charset="0"/>
              </a:rPr>
              <a:t>istema de </a:t>
            </a:r>
            <a:r>
              <a:rPr lang="es-ES" sz="2800" b="1" dirty="0">
                <a:latin typeface="Calibri" panose="020F0502020204030204" pitchFamily="34" charset="0"/>
                <a:cs typeface="Arial" pitchFamily="34" charset="0"/>
              </a:rPr>
              <a:t>I</a:t>
            </a:r>
            <a:r>
              <a:rPr lang="es-ES" sz="2800" dirty="0">
                <a:latin typeface="Calibri" panose="020F0502020204030204" pitchFamily="34" charset="0"/>
                <a:cs typeface="Arial" pitchFamily="34" charset="0"/>
              </a:rPr>
              <a:t>ntercambio entre </a:t>
            </a:r>
            <a:r>
              <a:rPr lang="es-ES" sz="2800" b="1" dirty="0">
                <a:latin typeface="Calibri" panose="020F0502020204030204" pitchFamily="34" charset="0"/>
                <a:cs typeface="Arial" pitchFamily="34" charset="0"/>
              </a:rPr>
              <a:t>C</a:t>
            </a:r>
            <a:r>
              <a:rPr lang="es-ES" sz="2800" dirty="0">
                <a:latin typeface="Calibri" panose="020F0502020204030204" pitchFamily="34" charset="0"/>
                <a:cs typeface="Arial" pitchFamily="34" charset="0"/>
              </a:rPr>
              <a:t>entros </a:t>
            </a:r>
            <a:r>
              <a:rPr lang="es-ES" sz="2800" b="1" dirty="0">
                <a:latin typeface="Calibri" panose="020F0502020204030204" pitchFamily="34" charset="0"/>
                <a:cs typeface="Arial" pitchFamily="34" charset="0"/>
              </a:rPr>
              <a:t>U</a:t>
            </a:r>
            <a:r>
              <a:rPr lang="es-ES" sz="2800" dirty="0">
                <a:latin typeface="Calibri" panose="020F0502020204030204" pitchFamily="34" charset="0"/>
                <a:cs typeface="Arial" pitchFamily="34" charset="0"/>
              </a:rPr>
              <a:t>niversitarios </a:t>
            </a:r>
            <a:r>
              <a:rPr lang="es-ES" sz="2800" b="1" dirty="0">
                <a:latin typeface="Calibri" panose="020F0502020204030204" pitchFamily="34" charset="0"/>
                <a:cs typeface="Arial" pitchFamily="34" charset="0"/>
              </a:rPr>
              <a:t>E</a:t>
            </a:r>
            <a:r>
              <a:rPr lang="es-ES" sz="2800" dirty="0">
                <a:latin typeface="Calibri" panose="020F0502020204030204" pitchFamily="34" charset="0"/>
                <a:cs typeface="Arial" pitchFamily="34" charset="0"/>
              </a:rPr>
              <a:t>spañoles</a:t>
            </a:r>
          </a:p>
          <a:p>
            <a:pPr marL="457200" lvl="1" indent="0">
              <a:buNone/>
              <a:defRPr/>
            </a:pPr>
            <a:endParaRPr lang="es-ES" sz="2800" dirty="0">
              <a:latin typeface="Calibri" panose="020F0502020204030204" pitchFamily="34" charset="0"/>
              <a:cs typeface="Arial" pitchFamily="34" charset="0"/>
            </a:endParaRPr>
          </a:p>
          <a:p>
            <a:pPr lvl="1">
              <a:defRPr/>
            </a:pPr>
            <a:r>
              <a:rPr lang="es-ES" b="1" dirty="0">
                <a:latin typeface="Calibri" panose="020F0502020204030204" pitchFamily="34" charset="0"/>
                <a:cs typeface="Arial" pitchFamily="34" charset="0"/>
              </a:rPr>
              <a:t>Duración</a:t>
            </a:r>
            <a:r>
              <a:rPr lang="es-ES" dirty="0">
                <a:latin typeface="Calibri" panose="020F0502020204030204" pitchFamily="34" charset="0"/>
                <a:cs typeface="Arial" pitchFamily="34" charset="0"/>
              </a:rPr>
              <a:t>: 5 meses</a:t>
            </a:r>
          </a:p>
          <a:p>
            <a:pPr lvl="2">
              <a:defRPr/>
            </a:pPr>
            <a:r>
              <a:rPr lang="es-ES" dirty="0">
                <a:latin typeface="Calibri" panose="020F0502020204030204" pitchFamily="34" charset="0"/>
                <a:cs typeface="Arial" pitchFamily="34" charset="0"/>
              </a:rPr>
              <a:t>1 semestre (A) por ETSINF o 1 semestre (B) por FADE</a:t>
            </a:r>
          </a:p>
          <a:p>
            <a:pPr lvl="1">
              <a:defRPr/>
            </a:pPr>
            <a:r>
              <a:rPr lang="es-ES" b="1" dirty="0">
                <a:latin typeface="Calibri" panose="020F0502020204030204" pitchFamily="34" charset="0"/>
                <a:cs typeface="Arial" pitchFamily="34" charset="0"/>
              </a:rPr>
              <a:t>Convocatorias</a:t>
            </a:r>
            <a:r>
              <a:rPr lang="es-ES" dirty="0">
                <a:latin typeface="Calibri" panose="020F0502020204030204" pitchFamily="34" charset="0"/>
                <a:cs typeface="Arial" pitchFamily="34" charset="0"/>
              </a:rPr>
              <a:t>: SICUE (final de diciembre 2026 o enero </a:t>
            </a:r>
            <a:r>
              <a:rPr lang="en-US" altLang="es-ES" dirty="0"/>
              <a:t>2027, </a:t>
            </a:r>
            <a:r>
              <a:rPr lang="en-US" altLang="es-ES" dirty="0" err="1"/>
              <a:t>fechas</a:t>
            </a:r>
            <a:r>
              <a:rPr lang="en-US" altLang="es-ES" dirty="0"/>
              <a:t> </a:t>
            </a:r>
            <a:r>
              <a:rPr lang="en-US" altLang="es-ES" dirty="0" err="1"/>
              <a:t>por</a:t>
            </a:r>
            <a:r>
              <a:rPr lang="en-US" altLang="es-ES" dirty="0"/>
              <a:t> </a:t>
            </a:r>
            <a:r>
              <a:rPr lang="en-US" altLang="es-ES" dirty="0" err="1"/>
              <a:t>confirmar</a:t>
            </a:r>
            <a:r>
              <a:rPr lang="es-ES" dirty="0">
                <a:latin typeface="Calibri" panose="020F0502020204030204" pitchFamily="34" charset="0"/>
                <a:cs typeface="Arial" pitchFamily="34" charset="0"/>
              </a:rPr>
              <a:t>)</a:t>
            </a:r>
          </a:p>
          <a:p>
            <a:pPr lvl="1">
              <a:defRPr/>
            </a:pPr>
            <a:r>
              <a:rPr lang="es-ES" b="1" dirty="0">
                <a:latin typeface="Calibri" panose="020F0502020204030204" pitchFamily="34" charset="0"/>
                <a:cs typeface="Arial" pitchFamily="34" charset="0"/>
              </a:rPr>
              <a:t>Requisitos: </a:t>
            </a:r>
          </a:p>
          <a:p>
            <a:pPr lvl="2">
              <a:defRPr/>
            </a:pPr>
            <a:r>
              <a:rPr lang="en-US" altLang="es-ES" dirty="0">
                <a:latin typeface="Calibri" panose="020F0502020204030204" pitchFamily="34" charset="0"/>
                <a:cs typeface="Arial" pitchFamily="34" charset="0"/>
              </a:rPr>
              <a:t>90 ECTS </a:t>
            </a:r>
            <a:r>
              <a:rPr lang="en-US" altLang="es-ES" dirty="0" err="1">
                <a:latin typeface="Calibri" panose="020F0502020204030204" pitchFamily="34" charset="0"/>
                <a:cs typeface="Arial" pitchFamily="34" charset="0"/>
              </a:rPr>
              <a:t>superados</a:t>
            </a:r>
            <a:endParaRPr lang="en-US" altLang="es-ES" dirty="0">
              <a:latin typeface="Calibri" panose="020F0502020204030204" pitchFamily="34" charset="0"/>
              <a:cs typeface="Arial" pitchFamily="34" charset="0"/>
            </a:endParaRPr>
          </a:p>
          <a:p>
            <a:pPr lvl="2">
              <a:defRPr/>
            </a:pPr>
            <a:r>
              <a:rPr lang="en-US" altLang="es-ES" dirty="0">
                <a:latin typeface="Calibri" panose="020F0502020204030204" pitchFamily="34" charset="0"/>
                <a:cs typeface="Arial" pitchFamily="34" charset="0"/>
              </a:rPr>
              <a:t>45 ECTS </a:t>
            </a:r>
            <a:r>
              <a:rPr lang="en-US" altLang="es-ES" dirty="0" err="1">
                <a:latin typeface="Calibri" panose="020F0502020204030204" pitchFamily="34" charset="0"/>
                <a:cs typeface="Arial" pitchFamily="34" charset="0"/>
              </a:rPr>
              <a:t>mínimo</a:t>
            </a:r>
            <a:r>
              <a:rPr lang="en-US" altLang="es-ES" dirty="0">
                <a:latin typeface="Calibri" panose="020F0502020204030204" pitchFamily="34" charset="0"/>
                <a:cs typeface="Arial" pitchFamily="34" charset="0"/>
              </a:rPr>
              <a:t> por </a:t>
            </a:r>
            <a:r>
              <a:rPr lang="en-US" altLang="es-ES" dirty="0" err="1">
                <a:latin typeface="Calibri" panose="020F0502020204030204" pitchFamily="34" charset="0"/>
                <a:cs typeface="Arial" pitchFamily="34" charset="0"/>
              </a:rPr>
              <a:t>curso</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académico</a:t>
            </a:r>
            <a:r>
              <a:rPr lang="en-US" altLang="es-ES" dirty="0">
                <a:latin typeface="Calibri" panose="020F0502020204030204" pitchFamily="34" charset="0"/>
                <a:cs typeface="Arial" pitchFamily="34" charset="0"/>
              </a:rPr>
              <a:t> a </a:t>
            </a:r>
            <a:r>
              <a:rPr lang="en-US" altLang="es-ES" dirty="0" err="1">
                <a:latin typeface="Calibri" panose="020F0502020204030204" pitchFamily="34" charset="0"/>
                <a:cs typeface="Arial" pitchFamily="34" charset="0"/>
              </a:rPr>
              <a:t>realizar</a:t>
            </a:r>
            <a:r>
              <a:rPr lang="en-US" altLang="es-ES" dirty="0">
                <a:latin typeface="Calibri" panose="020F0502020204030204" pitchFamily="34" charset="0"/>
                <a:cs typeface="Arial" pitchFamily="34" charset="0"/>
              </a:rPr>
              <a:t> en </a:t>
            </a:r>
            <a:r>
              <a:rPr lang="en-US" altLang="es-ES" dirty="0" err="1">
                <a:latin typeface="Calibri" panose="020F0502020204030204" pitchFamily="34" charset="0"/>
                <a:cs typeface="Arial" pitchFamily="34" charset="0"/>
              </a:rPr>
              <a:t>destino</a:t>
            </a:r>
            <a:r>
              <a:rPr lang="en-US" altLang="es-ES" dirty="0">
                <a:latin typeface="Calibri" panose="020F0502020204030204" pitchFamily="34" charset="0"/>
                <a:cs typeface="Arial" pitchFamily="34" charset="0"/>
              </a:rPr>
              <a:t>, sin </a:t>
            </a:r>
            <a:r>
              <a:rPr lang="en-US" altLang="es-ES" dirty="0" err="1">
                <a:latin typeface="Calibri" panose="020F0502020204030204" pitchFamily="34" charset="0"/>
                <a:cs typeface="Arial" pitchFamily="34" charset="0"/>
              </a:rPr>
              <a:t>incluir</a:t>
            </a:r>
            <a:r>
              <a:rPr lang="en-US" altLang="es-ES" dirty="0">
                <a:latin typeface="Calibri" panose="020F0502020204030204" pitchFamily="34" charset="0"/>
                <a:cs typeface="Arial" pitchFamily="34" charset="0"/>
              </a:rPr>
              <a:t> prácticas empresa </a:t>
            </a:r>
            <a:r>
              <a:rPr lang="en-US" altLang="es-ES" dirty="0" err="1">
                <a:latin typeface="Calibri" panose="020F0502020204030204" pitchFamily="34" charset="0"/>
                <a:cs typeface="Arial" pitchFamily="34" charset="0"/>
              </a:rPr>
              <a:t>ni</a:t>
            </a:r>
            <a:r>
              <a:rPr lang="en-US" altLang="es-ES" dirty="0">
                <a:latin typeface="Calibri" panose="020F0502020204030204" pitchFamily="34" charset="0"/>
                <a:cs typeface="Arial" pitchFamily="34" charset="0"/>
              </a:rPr>
              <a:t> TFG</a:t>
            </a:r>
          </a:p>
          <a:p>
            <a:pPr lvl="2">
              <a:defRPr/>
            </a:pPr>
            <a:r>
              <a:rPr lang="en-US" altLang="es-ES" dirty="0">
                <a:latin typeface="Calibri" panose="020F0502020204030204" pitchFamily="34" charset="0"/>
                <a:cs typeface="Arial" pitchFamily="34" charset="0"/>
              </a:rPr>
              <a:t>24 ECTS </a:t>
            </a:r>
            <a:r>
              <a:rPr lang="en-US" altLang="es-ES" dirty="0" err="1">
                <a:latin typeface="Calibri" panose="020F0502020204030204" pitchFamily="34" charset="0"/>
                <a:cs typeface="Arial" pitchFamily="34" charset="0"/>
              </a:rPr>
              <a:t>mínimo</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por</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cuatrimestre</a:t>
            </a:r>
            <a:endParaRPr lang="en-US" altLang="es-ES" dirty="0">
              <a:latin typeface="Calibri" panose="020F0502020204030204" pitchFamily="34" charset="0"/>
              <a:cs typeface="Arial" pitchFamily="34" charset="0"/>
            </a:endParaRPr>
          </a:p>
          <a:p>
            <a:pPr lvl="2">
              <a:defRPr/>
            </a:pPr>
            <a:r>
              <a:rPr lang="en-US" altLang="es-ES" dirty="0">
                <a:latin typeface="Calibri" panose="020F0502020204030204" pitchFamily="34" charset="0"/>
                <a:cs typeface="Arial" pitchFamily="34" charset="0"/>
              </a:rPr>
              <a:t>no se </a:t>
            </a:r>
            <a:r>
              <a:rPr lang="en-US" altLang="es-ES" dirty="0" err="1">
                <a:latin typeface="Calibri" panose="020F0502020204030204" pitchFamily="34" charset="0"/>
                <a:cs typeface="Arial" pitchFamily="34" charset="0"/>
              </a:rPr>
              <a:t>pueden</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cursar</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asignaturas</a:t>
            </a:r>
            <a:r>
              <a:rPr lang="en-US" altLang="es-ES" dirty="0">
                <a:latin typeface="Calibri" panose="020F0502020204030204" pitchFamily="34" charset="0"/>
                <a:cs typeface="Arial" pitchFamily="34" charset="0"/>
              </a:rPr>
              <a:t> </a:t>
            </a:r>
            <a:r>
              <a:rPr lang="en-US" altLang="es-ES" dirty="0" err="1">
                <a:latin typeface="Calibri" panose="020F0502020204030204" pitchFamily="34" charset="0"/>
                <a:cs typeface="Arial" pitchFamily="34" charset="0"/>
              </a:rPr>
              <a:t>suspendidas</a:t>
            </a:r>
            <a:endParaRPr lang="en-US" altLang="es-ES" dirty="0">
              <a:latin typeface="Calibri" panose="020F0502020204030204" pitchFamily="34" charset="0"/>
              <a:cs typeface="Arial" pitchFamily="34" charset="0"/>
            </a:endParaRPr>
          </a:p>
          <a:p>
            <a:pPr marL="457200" lvl="1" indent="0">
              <a:buNone/>
              <a:defRPr/>
            </a:pPr>
            <a:br>
              <a:rPr lang="en-US" dirty="0">
                <a:latin typeface="Calibri" panose="020F0502020204030204" pitchFamily="34" charset="0"/>
                <a:cs typeface="Arial" pitchFamily="34" charset="0"/>
              </a:rPr>
            </a:br>
            <a:r>
              <a:rPr lang="en-US" dirty="0">
                <a:latin typeface="Calibri" panose="020F0502020204030204" pitchFamily="34" charset="0"/>
                <a:cs typeface="Arial" pitchFamily="34" charset="0"/>
              </a:rPr>
              <a:t>Para 2026-27 se </a:t>
            </a:r>
            <a:r>
              <a:rPr lang="en-US" dirty="0" err="1">
                <a:latin typeface="Calibri" panose="020F0502020204030204" pitchFamily="34" charset="0"/>
                <a:cs typeface="Arial" pitchFamily="34" charset="0"/>
              </a:rPr>
              <a:t>anunciaron</a:t>
            </a:r>
            <a:r>
              <a:rPr lang="en-US" dirty="0">
                <a:latin typeface="Calibri" panose="020F0502020204030204" pitchFamily="34" charset="0"/>
                <a:cs typeface="Arial" pitchFamily="34" charset="0"/>
              </a:rPr>
              <a:t> las </a:t>
            </a:r>
            <a:r>
              <a:rPr lang="en-US" dirty="0" err="1">
                <a:latin typeface="Calibri" panose="020F0502020204030204" pitchFamily="34" charset="0"/>
                <a:cs typeface="Arial" pitchFamily="34" charset="0"/>
              </a:rPr>
              <a:t>becas</a:t>
            </a:r>
            <a:r>
              <a:rPr lang="en-US" dirty="0">
                <a:latin typeface="Calibri" panose="020F0502020204030204" pitchFamily="34" charset="0"/>
                <a:cs typeface="Arial" pitchFamily="34" charset="0"/>
              </a:rPr>
              <a:t> Luisa de Medrano, </a:t>
            </a:r>
            <a:r>
              <a:rPr lang="en-US" dirty="0" err="1">
                <a:latin typeface="Calibri" panose="020F0502020204030204" pitchFamily="34" charset="0"/>
                <a:cs typeface="Arial" pitchFamily="34" charset="0"/>
              </a:rPr>
              <a:t>pero</a:t>
            </a:r>
            <a:r>
              <a:rPr lang="en-US" dirty="0">
                <a:latin typeface="Calibri" panose="020F0502020204030204" pitchFamily="34" charset="0"/>
                <a:cs typeface="Arial" pitchFamily="34" charset="0"/>
              </a:rPr>
              <a:t> no se </a:t>
            </a:r>
            <a:r>
              <a:rPr lang="en-US" dirty="0" err="1">
                <a:latin typeface="Calibri" panose="020F0502020204030204" pitchFamily="34" charset="0"/>
                <a:cs typeface="Arial" pitchFamily="34" charset="0"/>
              </a:rPr>
              <a:t>han</a:t>
            </a:r>
            <a:r>
              <a:rPr lang="en-US" dirty="0">
                <a:latin typeface="Calibri" panose="020F0502020204030204" pitchFamily="34" charset="0"/>
                <a:cs typeface="Arial" pitchFamily="34" charset="0"/>
              </a:rPr>
              <a:t> </a:t>
            </a:r>
            <a:r>
              <a:rPr lang="en-US" dirty="0" err="1">
                <a:latin typeface="Calibri" panose="020F0502020204030204" pitchFamily="34" charset="0"/>
                <a:cs typeface="Arial" pitchFamily="34" charset="0"/>
              </a:rPr>
              <a:t>implementado</a:t>
            </a:r>
            <a:r>
              <a:rPr lang="en-US" dirty="0">
                <a:latin typeface="Calibri" panose="020F0502020204030204" pitchFamily="34" charset="0"/>
                <a:cs typeface="Arial" pitchFamily="34" charset="0"/>
              </a:rPr>
              <a:t> </a:t>
            </a:r>
            <a:r>
              <a:rPr lang="en-US" dirty="0" err="1">
                <a:latin typeface="Calibri" panose="020F0502020204030204" pitchFamily="34" charset="0"/>
                <a:cs typeface="Arial" pitchFamily="34" charset="0"/>
              </a:rPr>
              <a:t>todavía</a:t>
            </a:r>
            <a:r>
              <a:rPr lang="en-US" dirty="0">
                <a:latin typeface="Calibri" panose="020F0502020204030204" pitchFamily="34" charset="0"/>
                <a:cs typeface="Arial" pitchFamily="34" charset="0"/>
              </a:rPr>
              <a:t> para ese </a:t>
            </a:r>
            <a:r>
              <a:rPr lang="en-US" dirty="0" err="1">
                <a:latin typeface="Calibri" panose="020F0502020204030204" pitchFamily="34" charset="0"/>
                <a:cs typeface="Arial" pitchFamily="34" charset="0"/>
              </a:rPr>
              <a:t>curso</a:t>
            </a:r>
            <a:r>
              <a:rPr lang="en-US" dirty="0">
                <a:latin typeface="Calibri" panose="020F0502020204030204" pitchFamily="34" charset="0"/>
                <a:cs typeface="Arial" pitchFamily="34" charset="0"/>
              </a:rPr>
              <a:t> y para 2027-28 no se sabe nada (</a:t>
            </a:r>
            <a:r>
              <a:rPr lang="en-US" dirty="0" err="1">
                <a:latin typeface="Calibri" panose="020F0502020204030204" pitchFamily="34" charset="0"/>
                <a:cs typeface="Arial" pitchFamily="34" charset="0"/>
              </a:rPr>
              <a:t>si</a:t>
            </a:r>
            <a:r>
              <a:rPr lang="en-US" dirty="0">
                <a:latin typeface="Calibri" panose="020F0502020204030204" pitchFamily="34" charset="0"/>
                <a:cs typeface="Arial" pitchFamily="34" charset="0"/>
              </a:rPr>
              <a:t> van a </a:t>
            </a:r>
            <a:r>
              <a:rPr lang="en-US" dirty="0" err="1">
                <a:latin typeface="Calibri" panose="020F0502020204030204" pitchFamily="34" charset="0"/>
                <a:cs typeface="Arial" pitchFamily="34" charset="0"/>
              </a:rPr>
              <a:t>existir</a:t>
            </a:r>
            <a:r>
              <a:rPr lang="en-US" dirty="0">
                <a:latin typeface="Calibri" panose="020F0502020204030204" pitchFamily="34" charset="0"/>
                <a:cs typeface="Arial" pitchFamily="34" charset="0"/>
              </a:rPr>
              <a:t> o no). La Información se </a:t>
            </a:r>
            <a:r>
              <a:rPr lang="en-US" dirty="0" err="1">
                <a:latin typeface="Calibri" panose="020F0502020204030204" pitchFamily="34" charset="0"/>
                <a:cs typeface="Arial" pitchFamily="34" charset="0"/>
              </a:rPr>
              <a:t>irá</a:t>
            </a:r>
            <a:r>
              <a:rPr lang="en-US" dirty="0">
                <a:latin typeface="Calibri" panose="020F0502020204030204" pitchFamily="34" charset="0"/>
                <a:cs typeface="Arial" pitchFamily="34" charset="0"/>
              </a:rPr>
              <a:t> </a:t>
            </a:r>
            <a:r>
              <a:rPr lang="en-US" dirty="0" err="1">
                <a:latin typeface="Calibri" panose="020F0502020204030204" pitchFamily="34" charset="0"/>
                <a:cs typeface="Arial" pitchFamily="34" charset="0"/>
              </a:rPr>
              <a:t>publicando</a:t>
            </a:r>
            <a:r>
              <a:rPr lang="en-US" dirty="0">
                <a:latin typeface="Calibri" panose="020F0502020204030204" pitchFamily="34" charset="0"/>
                <a:cs typeface="Arial" pitchFamily="34" charset="0"/>
              </a:rPr>
              <a:t> en el enlace </a:t>
            </a:r>
            <a:r>
              <a:rPr lang="en-US" dirty="0" err="1">
                <a:latin typeface="Calibri" panose="020F0502020204030204" pitchFamily="34" charset="0"/>
                <a:cs typeface="Arial" pitchFamily="34" charset="0"/>
              </a:rPr>
              <a:t>siguiente</a:t>
            </a:r>
            <a:r>
              <a:rPr lang="en-US" dirty="0">
                <a:latin typeface="Calibri" panose="020F0502020204030204" pitchFamily="34" charset="0"/>
                <a:cs typeface="Arial" pitchFamily="34" charset="0"/>
              </a:rPr>
              <a:t>: </a:t>
            </a:r>
            <a:r>
              <a:rPr lang="en-US" dirty="0">
                <a:latin typeface="Calibri" panose="020F0502020204030204" pitchFamily="34" charset="0"/>
                <a:cs typeface="Arial" pitchFamily="34" charset="0"/>
                <a:hlinkClick r:id="rId2"/>
              </a:rPr>
              <a:t>https://www.upv.es/entidades/sint/sicue/</a:t>
            </a:r>
            <a:r>
              <a:rPr lang="en-US" dirty="0">
                <a:latin typeface="Calibri" panose="020F0502020204030204" pitchFamily="34" charset="0"/>
                <a:cs typeface="Arial" pitchFamily="34" charset="0"/>
              </a:rPr>
              <a:t>. </a:t>
            </a:r>
            <a:endParaRPr lang="es-ES" dirty="0"/>
          </a:p>
        </p:txBody>
      </p:sp>
    </p:spTree>
    <p:extLst>
      <p:ext uri="{BB962C8B-B14F-4D97-AF65-F5344CB8AC3E}">
        <p14:creationId xmlns:p14="http://schemas.microsoft.com/office/powerpoint/2010/main" val="4252523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1EE888-D60D-4D0F-BBA9-3AA98340DC81}"/>
              </a:ext>
            </a:extLst>
          </p:cNvPr>
          <p:cNvSpPr>
            <a:spLocks noGrp="1"/>
          </p:cNvSpPr>
          <p:nvPr>
            <p:ph type="title"/>
          </p:nvPr>
        </p:nvSpPr>
        <p:spPr/>
        <p:txBody>
          <a:bodyPr/>
          <a:lstStyle/>
          <a:p>
            <a:r>
              <a:rPr lang="es-ES" dirty="0"/>
              <a:t>ERASMUS PRÁCTICAS</a:t>
            </a:r>
          </a:p>
        </p:txBody>
      </p:sp>
      <p:sp>
        <p:nvSpPr>
          <p:cNvPr id="3" name="Marcador de contenido 2">
            <a:extLst>
              <a:ext uri="{FF2B5EF4-FFF2-40B4-BE49-F238E27FC236}">
                <a16:creationId xmlns:a16="http://schemas.microsoft.com/office/drawing/2014/main" id="{6387B571-4644-4237-A977-C54502301C4C}"/>
              </a:ext>
            </a:extLst>
          </p:cNvPr>
          <p:cNvSpPr>
            <a:spLocks noGrp="1"/>
          </p:cNvSpPr>
          <p:nvPr>
            <p:ph idx="1"/>
          </p:nvPr>
        </p:nvSpPr>
        <p:spPr/>
        <p:txBody>
          <a:bodyPr>
            <a:normAutofit fontScale="85000" lnSpcReduction="20000"/>
          </a:bodyPr>
          <a:lstStyle/>
          <a:p>
            <a:pPr lvl="1"/>
            <a:r>
              <a:rPr lang="es-ES" sz="2000" b="1" dirty="0">
                <a:cs typeface="Arial" pitchFamily="34" charset="0"/>
              </a:rPr>
              <a:t>Prácticas para estudiantes </a:t>
            </a:r>
            <a:r>
              <a:rPr lang="es-ES" sz="2000" dirty="0">
                <a:cs typeface="Arial" pitchFamily="34" charset="0"/>
              </a:rPr>
              <a:t>(o recién titulados) de la UPV en empresas en países de Europa (y terceros países asociados al programa). </a:t>
            </a:r>
          </a:p>
          <a:p>
            <a:pPr lvl="1"/>
            <a:r>
              <a:rPr lang="es-ES" sz="2000" b="1" dirty="0">
                <a:cs typeface="Arial" pitchFamily="34" charset="0"/>
              </a:rPr>
              <a:t>Duración</a:t>
            </a:r>
            <a:r>
              <a:rPr lang="es-ES" sz="2000" dirty="0">
                <a:cs typeface="Arial" pitchFamily="34" charset="0"/>
              </a:rPr>
              <a:t>: mínima de 2 meses y máxima de 12 meses.</a:t>
            </a:r>
          </a:p>
          <a:p>
            <a:pPr lvl="1"/>
            <a:r>
              <a:rPr lang="es-ES" sz="2000" b="1" dirty="0">
                <a:cs typeface="Arial" pitchFamily="34" charset="0"/>
              </a:rPr>
              <a:t>Convocatoria</a:t>
            </a:r>
            <a:r>
              <a:rPr lang="es-ES" sz="2000" dirty="0">
                <a:cs typeface="Arial" pitchFamily="34" charset="0"/>
              </a:rPr>
              <a:t> del Servicio de Internacionalización. Se convocan periódicamente. Solicitud a través de la intranet de la UPV &gt; </a:t>
            </a:r>
            <a:r>
              <a:rPr lang="es-ES" sz="2000" dirty="0">
                <a:cs typeface="Arial" pitchFamily="34" charset="0"/>
                <a:hlinkClick r:id="rId2"/>
              </a:rPr>
              <a:t>AIRE</a:t>
            </a:r>
            <a:r>
              <a:rPr lang="es-ES" sz="2000" dirty="0">
                <a:cs typeface="Arial" pitchFamily="34" charset="0"/>
              </a:rPr>
              <a:t>.</a:t>
            </a:r>
          </a:p>
          <a:p>
            <a:pPr lvl="1"/>
            <a:r>
              <a:rPr lang="es-ES" sz="2000" dirty="0">
                <a:cs typeface="Arial" pitchFamily="34" charset="0"/>
              </a:rPr>
              <a:t> </a:t>
            </a:r>
            <a:r>
              <a:rPr lang="es-ES" sz="2000" b="1" dirty="0">
                <a:cs typeface="Arial" pitchFamily="34" charset="0"/>
              </a:rPr>
              <a:t>Requisitos:</a:t>
            </a:r>
            <a:r>
              <a:rPr lang="es-ES" sz="2000" dirty="0">
                <a:cs typeface="Arial" pitchFamily="34" charset="0"/>
              </a:rPr>
              <a:t> </a:t>
            </a:r>
          </a:p>
          <a:p>
            <a:pPr lvl="2">
              <a:buFont typeface="Arial" panose="020B0604020202020204" pitchFamily="34" charset="0"/>
              <a:buChar char="–"/>
            </a:pPr>
            <a:r>
              <a:rPr lang="es-ES" dirty="0">
                <a:cs typeface="Arial" pitchFamily="34" charset="0"/>
              </a:rPr>
              <a:t>académicos y de la empresa de acogida</a:t>
            </a:r>
          </a:p>
          <a:p>
            <a:pPr lvl="2">
              <a:buFont typeface="Arial" panose="020B0604020202020204" pitchFamily="34" charset="0"/>
              <a:buChar char="–"/>
            </a:pPr>
            <a:r>
              <a:rPr lang="es-ES" dirty="0">
                <a:cs typeface="Arial" pitchFamily="34" charset="0"/>
              </a:rPr>
              <a:t>las prácticas son a</a:t>
            </a:r>
            <a:r>
              <a:rPr lang="es-ES" b="1" dirty="0">
                <a:cs typeface="Arial" pitchFamily="34" charset="0"/>
              </a:rPr>
              <a:t> jornada completa</a:t>
            </a:r>
            <a:br>
              <a:rPr lang="es-ES" b="1" dirty="0">
                <a:cs typeface="Arial" pitchFamily="34" charset="0"/>
              </a:rPr>
            </a:br>
            <a:endParaRPr lang="es-ES" dirty="0">
              <a:cs typeface="Arial" pitchFamily="34" charset="0"/>
            </a:endParaRPr>
          </a:p>
          <a:p>
            <a:pPr marL="800100" lvl="1" fontAlgn="base">
              <a:spcBef>
                <a:spcPct val="0"/>
              </a:spcBef>
              <a:spcAft>
                <a:spcPts val="600"/>
              </a:spcAft>
              <a:defRPr/>
            </a:pPr>
            <a:r>
              <a:rPr lang="es-ES" sz="2000" b="1" dirty="0">
                <a:cs typeface="Arial" pitchFamily="34" charset="0"/>
              </a:rPr>
              <a:t>Bolsa económica</a:t>
            </a:r>
            <a:r>
              <a:rPr lang="es-ES" sz="2000" dirty="0">
                <a:cs typeface="Arial" pitchFamily="34" charset="0"/>
              </a:rPr>
              <a:t>:  </a:t>
            </a:r>
            <a:r>
              <a:rPr lang="fr-FR" altLang="es-ES" sz="2000" dirty="0">
                <a:cs typeface="Arial" pitchFamily="34" charset="0"/>
              </a:rPr>
              <a:t>360€-410€-460€ /mes (máximo 3 meses) + la bolsa económica acordada con la empresa. Terceros países: 700€ / mes. + 250€/mes para estudiantes con menos oportunidades + ayuda viaje para los que viajan fuera de Europa (variable dependiedo de la distancia). Ejemplo: Japón 1500€.</a:t>
            </a:r>
          </a:p>
          <a:p>
            <a:pPr lvl="1"/>
            <a:r>
              <a:rPr lang="es-ES" sz="2000" b="1" dirty="0">
                <a:cs typeface="Arial" pitchFamily="34" charset="0"/>
              </a:rPr>
              <a:t>Reconocimiento:</a:t>
            </a:r>
            <a:r>
              <a:rPr lang="es-ES" sz="2000" dirty="0">
                <a:cs typeface="Arial" pitchFamily="34" charset="0"/>
              </a:rPr>
              <a:t> deben tener </a:t>
            </a:r>
            <a:r>
              <a:rPr lang="es-ES" sz="2000" b="1" dirty="0">
                <a:cs typeface="Arial" pitchFamily="34" charset="0"/>
              </a:rPr>
              <a:t>OBLIGATORIAMENTE</a:t>
            </a:r>
            <a:r>
              <a:rPr lang="es-ES" sz="2000" dirty="0">
                <a:cs typeface="Arial" pitchFamily="34" charset="0"/>
              </a:rPr>
              <a:t> mención en el expediente académico.</a:t>
            </a:r>
            <a:br>
              <a:rPr lang="es-ES" sz="2000" dirty="0">
                <a:cs typeface="Arial" pitchFamily="34" charset="0"/>
              </a:rPr>
            </a:br>
            <a:endParaRPr lang="es-ES" sz="2000" dirty="0">
              <a:cs typeface="Arial" pitchFamily="34" charset="0"/>
            </a:endParaRPr>
          </a:p>
          <a:p>
            <a:pPr marL="457200" lvl="1" indent="0">
              <a:buNone/>
            </a:pPr>
            <a:br>
              <a:rPr lang="es-ES" sz="2000" b="1" dirty="0">
                <a:cs typeface="Arial" pitchFamily="34" charset="0"/>
              </a:rPr>
            </a:br>
            <a:r>
              <a:rPr lang="es-ES" sz="2000" b="1" dirty="0">
                <a:cs typeface="Arial" pitchFamily="34" charset="0"/>
              </a:rPr>
              <a:t>Sesión informativa </a:t>
            </a:r>
            <a:r>
              <a:rPr lang="es-ES" sz="2100" b="0" i="0" u="none" strike="noStrike" dirty="0">
                <a:solidFill>
                  <a:srgbClr val="52ACB1"/>
                </a:solidFill>
                <a:effectLst/>
                <a:hlinkClick r:id="rId3"/>
              </a:rPr>
              <a:t>Presentación del programa Erasmus+ Prácticas</a:t>
            </a:r>
            <a:endParaRPr lang="es-ES" sz="2100" b="0" i="0" dirty="0">
              <a:solidFill>
                <a:srgbClr val="4B4B4B"/>
              </a:solidFill>
              <a:effectLst/>
            </a:endParaRPr>
          </a:p>
          <a:p>
            <a:pPr lvl="2"/>
            <a:r>
              <a:rPr lang="es-ES" sz="2100" b="0" i="0" dirty="0">
                <a:effectLst/>
              </a:rPr>
              <a:t>Martes, 29 de septiembre de 2026</a:t>
            </a:r>
            <a:br>
              <a:rPr lang="es-ES" sz="2100" dirty="0"/>
            </a:br>
            <a:r>
              <a:rPr lang="es-ES" sz="1800" dirty="0"/>
              <a:t>La grabación de la reunión se ha publicado en </a:t>
            </a:r>
            <a:r>
              <a:rPr lang="es-ES" sz="1800" dirty="0">
                <a:hlinkClick r:id="rId4"/>
              </a:rPr>
              <a:t>https://www.upv.es/entidades/sint/charlas-y-presentaciones/</a:t>
            </a:r>
            <a:r>
              <a:rPr lang="es-ES" sz="1800" dirty="0"/>
              <a:t> </a:t>
            </a:r>
            <a:br>
              <a:rPr lang="es-ES" sz="1800" b="1" dirty="0">
                <a:cs typeface="Arial" pitchFamily="34" charset="0"/>
              </a:rPr>
            </a:br>
            <a:endParaRPr lang="es-ES" sz="1800" b="1" dirty="0">
              <a:cs typeface="Arial" pitchFamily="34" charset="0"/>
            </a:endParaRPr>
          </a:p>
          <a:p>
            <a:pPr lvl="1">
              <a:buNone/>
            </a:pPr>
            <a:r>
              <a:rPr lang="es-ES" sz="1800" dirty="0">
                <a:cs typeface="Arial" pitchFamily="34" charset="0"/>
              </a:rPr>
              <a:t>Más información: </a:t>
            </a:r>
            <a:r>
              <a:rPr lang="es-ES" sz="1800" dirty="0">
                <a:cs typeface="Arial" pitchFamily="34" charset="0"/>
                <a:hlinkClick r:id="rId5"/>
              </a:rPr>
              <a:t>https://www.upv.es/entidades/sint/erasmus-practicas/</a:t>
            </a:r>
            <a:r>
              <a:rPr lang="es-ES" sz="1800" dirty="0">
                <a:cs typeface="Arial" pitchFamily="34" charset="0"/>
              </a:rPr>
              <a:t> y </a:t>
            </a:r>
            <a:r>
              <a:rPr lang="es-ES" sz="1800" dirty="0">
                <a:cs typeface="Arial" pitchFamily="34" charset="0"/>
                <a:hlinkClick r:id="rId6"/>
              </a:rPr>
              <a:t>erasmuspracticas@upvnet.upv.es</a:t>
            </a:r>
            <a:endParaRPr lang="es-ES" dirty="0"/>
          </a:p>
        </p:txBody>
      </p:sp>
    </p:spTree>
    <p:extLst>
      <p:ext uri="{BB962C8B-B14F-4D97-AF65-F5344CB8AC3E}">
        <p14:creationId xmlns:p14="http://schemas.microsoft.com/office/powerpoint/2010/main" val="277361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725B1E-62AF-427B-A7BE-D69D6692CFC7}"/>
              </a:ext>
            </a:extLst>
          </p:cNvPr>
          <p:cNvSpPr>
            <a:spLocks noGrp="1"/>
          </p:cNvSpPr>
          <p:nvPr>
            <p:ph type="title"/>
          </p:nvPr>
        </p:nvSpPr>
        <p:spPr/>
        <p:txBody>
          <a:bodyPr/>
          <a:lstStyle/>
          <a:p>
            <a:r>
              <a:rPr lang="es-ES" dirty="0"/>
              <a:t>PRÁCTICAS DEL SIE EN EL EXTRANJERO</a:t>
            </a:r>
          </a:p>
        </p:txBody>
      </p:sp>
      <p:sp>
        <p:nvSpPr>
          <p:cNvPr id="3" name="Marcador de contenido 2">
            <a:extLst>
              <a:ext uri="{FF2B5EF4-FFF2-40B4-BE49-F238E27FC236}">
                <a16:creationId xmlns:a16="http://schemas.microsoft.com/office/drawing/2014/main" id="{08186511-9FBE-40CE-A166-164BC114B684}"/>
              </a:ext>
            </a:extLst>
          </p:cNvPr>
          <p:cNvSpPr>
            <a:spLocks noGrp="1"/>
          </p:cNvSpPr>
          <p:nvPr>
            <p:ph idx="1"/>
          </p:nvPr>
        </p:nvSpPr>
        <p:spPr/>
        <p:txBody>
          <a:bodyPr>
            <a:normAutofit fontScale="70000" lnSpcReduction="20000"/>
          </a:bodyPr>
          <a:lstStyle/>
          <a:p>
            <a:pPr marL="334963" indent="-334963">
              <a:spcBef>
                <a:spcPts val="600"/>
              </a:spcBef>
              <a:spcAft>
                <a:spcPts val="600"/>
              </a:spcAft>
            </a:pPr>
            <a:r>
              <a:rPr lang="es-ES" dirty="0">
                <a:latin typeface="Calibri" panose="020F0502020204030204" pitchFamily="34" charset="0"/>
                <a:cs typeface="Arial" pitchFamily="34" charset="0"/>
              </a:rPr>
              <a:t>Prácticas “normales” del SIE que también se pueden realizar en el extranjero, bajo un convenio de colaboración educativa</a:t>
            </a:r>
          </a:p>
          <a:p>
            <a:pPr marL="334963" indent="-334963">
              <a:spcBef>
                <a:spcPts val="600"/>
              </a:spcBef>
              <a:spcAft>
                <a:spcPts val="600"/>
              </a:spcAft>
            </a:pPr>
            <a:r>
              <a:rPr lang="es-ES" dirty="0">
                <a:latin typeface="Calibri" panose="020F0502020204030204" pitchFamily="34" charset="0"/>
                <a:cs typeface="Arial" pitchFamily="34" charset="0"/>
              </a:rPr>
              <a:t>Extracurriculares (hasta 2800 horas)</a:t>
            </a:r>
          </a:p>
          <a:p>
            <a:pPr marL="334963" indent="-334963">
              <a:spcBef>
                <a:spcPts val="600"/>
              </a:spcBef>
              <a:spcAft>
                <a:spcPts val="600"/>
              </a:spcAft>
            </a:pPr>
            <a:r>
              <a:rPr lang="es-ES" dirty="0">
                <a:latin typeface="Calibri" panose="020F0502020204030204" pitchFamily="34" charset="0"/>
                <a:cs typeface="Arial" pitchFamily="34" charset="0"/>
              </a:rPr>
              <a:t>Según normativa general de prácticas en empresas (bolsa obligatoria mínima de 5€/hora)</a:t>
            </a:r>
          </a:p>
          <a:p>
            <a:pPr marL="334963" indent="-334963">
              <a:spcBef>
                <a:spcPts val="600"/>
              </a:spcBef>
              <a:spcAft>
                <a:spcPts val="600"/>
              </a:spcAft>
            </a:pPr>
            <a:r>
              <a:rPr lang="es-ES" dirty="0">
                <a:latin typeface="Calibri" panose="020F0502020204030204" pitchFamily="34" charset="0"/>
                <a:cs typeface="Arial" pitchFamily="34" charset="0"/>
              </a:rPr>
              <a:t>Las prácticas en empresa en el expediente y en el Suplemento Europeo al Título</a:t>
            </a:r>
          </a:p>
          <a:p>
            <a:pPr marL="334963" indent="-334963">
              <a:spcBef>
                <a:spcPts val="600"/>
              </a:spcBef>
              <a:spcAft>
                <a:spcPts val="600"/>
              </a:spcAft>
            </a:pPr>
            <a:r>
              <a:rPr lang="es-ES" dirty="0">
                <a:latin typeface="Calibri" panose="020F0502020204030204" pitchFamily="34" charset="0"/>
                <a:cs typeface="Arial" pitchFamily="34" charset="0"/>
              </a:rPr>
              <a:t>Primero hay que inscribirse en la web del SIE: </a:t>
            </a:r>
            <a:r>
              <a:rPr lang="es-ES" dirty="0">
                <a:latin typeface="Calibri" panose="020F0502020204030204" pitchFamily="34" charset="0"/>
                <a:cs typeface="Arial" pitchFamily="34" charset="0"/>
                <a:hlinkClick r:id="rId2"/>
              </a:rPr>
              <a:t>https://www.upv.es/contenidos/SIEPRACT/infoweb/siepract/info/714623normalc.html</a:t>
            </a:r>
            <a:endParaRPr lang="es-ES" dirty="0">
              <a:latin typeface="Calibri" panose="020F0502020204030204" pitchFamily="34" charset="0"/>
              <a:cs typeface="Arial" pitchFamily="34" charset="0"/>
            </a:endParaRPr>
          </a:p>
          <a:p>
            <a:pPr marL="334963" indent="-334963">
              <a:spcBef>
                <a:spcPts val="600"/>
              </a:spcBef>
              <a:spcAft>
                <a:spcPts val="600"/>
              </a:spcAft>
            </a:pPr>
            <a:r>
              <a:rPr lang="es-ES" dirty="0">
                <a:latin typeface="Calibri" panose="020F0502020204030204" pitchFamily="34" charset="0"/>
                <a:cs typeface="Arial" pitchFamily="34" charset="0"/>
              </a:rPr>
              <a:t>Segundo, buscar empresa en portal del </a:t>
            </a:r>
            <a:r>
              <a:rPr lang="es-ES" dirty="0">
                <a:latin typeface="Calibri" panose="020F0502020204030204" pitchFamily="34" charset="0"/>
                <a:cs typeface="Arial" pitchFamily="34" charset="0"/>
                <a:hlinkClick r:id="rId3"/>
              </a:rPr>
              <a:t>DIRE</a:t>
            </a:r>
            <a:r>
              <a:rPr lang="es-ES" dirty="0">
                <a:latin typeface="Calibri" panose="020F0502020204030204" pitchFamily="34" charset="0"/>
                <a:cs typeface="Arial" pitchFamily="34" charset="0"/>
              </a:rPr>
              <a:t> (</a:t>
            </a:r>
            <a:r>
              <a:rPr lang="es-ES" dirty="0">
                <a:hlinkClick r:id="rId3" tooltip="https://aplicat.upv.es/dire-app/"/>
              </a:rPr>
              <a:t>https://aplicat.upv.es/dire-app/</a:t>
            </a:r>
            <a:r>
              <a:rPr lang="es-ES" dirty="0"/>
              <a:t>) </a:t>
            </a:r>
            <a:r>
              <a:rPr lang="es-ES" dirty="0">
                <a:latin typeface="Calibri" panose="020F0502020204030204" pitchFamily="34" charset="0"/>
                <a:cs typeface="Arial" pitchFamily="34" charset="0"/>
              </a:rPr>
              <a:t>o la puede aportar el alumno</a:t>
            </a:r>
          </a:p>
          <a:p>
            <a:pPr marL="334963" indent="-334963">
              <a:spcBef>
                <a:spcPts val="600"/>
              </a:spcBef>
              <a:spcAft>
                <a:spcPts val="600"/>
              </a:spcAft>
            </a:pPr>
            <a:r>
              <a:rPr lang="es-ES" dirty="0">
                <a:latin typeface="Calibri" panose="020F0502020204030204" pitchFamily="34" charset="0"/>
                <a:cs typeface="Arial" pitchFamily="34" charset="0"/>
              </a:rPr>
              <a:t>Más información: ADE: </a:t>
            </a:r>
            <a:r>
              <a:rPr lang="es-ES" dirty="0">
                <a:latin typeface="Calibri" panose="020F0502020204030204" pitchFamily="34" charset="0"/>
                <a:cs typeface="Arial" pitchFamily="34" charset="0"/>
                <a:hlinkClick r:id="rId4"/>
              </a:rPr>
              <a:t>empreade@ade.upv.es</a:t>
            </a:r>
            <a:endParaRPr lang="es-ES" dirty="0">
              <a:latin typeface="Calibri" panose="020F0502020204030204" pitchFamily="34" charset="0"/>
              <a:cs typeface="Arial" pitchFamily="34" charset="0"/>
            </a:endParaRPr>
          </a:p>
          <a:p>
            <a:pPr marL="334963" indent="-334963">
              <a:spcBef>
                <a:spcPts val="600"/>
              </a:spcBef>
              <a:spcAft>
                <a:spcPts val="600"/>
              </a:spcAft>
            </a:pPr>
            <a:r>
              <a:rPr lang="es-ES" dirty="0">
                <a:latin typeface="Calibri" panose="020F0502020204030204" pitchFamily="34" charset="0"/>
                <a:cs typeface="Arial" pitchFamily="34" charset="0"/>
              </a:rPr>
              <a:t>Más información: ETSINF: </a:t>
            </a:r>
            <a:r>
              <a:rPr lang="es-ES" dirty="0">
                <a:latin typeface="Calibri" panose="020F0502020204030204" pitchFamily="34" charset="0"/>
                <a:cs typeface="Arial" pitchFamily="34" charset="0"/>
                <a:hlinkClick r:id="rId5"/>
              </a:rPr>
              <a:t>practicas@etsinf.upv.es</a:t>
            </a:r>
            <a:r>
              <a:rPr lang="es-ES" dirty="0">
                <a:latin typeface="Calibri" panose="020F0502020204030204" pitchFamily="34" charset="0"/>
                <a:cs typeface="Arial" pitchFamily="34" charset="0"/>
              </a:rPr>
              <a:t> </a:t>
            </a:r>
          </a:p>
          <a:p>
            <a:pPr marL="334963" indent="-334963">
              <a:spcBef>
                <a:spcPts val="600"/>
              </a:spcBef>
              <a:spcAft>
                <a:spcPts val="600"/>
              </a:spcAft>
            </a:pPr>
            <a:r>
              <a:rPr lang="es-ES" dirty="0">
                <a:latin typeface="Calibri" panose="020F0502020204030204" pitchFamily="34" charset="0"/>
                <a:cs typeface="Arial" pitchFamily="34" charset="0"/>
              </a:rPr>
              <a:t>Necesidad de un seguro médico y presentación del convenio con un mes de antelación.</a:t>
            </a:r>
          </a:p>
          <a:p>
            <a:pPr marL="0" indent="0">
              <a:spcBef>
                <a:spcPts val="600"/>
              </a:spcBef>
              <a:spcAft>
                <a:spcPts val="600"/>
              </a:spcAft>
              <a:buNone/>
            </a:pPr>
            <a:endParaRPr lang="es-ES" dirty="0">
              <a:latin typeface="Calibri" panose="020F0502020204030204" pitchFamily="34" charset="0"/>
              <a:cs typeface="Arial" pitchFamily="34" charset="0"/>
            </a:endParaRPr>
          </a:p>
          <a:p>
            <a:endParaRPr lang="es-ES" dirty="0"/>
          </a:p>
        </p:txBody>
      </p:sp>
    </p:spTree>
    <p:extLst>
      <p:ext uri="{BB962C8B-B14F-4D97-AF65-F5344CB8AC3E}">
        <p14:creationId xmlns:p14="http://schemas.microsoft.com/office/powerpoint/2010/main" val="3687872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B02C1-F543-FFB4-24BC-65C099E71FC1}"/>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14E1481-33D2-A722-7E76-11AF6F51DCFB}"/>
              </a:ext>
            </a:extLst>
          </p:cNvPr>
          <p:cNvSpPr>
            <a:spLocks noGrp="1"/>
          </p:cNvSpPr>
          <p:nvPr>
            <p:ph type="title"/>
          </p:nvPr>
        </p:nvSpPr>
        <p:spPr>
          <a:xfrm>
            <a:off x="838200" y="539750"/>
            <a:ext cx="10515600" cy="1325563"/>
          </a:xfrm>
        </p:spPr>
        <p:txBody>
          <a:bodyPr/>
          <a:lstStyle/>
          <a:p>
            <a:r>
              <a:rPr lang="es-ES" dirty="0"/>
              <a:t>PRÁCTICAS EN EL EXTRANJERO</a:t>
            </a:r>
          </a:p>
        </p:txBody>
      </p:sp>
      <p:sp>
        <p:nvSpPr>
          <p:cNvPr id="3" name="Marcador de contenido 2">
            <a:extLst>
              <a:ext uri="{FF2B5EF4-FFF2-40B4-BE49-F238E27FC236}">
                <a16:creationId xmlns:a16="http://schemas.microsoft.com/office/drawing/2014/main" id="{DFA4A10A-B4DF-7470-1FA5-9E345AA88048}"/>
              </a:ext>
            </a:extLst>
          </p:cNvPr>
          <p:cNvSpPr>
            <a:spLocks noGrp="1"/>
          </p:cNvSpPr>
          <p:nvPr>
            <p:ph idx="1"/>
          </p:nvPr>
        </p:nvSpPr>
        <p:spPr>
          <a:xfrm>
            <a:off x="838200" y="1364881"/>
            <a:ext cx="10515600" cy="4812082"/>
          </a:xfrm>
        </p:spPr>
        <p:txBody>
          <a:bodyPr>
            <a:normAutofit fontScale="70000" lnSpcReduction="20000"/>
          </a:bodyPr>
          <a:lstStyle/>
          <a:p>
            <a:pPr marL="0" indent="0">
              <a:buNone/>
            </a:pPr>
            <a:endParaRPr lang="es-ES" sz="1800" b="1" dirty="0"/>
          </a:p>
          <a:p>
            <a:pPr marL="0" indent="0">
              <a:buNone/>
            </a:pPr>
            <a:r>
              <a:rPr lang="es-ES" sz="2900" b="1" dirty="0"/>
              <a:t>VULCANUS</a:t>
            </a:r>
          </a:p>
          <a:p>
            <a:pPr marL="0" indent="0">
              <a:buNone/>
            </a:pPr>
            <a:r>
              <a:rPr lang="es-ES" sz="2600" dirty="0" err="1"/>
              <a:t>Vulcanus</a:t>
            </a:r>
            <a:r>
              <a:rPr lang="es-ES" sz="2600" dirty="0"/>
              <a:t> es un programa financiado por la Unión Europea y coordinado por un consorcio europeo-japonés destinado a promover actividades y proyectos conjuntos de cooperación industrial, inversiones conjuntas, etc.: </a:t>
            </a:r>
            <a:r>
              <a:rPr lang="es-ES" sz="2600" i="1" dirty="0"/>
              <a:t>EU- </a:t>
            </a:r>
            <a:r>
              <a:rPr lang="es-ES" sz="2600" i="1" dirty="0" err="1"/>
              <a:t>Japan</a:t>
            </a:r>
            <a:r>
              <a:rPr lang="es-ES" sz="2600" i="1" dirty="0"/>
              <a:t> Centre for Industrial </a:t>
            </a:r>
            <a:r>
              <a:rPr lang="es-ES" sz="2600" i="1" dirty="0" err="1"/>
              <a:t>Cooperation</a:t>
            </a:r>
            <a:r>
              <a:rPr lang="es-ES" sz="2600" dirty="0"/>
              <a:t>.</a:t>
            </a:r>
          </a:p>
          <a:p>
            <a:pPr marL="0" indent="0">
              <a:buNone/>
            </a:pPr>
            <a:r>
              <a:rPr lang="es-ES" sz="2600" dirty="0" err="1"/>
              <a:t>Vulcanus</a:t>
            </a:r>
            <a:r>
              <a:rPr lang="es-ES" sz="2600" dirty="0"/>
              <a:t> ofrece a jóvenes europeos la </a:t>
            </a:r>
            <a:r>
              <a:rPr lang="es-ES" sz="2600" dirty="0" err="1"/>
              <a:t>posiblidad</a:t>
            </a:r>
            <a:r>
              <a:rPr lang="es-ES" sz="2600" dirty="0"/>
              <a:t> de hacer una</a:t>
            </a:r>
            <a:r>
              <a:rPr lang="es-ES" sz="2600" b="1" dirty="0"/>
              <a:t> práctica inmersiva en una empresa puntera de Japón de varios sectores tecnológicos</a:t>
            </a:r>
            <a:r>
              <a:rPr lang="es-ES" sz="2600" dirty="0"/>
              <a:t>: ingeniería mecánica / electrónica, inteligencia artificial, </a:t>
            </a:r>
            <a:r>
              <a:rPr lang="es-ES" sz="2600" dirty="0" err="1"/>
              <a:t>TICs</a:t>
            </a:r>
            <a:r>
              <a:rPr lang="es-ES" sz="2600" dirty="0"/>
              <a:t>, industria aeroespacial, </a:t>
            </a:r>
            <a:r>
              <a:rPr lang="es-ES" sz="2600" dirty="0" err="1"/>
              <a:t>quimica</a:t>
            </a:r>
            <a:r>
              <a:rPr lang="es-ES" sz="2600" dirty="0"/>
              <a:t> y nuevos materiales, </a:t>
            </a:r>
            <a:r>
              <a:rPr lang="es-ES" sz="2600" dirty="0" err="1"/>
              <a:t>biiotecnología</a:t>
            </a:r>
            <a:r>
              <a:rPr lang="es-ES" sz="2600" dirty="0"/>
              <a:t> y ciencias de la vida, ingeniería civil y arquitectura, etc.</a:t>
            </a:r>
            <a:br>
              <a:rPr lang="es-ES" sz="2100" dirty="0"/>
            </a:br>
            <a:endParaRPr lang="es-ES" sz="2100" dirty="0"/>
          </a:p>
          <a:p>
            <a:pPr marL="0" indent="0">
              <a:buNone/>
            </a:pPr>
            <a:r>
              <a:rPr lang="es-ES" sz="2300" dirty="0"/>
              <a:t>La estancia consiste en 8 meses (desde el 1 de agosto hasta el 31 de marzo):</a:t>
            </a:r>
          </a:p>
          <a:p>
            <a:r>
              <a:rPr lang="es-ES" sz="2300" b="1" dirty="0"/>
              <a:t>2 meses de preparación en Tokio (seminarios y curso intensivo de lengua)</a:t>
            </a:r>
            <a:endParaRPr lang="es-ES" sz="2300" dirty="0"/>
          </a:p>
          <a:p>
            <a:r>
              <a:rPr lang="es-ES" sz="2300" b="1" dirty="0"/>
              <a:t>6 meses de prácticas en la empresa</a:t>
            </a:r>
            <a:endParaRPr lang="es-ES" sz="2300" dirty="0"/>
          </a:p>
          <a:p>
            <a:pPr marL="0" indent="0">
              <a:buNone/>
            </a:pPr>
            <a:r>
              <a:rPr lang="es-ES" sz="2300" dirty="0"/>
              <a:t>La </a:t>
            </a:r>
            <a:r>
              <a:rPr lang="es-ES" sz="2300" b="1" dirty="0"/>
              <a:t>ayuda económica </a:t>
            </a:r>
            <a:r>
              <a:rPr lang="es-ES" sz="2300" dirty="0"/>
              <a:t>es de aprox. 8200€, a cobrar en varios pagos + alojamiento.</a:t>
            </a:r>
          </a:p>
          <a:p>
            <a:pPr marL="0" indent="0">
              <a:buNone/>
            </a:pPr>
            <a:r>
              <a:rPr lang="es-ES" sz="2300" dirty="0"/>
              <a:t>Las solicitudes para la próxima</a:t>
            </a:r>
            <a:r>
              <a:rPr lang="es-ES" sz="2300" b="1" dirty="0"/>
              <a:t> convocatoria 2027-28 </a:t>
            </a:r>
            <a:r>
              <a:rPr lang="es-ES" sz="2300" dirty="0"/>
              <a:t>son hasta el 20 de enero de 2027 (consultar convocatoria a principios de noviembre).</a:t>
            </a:r>
          </a:p>
          <a:p>
            <a:pPr marL="0" indent="0">
              <a:buNone/>
            </a:pPr>
            <a:endParaRPr lang="es-ES" sz="2400" dirty="0"/>
          </a:p>
          <a:p>
            <a:pPr marL="0" indent="0">
              <a:buNone/>
            </a:pPr>
            <a:r>
              <a:rPr lang="fr-FR" altLang="es-ES" sz="2500" dirty="0"/>
              <a:t>Más </a:t>
            </a:r>
            <a:r>
              <a:rPr lang="fr-FR" altLang="es-ES" sz="2500" dirty="0" err="1"/>
              <a:t>información</a:t>
            </a:r>
            <a:r>
              <a:rPr lang="fr-FR" altLang="es-ES" sz="2500" dirty="0"/>
              <a:t> en la UPV: </a:t>
            </a:r>
            <a:r>
              <a:rPr lang="es-ES" altLang="es-ES" sz="2100" b="1" dirty="0">
                <a:solidFill>
                  <a:prstClr val="black"/>
                </a:solidFill>
                <a:ea typeface="ＭＳ Ｐゴシック" pitchFamily="34" charset="-128"/>
                <a:hlinkClick r:id="rId2"/>
              </a:rPr>
              <a:t>https://www.upv.es/entidades/sint/vulcanus/</a:t>
            </a:r>
            <a:r>
              <a:rPr lang="es-ES" altLang="es-ES" sz="2100" b="1" dirty="0">
                <a:solidFill>
                  <a:prstClr val="black"/>
                </a:solidFill>
                <a:ea typeface="ＭＳ Ｐゴシック" pitchFamily="34" charset="-128"/>
              </a:rPr>
              <a:t> </a:t>
            </a:r>
            <a:br>
              <a:rPr lang="es-ES" sz="1800" dirty="0"/>
            </a:br>
            <a:endParaRPr lang="es-ES" sz="1800" dirty="0"/>
          </a:p>
        </p:txBody>
      </p:sp>
    </p:spTree>
    <p:extLst>
      <p:ext uri="{BB962C8B-B14F-4D97-AF65-F5344CB8AC3E}">
        <p14:creationId xmlns:p14="http://schemas.microsoft.com/office/powerpoint/2010/main" val="2074579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11E060-6CB8-4943-808F-195813610BAD}"/>
              </a:ext>
            </a:extLst>
          </p:cNvPr>
          <p:cNvSpPr>
            <a:spLocks noGrp="1"/>
          </p:cNvSpPr>
          <p:nvPr>
            <p:ph type="title"/>
          </p:nvPr>
        </p:nvSpPr>
        <p:spPr/>
        <p:txBody>
          <a:bodyPr/>
          <a:lstStyle/>
          <a:p>
            <a:r>
              <a:rPr lang="es-ES" dirty="0"/>
              <a:t>MERIDIES - cooperación</a:t>
            </a:r>
          </a:p>
        </p:txBody>
      </p:sp>
      <p:sp>
        <p:nvSpPr>
          <p:cNvPr id="3" name="Marcador de contenido 2">
            <a:extLst>
              <a:ext uri="{FF2B5EF4-FFF2-40B4-BE49-F238E27FC236}">
                <a16:creationId xmlns:a16="http://schemas.microsoft.com/office/drawing/2014/main" id="{626AAEF7-C14F-4102-8ABA-2BD39D362D6E}"/>
              </a:ext>
            </a:extLst>
          </p:cNvPr>
          <p:cNvSpPr>
            <a:spLocks noGrp="1"/>
          </p:cNvSpPr>
          <p:nvPr>
            <p:ph idx="1"/>
          </p:nvPr>
        </p:nvSpPr>
        <p:spPr>
          <a:xfrm>
            <a:off x="838200" y="1825625"/>
            <a:ext cx="11035748" cy="4351338"/>
          </a:xfrm>
        </p:spPr>
        <p:txBody>
          <a:bodyPr>
            <a:normAutofit fontScale="92500"/>
          </a:bodyPr>
          <a:lstStyle/>
          <a:p>
            <a:pPr marL="836612" lvl="1" indent="-342900">
              <a:lnSpc>
                <a:spcPct val="110000"/>
              </a:lnSpc>
              <a:spcBef>
                <a:spcPts val="370"/>
              </a:spcBef>
              <a:buSzPct val="85000"/>
              <a:defRPr/>
            </a:pPr>
            <a:r>
              <a:rPr lang="es-ES" sz="2000" dirty="0">
                <a:latin typeface="Calibri" panose="020F0502020204030204" pitchFamily="34" charset="0"/>
                <a:cs typeface="Arial" pitchFamily="34" charset="0"/>
              </a:rPr>
              <a:t>Realización de TFG o prácticas en proyectos de cooperación al desarrollo en Universidades, ONGD, Organismos Internacionales (PNUD, Banco Mundial, FAO, etc.). </a:t>
            </a:r>
          </a:p>
          <a:p>
            <a:pPr marL="836612" lvl="1" indent="-342900">
              <a:lnSpc>
                <a:spcPct val="110000"/>
              </a:lnSpc>
              <a:spcBef>
                <a:spcPts val="370"/>
              </a:spcBef>
              <a:buSzPct val="85000"/>
              <a:defRPr/>
            </a:pPr>
            <a:r>
              <a:rPr lang="es-ES" sz="2000" dirty="0">
                <a:latin typeface="Calibri" panose="020F0502020204030204" pitchFamily="34" charset="0"/>
                <a:cs typeface="Arial" pitchFamily="34" charset="0"/>
              </a:rPr>
              <a:t>Destinos: América Latina y África.</a:t>
            </a:r>
          </a:p>
          <a:p>
            <a:pPr marL="836612" lvl="1" indent="-342900">
              <a:lnSpc>
                <a:spcPct val="110000"/>
              </a:lnSpc>
              <a:spcBef>
                <a:spcPts val="370"/>
              </a:spcBef>
              <a:buSzPct val="85000"/>
              <a:defRPr/>
            </a:pPr>
            <a:r>
              <a:rPr lang="es-ES" sz="2000" dirty="0">
                <a:latin typeface="Calibri" panose="020F0502020204030204" pitchFamily="34" charset="0"/>
                <a:cs typeface="Arial" pitchFamily="34" charset="0"/>
              </a:rPr>
              <a:t>Para alumnos de últimos cursos.  Estancias de 2 a 5 meses.</a:t>
            </a:r>
          </a:p>
          <a:p>
            <a:pPr marL="836612" lvl="1" indent="-342900">
              <a:lnSpc>
                <a:spcPct val="110000"/>
              </a:lnSpc>
              <a:spcBef>
                <a:spcPts val="370"/>
              </a:spcBef>
              <a:buSzPct val="85000"/>
              <a:defRPr/>
            </a:pPr>
            <a:r>
              <a:rPr lang="es-ES" sz="2000" dirty="0">
                <a:latin typeface="Calibri" panose="020F0502020204030204" pitchFamily="34" charset="0"/>
                <a:cs typeface="Arial" pitchFamily="34" charset="0"/>
              </a:rPr>
              <a:t>No hay reconocimiento académico.</a:t>
            </a:r>
          </a:p>
          <a:p>
            <a:pPr marL="836612" lvl="1" indent="-342900">
              <a:lnSpc>
                <a:spcPct val="110000"/>
              </a:lnSpc>
              <a:spcBef>
                <a:spcPts val="370"/>
              </a:spcBef>
              <a:buSzPct val="85000"/>
              <a:defRPr/>
            </a:pPr>
            <a:r>
              <a:rPr lang="es-ES" sz="2000" dirty="0">
                <a:latin typeface="Calibri" panose="020F0502020204030204" pitchFamily="34" charset="0"/>
                <a:cs typeface="Arial" pitchFamily="34" charset="0"/>
              </a:rPr>
              <a:t>Ayuda económica: Bolsa de viaje de 800 euros y  Beca de 400€/mes, seguro médico, vacunas y visado.</a:t>
            </a:r>
          </a:p>
          <a:p>
            <a:pPr marL="836612" lvl="1" indent="-342900">
              <a:lnSpc>
                <a:spcPct val="110000"/>
              </a:lnSpc>
              <a:spcBef>
                <a:spcPts val="370"/>
              </a:spcBef>
              <a:buSzPct val="85000"/>
              <a:defRPr/>
            </a:pPr>
            <a:r>
              <a:rPr lang="es-ES" sz="2000" b="1" dirty="0">
                <a:latin typeface="Calibri" panose="020F0502020204030204" pitchFamily="34" charset="0"/>
                <a:cs typeface="Arial" pitchFamily="34" charset="0"/>
              </a:rPr>
              <a:t>Requisitos: </a:t>
            </a:r>
          </a:p>
          <a:p>
            <a:pPr marL="1236662" lvl="2" indent="-285750">
              <a:lnSpc>
                <a:spcPct val="110000"/>
              </a:lnSpc>
              <a:buFont typeface="Calibri" panose="020F0502020204030204" pitchFamily="34" charset="0"/>
              <a:buChar char="‒"/>
            </a:pPr>
            <a:r>
              <a:rPr lang="es-ES" sz="1600" dirty="0">
                <a:latin typeface="Calibri" panose="020F0502020204030204" pitchFamily="34" charset="0"/>
                <a:cs typeface="Arial" pitchFamily="34" charset="0"/>
              </a:rPr>
              <a:t>Buen expediente académico. </a:t>
            </a:r>
          </a:p>
          <a:p>
            <a:pPr marL="1236662" lvl="2" indent="-285750">
              <a:lnSpc>
                <a:spcPct val="110000"/>
              </a:lnSpc>
              <a:buFont typeface="Calibri" panose="020F0502020204030204" pitchFamily="34" charset="0"/>
              <a:buChar char="‒"/>
            </a:pPr>
            <a:r>
              <a:rPr lang="es-ES" sz="1600" dirty="0">
                <a:latin typeface="Calibri" panose="020F0502020204030204" pitchFamily="34" charset="0"/>
                <a:cs typeface="Arial" pitchFamily="34" charset="0"/>
              </a:rPr>
              <a:t>Cursos de cooperación al desarrollo. </a:t>
            </a:r>
          </a:p>
          <a:p>
            <a:pPr marL="1236662" lvl="2" indent="-285750">
              <a:lnSpc>
                <a:spcPct val="110000"/>
              </a:lnSpc>
              <a:buFont typeface="Calibri" panose="020F0502020204030204" pitchFamily="34" charset="0"/>
              <a:buChar char="‒"/>
            </a:pPr>
            <a:r>
              <a:rPr lang="es-ES" sz="1600" dirty="0">
                <a:latin typeface="Calibri" panose="020F0502020204030204" pitchFamily="34" charset="0"/>
                <a:cs typeface="Arial" pitchFamily="34" charset="0"/>
              </a:rPr>
              <a:t>Experiencia en proyectos/prácticas de voluntariado y/o cooperación internacional</a:t>
            </a:r>
          </a:p>
          <a:p>
            <a:pPr marL="493712" lvl="1" indent="0">
              <a:lnSpc>
                <a:spcPct val="110000"/>
              </a:lnSpc>
              <a:buNone/>
            </a:pPr>
            <a:br>
              <a:rPr lang="es-ES" sz="2000" dirty="0">
                <a:latin typeface="Calibri" panose="020F0502020204030204" pitchFamily="34" charset="0"/>
                <a:cs typeface="Arial" pitchFamily="34" charset="0"/>
              </a:rPr>
            </a:br>
            <a:r>
              <a:rPr lang="es-ES" sz="2000" dirty="0">
                <a:latin typeface="Calibri" panose="020F0502020204030204" pitchFamily="34" charset="0"/>
                <a:cs typeface="Arial" pitchFamily="34" charset="0"/>
              </a:rPr>
              <a:t>Más información: </a:t>
            </a:r>
            <a:r>
              <a:rPr lang="es-ES" sz="2000" dirty="0">
                <a:latin typeface="Calibri" panose="020F0502020204030204" pitchFamily="34" charset="0"/>
                <a:cs typeface="Arial" pitchFamily="34" charset="0"/>
                <a:hlinkClick r:id="rId2"/>
              </a:rPr>
              <a:t>https://www.upv.es/entidades/ccd/meridies/</a:t>
            </a:r>
            <a:r>
              <a:rPr lang="es-ES" sz="2000" dirty="0">
                <a:latin typeface="Calibri" panose="020F0502020204030204" pitchFamily="34" charset="0"/>
                <a:cs typeface="Arial" pitchFamily="34" charset="0"/>
              </a:rPr>
              <a:t> </a:t>
            </a:r>
            <a:endParaRPr lang="es-ES" dirty="0"/>
          </a:p>
        </p:txBody>
      </p:sp>
    </p:spTree>
    <p:extLst>
      <p:ext uri="{BB962C8B-B14F-4D97-AF65-F5344CB8AC3E}">
        <p14:creationId xmlns:p14="http://schemas.microsoft.com/office/powerpoint/2010/main" val="2826921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8F4E4-89D8-91AD-3197-5B5DC0A5E716}"/>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7BCC94D-4532-80B7-EBB7-47F2F30FA49E}"/>
              </a:ext>
            </a:extLst>
          </p:cNvPr>
          <p:cNvSpPr>
            <a:spLocks noGrp="1"/>
          </p:cNvSpPr>
          <p:nvPr>
            <p:ph type="title"/>
          </p:nvPr>
        </p:nvSpPr>
        <p:spPr/>
        <p:txBody>
          <a:bodyPr/>
          <a:lstStyle/>
          <a:p>
            <a:r>
              <a:rPr lang="es-ES" dirty="0"/>
              <a:t>COORDINACIÓN</a:t>
            </a:r>
          </a:p>
        </p:txBody>
      </p:sp>
      <p:pic>
        <p:nvPicPr>
          <p:cNvPr id="12" name="Imagen 5">
            <a:extLst>
              <a:ext uri="{FF2B5EF4-FFF2-40B4-BE49-F238E27FC236}">
                <a16:creationId xmlns:a16="http://schemas.microsoft.com/office/drawing/2014/main" id="{4FD7122D-CF7A-CC44-EAB2-A2451651FB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12301" y="5477848"/>
            <a:ext cx="4821050" cy="81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4">
            <a:extLst>
              <a:ext uri="{FF2B5EF4-FFF2-40B4-BE49-F238E27FC236}">
                <a16:creationId xmlns:a16="http://schemas.microsoft.com/office/drawing/2014/main" id="{F2BCDB4A-DD11-1B15-C085-88489B7E4A17}"/>
              </a:ext>
            </a:extLst>
          </p:cNvPr>
          <p:cNvSpPr/>
          <p:nvPr/>
        </p:nvSpPr>
        <p:spPr>
          <a:xfrm>
            <a:off x="838200" y="1825625"/>
            <a:ext cx="5134520" cy="994118"/>
          </a:xfrm>
          <a:prstGeom prst="rect">
            <a:avLst/>
          </a:prstGeom>
        </p:spPr>
        <p:txBody>
          <a:bodyPr wrap="square">
            <a:spAutoFit/>
          </a:bodyPr>
          <a:lstStyle/>
          <a:p>
            <a:pPr>
              <a:lnSpc>
                <a:spcPct val="90000"/>
              </a:lnSpc>
              <a:spcAft>
                <a:spcPts val="600"/>
              </a:spcAft>
              <a:defRPr/>
            </a:pPr>
            <a:r>
              <a:rPr lang="en-US" altLang="es-ES" dirty="0"/>
              <a:t>Daniela Gil Salom</a:t>
            </a:r>
            <a:endParaRPr lang="en-US" altLang="es-ES" dirty="0">
              <a:cs typeface="Calibri"/>
            </a:endParaRPr>
          </a:p>
          <a:p>
            <a:pPr>
              <a:lnSpc>
                <a:spcPct val="90000"/>
              </a:lnSpc>
              <a:spcAft>
                <a:spcPts val="600"/>
              </a:spcAft>
              <a:defRPr/>
            </a:pPr>
            <a:r>
              <a:rPr lang="en-US" altLang="es-ES" dirty="0"/>
              <a:t>Subdirectora de Relaciones Internacionales y Cultura </a:t>
            </a:r>
            <a:endParaRPr lang="en-US" altLang="es-ES" dirty="0">
              <a:cs typeface="Calibri"/>
            </a:endParaRPr>
          </a:p>
          <a:p>
            <a:pPr>
              <a:lnSpc>
                <a:spcPct val="90000"/>
              </a:lnSpc>
              <a:spcAft>
                <a:spcPts val="600"/>
              </a:spcAft>
              <a:defRPr/>
            </a:pPr>
            <a:r>
              <a:rPr lang="en-US" altLang="es-ES" dirty="0">
                <a:hlinkClick r:id="rId3"/>
              </a:rPr>
              <a:t>sri@etsinf.upv.es</a:t>
            </a:r>
            <a:r>
              <a:rPr lang="en-US" altLang="es-ES" dirty="0"/>
              <a:t> </a:t>
            </a:r>
            <a:endParaRPr lang="en-US" altLang="es-ES" dirty="0">
              <a:cs typeface="Calibri" panose="020F0502020204030204"/>
            </a:endParaRPr>
          </a:p>
        </p:txBody>
      </p:sp>
      <p:sp>
        <p:nvSpPr>
          <p:cNvPr id="6" name="Rectángulo 5">
            <a:extLst>
              <a:ext uri="{FF2B5EF4-FFF2-40B4-BE49-F238E27FC236}">
                <a16:creationId xmlns:a16="http://schemas.microsoft.com/office/drawing/2014/main" id="{558D19ED-2E09-71BE-7FB3-6A0D2E3688F0}"/>
              </a:ext>
            </a:extLst>
          </p:cNvPr>
          <p:cNvSpPr/>
          <p:nvPr/>
        </p:nvSpPr>
        <p:spPr>
          <a:xfrm>
            <a:off x="7134900" y="1825625"/>
            <a:ext cx="4218900" cy="994118"/>
          </a:xfrm>
          <a:prstGeom prst="rect">
            <a:avLst/>
          </a:prstGeom>
        </p:spPr>
        <p:txBody>
          <a:bodyPr wrap="square">
            <a:spAutoFit/>
          </a:bodyPr>
          <a:lstStyle/>
          <a:p>
            <a:pPr>
              <a:lnSpc>
                <a:spcPct val="90000"/>
              </a:lnSpc>
              <a:spcAft>
                <a:spcPts val="600"/>
              </a:spcAft>
              <a:defRPr/>
            </a:pPr>
            <a:r>
              <a:rPr lang="en-US" altLang="es-ES" dirty="0"/>
              <a:t>Amparo </a:t>
            </a:r>
            <a:r>
              <a:rPr lang="en-US" altLang="es-ES" dirty="0" err="1"/>
              <a:t>Baviera</a:t>
            </a:r>
            <a:r>
              <a:rPr lang="en-US" altLang="es-ES" dirty="0"/>
              <a:t> Puig</a:t>
            </a:r>
            <a:endParaRPr lang="en-US" altLang="es-ES" dirty="0">
              <a:cs typeface="Calibri"/>
            </a:endParaRPr>
          </a:p>
          <a:p>
            <a:pPr>
              <a:lnSpc>
                <a:spcPct val="90000"/>
              </a:lnSpc>
              <a:spcAft>
                <a:spcPts val="600"/>
              </a:spcAft>
              <a:defRPr/>
            </a:pPr>
            <a:r>
              <a:rPr lang="en-US" altLang="es-ES" dirty="0" err="1"/>
              <a:t>Vicedecana</a:t>
            </a:r>
            <a:r>
              <a:rPr lang="en-US" altLang="es-ES" dirty="0"/>
              <a:t> de Relaciones Internacionales </a:t>
            </a:r>
            <a:endParaRPr lang="en-US" altLang="es-ES" dirty="0">
              <a:cs typeface="Calibri" panose="020F0502020204030204"/>
            </a:endParaRPr>
          </a:p>
          <a:p>
            <a:pPr>
              <a:lnSpc>
                <a:spcPct val="90000"/>
              </a:lnSpc>
              <a:spcAft>
                <a:spcPts val="600"/>
              </a:spcAft>
              <a:defRPr/>
            </a:pPr>
            <a:r>
              <a:rPr lang="en-US" altLang="es-ES" dirty="0">
                <a:hlinkClick r:id="rId4"/>
              </a:rPr>
              <a:t>ambapui@upv.es</a:t>
            </a:r>
            <a:endParaRPr lang="en-US" altLang="es-ES" dirty="0">
              <a:cs typeface="Calibri" panose="020F0502020204030204"/>
            </a:endParaRPr>
          </a:p>
        </p:txBody>
      </p:sp>
      <p:sp>
        <p:nvSpPr>
          <p:cNvPr id="9" name="Rectángulo 8">
            <a:extLst>
              <a:ext uri="{FF2B5EF4-FFF2-40B4-BE49-F238E27FC236}">
                <a16:creationId xmlns:a16="http://schemas.microsoft.com/office/drawing/2014/main" id="{92B7D02A-6D3A-DC11-854C-DEC61CCA5E29}"/>
              </a:ext>
            </a:extLst>
          </p:cNvPr>
          <p:cNvSpPr/>
          <p:nvPr/>
        </p:nvSpPr>
        <p:spPr>
          <a:xfrm>
            <a:off x="838200" y="3293439"/>
            <a:ext cx="6493042" cy="994118"/>
          </a:xfrm>
          <a:prstGeom prst="rect">
            <a:avLst/>
          </a:prstGeom>
        </p:spPr>
        <p:txBody>
          <a:bodyPr wrap="square">
            <a:spAutoFit/>
          </a:bodyPr>
          <a:lstStyle/>
          <a:p>
            <a:pPr>
              <a:lnSpc>
                <a:spcPct val="90000"/>
              </a:lnSpc>
              <a:spcAft>
                <a:spcPts val="600"/>
              </a:spcAft>
              <a:defRPr/>
            </a:pPr>
            <a:r>
              <a:rPr lang="en-US" altLang="es-ES" dirty="0"/>
              <a:t>Pilar Agustí Campos</a:t>
            </a:r>
            <a:endParaRPr lang="en-US" altLang="es-ES" dirty="0">
              <a:cs typeface="Calibri"/>
            </a:endParaRPr>
          </a:p>
          <a:p>
            <a:pPr>
              <a:lnSpc>
                <a:spcPct val="90000"/>
              </a:lnSpc>
              <a:spcAft>
                <a:spcPts val="600"/>
              </a:spcAft>
              <a:defRPr/>
            </a:pPr>
            <a:r>
              <a:rPr lang="en-US" altLang="es-ES" dirty="0" err="1"/>
              <a:t>Técnica</a:t>
            </a:r>
            <a:r>
              <a:rPr lang="en-US" altLang="es-ES" dirty="0"/>
              <a:t> Superior </a:t>
            </a:r>
            <a:endParaRPr lang="en-US" altLang="es-ES" dirty="0">
              <a:cs typeface="Calibri"/>
            </a:endParaRPr>
          </a:p>
          <a:p>
            <a:pPr>
              <a:lnSpc>
                <a:spcPct val="90000"/>
              </a:lnSpc>
              <a:spcAft>
                <a:spcPts val="600"/>
              </a:spcAft>
              <a:defRPr/>
            </a:pPr>
            <a:r>
              <a:rPr lang="en-US" altLang="es-ES" dirty="0">
                <a:hlinkClick r:id="rId5"/>
              </a:rPr>
              <a:t>internacional@etsinf.upv.es</a:t>
            </a:r>
            <a:r>
              <a:rPr lang="en-US" altLang="es-ES" dirty="0"/>
              <a:t>  </a:t>
            </a:r>
            <a:endParaRPr lang="en-US" altLang="es-ES" dirty="0">
              <a:cs typeface="Calibri" panose="020F0502020204030204"/>
            </a:endParaRPr>
          </a:p>
        </p:txBody>
      </p:sp>
      <p:sp>
        <p:nvSpPr>
          <p:cNvPr id="10" name="Rectángulo 9">
            <a:extLst>
              <a:ext uri="{FF2B5EF4-FFF2-40B4-BE49-F238E27FC236}">
                <a16:creationId xmlns:a16="http://schemas.microsoft.com/office/drawing/2014/main" id="{1E9E7ED5-FA7F-15F6-F0B2-181BE8FE50FE}"/>
              </a:ext>
            </a:extLst>
          </p:cNvPr>
          <p:cNvSpPr/>
          <p:nvPr/>
        </p:nvSpPr>
        <p:spPr>
          <a:xfrm>
            <a:off x="7134900" y="3232203"/>
            <a:ext cx="4218900" cy="994118"/>
          </a:xfrm>
          <a:prstGeom prst="rect">
            <a:avLst/>
          </a:prstGeom>
        </p:spPr>
        <p:txBody>
          <a:bodyPr wrap="square">
            <a:spAutoFit/>
          </a:bodyPr>
          <a:lstStyle/>
          <a:p>
            <a:pPr>
              <a:lnSpc>
                <a:spcPct val="90000"/>
              </a:lnSpc>
              <a:spcAft>
                <a:spcPts val="600"/>
              </a:spcAft>
              <a:defRPr/>
            </a:pPr>
            <a:r>
              <a:rPr lang="en-US" altLang="es-ES" dirty="0"/>
              <a:t>Ana Marí </a:t>
            </a:r>
            <a:r>
              <a:rPr lang="en-US" altLang="es-ES" dirty="0" err="1"/>
              <a:t>Clérigues</a:t>
            </a:r>
            <a:endParaRPr lang="en-US" altLang="es-ES" dirty="0">
              <a:cs typeface="Calibri"/>
            </a:endParaRPr>
          </a:p>
          <a:p>
            <a:pPr>
              <a:lnSpc>
                <a:spcPct val="90000"/>
              </a:lnSpc>
              <a:spcAft>
                <a:spcPts val="600"/>
              </a:spcAft>
              <a:defRPr/>
            </a:pPr>
            <a:r>
              <a:rPr lang="en-US" altLang="es-ES" dirty="0" err="1"/>
              <a:t>Técnica</a:t>
            </a:r>
            <a:r>
              <a:rPr lang="en-US" altLang="es-ES" dirty="0"/>
              <a:t> Superior </a:t>
            </a:r>
            <a:endParaRPr lang="en-US" altLang="es-ES" dirty="0">
              <a:cs typeface="Calibri"/>
            </a:endParaRPr>
          </a:p>
          <a:p>
            <a:pPr>
              <a:lnSpc>
                <a:spcPct val="90000"/>
              </a:lnSpc>
              <a:spcAft>
                <a:spcPts val="600"/>
              </a:spcAft>
              <a:defRPr/>
            </a:pPr>
            <a:r>
              <a:rPr lang="en-US" altLang="es-ES" dirty="0">
                <a:hlinkClick r:id="rId6"/>
              </a:rPr>
              <a:t>intade@ade.upv.es</a:t>
            </a:r>
            <a:endParaRPr lang="en-US" altLang="es-ES" dirty="0">
              <a:cs typeface="Calibri" panose="020F0502020204030204"/>
            </a:endParaRPr>
          </a:p>
        </p:txBody>
      </p:sp>
      <p:pic>
        <p:nvPicPr>
          <p:cNvPr id="13" name="Picture 2" descr="logo nuevo FADE sep 2022 : Facultat d'Administració i ...">
            <a:extLst>
              <a:ext uri="{FF2B5EF4-FFF2-40B4-BE49-F238E27FC236}">
                <a16:creationId xmlns:a16="http://schemas.microsoft.com/office/drawing/2014/main" id="{8209207D-BE68-8A82-89AC-5C5DC5F10D35}"/>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356120" y="5177346"/>
            <a:ext cx="2753496" cy="94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2069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c35347a-a760-47f4-ab9a-0af15fe004a6">
      <Terms xmlns="http://schemas.microsoft.com/office/infopath/2007/PartnerControls"/>
    </lcf76f155ced4ddcb4097134ff3c332f>
    <TaxCatchAll xmlns="43934000-10e6-4c2f-8023-77a12e18482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03DC995820887D48B07BBA51ACC38447" ma:contentTypeVersion="13" ma:contentTypeDescription="Crear nuevo documento." ma:contentTypeScope="" ma:versionID="c330c29e635c10b0d94d8f1f35f2b2bc">
  <xsd:schema xmlns:xsd="http://www.w3.org/2001/XMLSchema" xmlns:xs="http://www.w3.org/2001/XMLSchema" xmlns:p="http://schemas.microsoft.com/office/2006/metadata/properties" xmlns:ns2="dc35347a-a760-47f4-ab9a-0af15fe004a6" xmlns:ns3="43934000-10e6-4c2f-8023-77a12e184825" targetNamespace="http://schemas.microsoft.com/office/2006/metadata/properties" ma:root="true" ma:fieldsID="95474266a584a81adfdfcfeedc23aa48" ns2:_="" ns3:_="">
    <xsd:import namespace="dc35347a-a760-47f4-ab9a-0af15fe004a6"/>
    <xsd:import namespace="43934000-10e6-4c2f-8023-77a12e18482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35347a-a760-47f4-ab9a-0af15fe004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Etiquetas de imagen" ma:readOnly="false" ma:fieldId="{5cf76f15-5ced-4ddc-b409-7134ff3c332f}" ma:taxonomyMulti="true" ma:sspId="02575e52-3e5f-4a4c-9122-9f0195bc6a0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3934000-10e6-4c2f-8023-77a12e184825" elementFormDefault="qualified">
    <xsd:import namespace="http://schemas.microsoft.com/office/2006/documentManagement/types"/>
    <xsd:import namespace="http://schemas.microsoft.com/office/infopath/2007/PartnerControls"/>
    <xsd:element name="SharedWithUsers" ma:index="12"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Detalles de uso compartido" ma:internalName="SharedWithDetails" ma:readOnly="true">
      <xsd:simpleType>
        <xsd:restriction base="dms:Note">
          <xsd:maxLength value="255"/>
        </xsd:restriction>
      </xsd:simpleType>
    </xsd:element>
    <xsd:element name="TaxCatchAll" ma:index="16" nillable="true" ma:displayName="Taxonomy Catch All Column" ma:hidden="true" ma:list="{d6661198-859b-4c38-ba2d-144a5cead2f1}" ma:internalName="TaxCatchAll" ma:showField="CatchAllData" ma:web="43934000-10e6-4c2f-8023-77a12e18482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DDFF91-7001-4A8B-A19A-23C0883F1CC2}">
  <ds:schemaRefs>
    <ds:schemaRef ds:uri="http://schemas.microsoft.com/office/2006/documentManagement/types"/>
    <ds:schemaRef ds:uri="http://purl.org/dc/dcmitype/"/>
    <ds:schemaRef ds:uri="http://purl.org/dc/terms/"/>
    <ds:schemaRef ds:uri="http://purl.org/dc/elements/1.1/"/>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43934000-10e6-4c2f-8023-77a12e184825"/>
    <ds:schemaRef ds:uri="dc35347a-a760-47f4-ab9a-0af15fe004a6"/>
  </ds:schemaRefs>
</ds:datastoreItem>
</file>

<file path=customXml/itemProps2.xml><?xml version="1.0" encoding="utf-8"?>
<ds:datastoreItem xmlns:ds="http://schemas.openxmlformats.org/officeDocument/2006/customXml" ds:itemID="{E8660286-1BFF-46D8-B1A0-D221A5267CBD}">
  <ds:schemaRefs>
    <ds:schemaRef ds:uri="http://schemas.microsoft.com/sharepoint/v3/contenttype/forms"/>
  </ds:schemaRefs>
</ds:datastoreItem>
</file>

<file path=customXml/itemProps3.xml><?xml version="1.0" encoding="utf-8"?>
<ds:datastoreItem xmlns:ds="http://schemas.openxmlformats.org/officeDocument/2006/customXml" ds:itemID="{E135C86F-BAC0-40C6-829A-C4870DC262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35347a-a760-47f4-ab9a-0af15fe004a6"/>
    <ds:schemaRef ds:uri="43934000-10e6-4c2f-8023-77a12e1848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941</TotalTime>
  <Words>2209</Words>
  <Application>Microsoft Office PowerPoint</Application>
  <PresentationFormat>Panorámica</PresentationFormat>
  <Paragraphs>198</Paragraphs>
  <Slides>22</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22</vt:i4>
      </vt:variant>
    </vt:vector>
  </HeadingPairs>
  <TitlesOfParts>
    <vt:vector size="30" baseType="lpstr">
      <vt:lpstr>ＭＳ Ｐゴシック</vt:lpstr>
      <vt:lpstr>Arial</vt:lpstr>
      <vt:lpstr>Calibri</vt:lpstr>
      <vt:lpstr>Calibri Light</vt:lpstr>
      <vt:lpstr>lucida sans unicode</vt:lpstr>
      <vt:lpstr>Verdana</vt:lpstr>
      <vt:lpstr>Wingdings</vt:lpstr>
      <vt:lpstr>Tema de Office</vt:lpstr>
      <vt:lpstr>DOBLE GRADO  ADE+INF PROGRAMAS DE INTERCAMBIO ACADÉMICO Y PRÁCTICAS EN EL EXTRANJERO</vt:lpstr>
      <vt:lpstr>COORDINACIÓN</vt:lpstr>
      <vt:lpstr>¿A DÓNDE?</vt:lpstr>
      <vt:lpstr>¿CUÁNDO?</vt:lpstr>
      <vt:lpstr>¿CUÁNDO?</vt:lpstr>
      <vt:lpstr>Presentación de PowerPoint</vt:lpstr>
      <vt:lpstr>Presentación de PowerPoint</vt:lpstr>
      <vt:lpstr>Presentación de PowerPoint</vt:lpstr>
      <vt:lpstr>Presentación de PowerPoint</vt:lpstr>
      <vt:lpstr>Presentación de PowerPoint</vt:lpstr>
      <vt:lpstr>Presentación de PowerPoint</vt:lpstr>
      <vt:lpstr>PROGRAMAS DE INTERCAMBIO </vt:lpstr>
      <vt:lpstr>ERASMUS+</vt:lpstr>
      <vt:lpstr>ERASMUS+ ESTUDIOS. DESTINOS.</vt:lpstr>
      <vt:lpstr>PROMOE-ERASMUS+ INTERNACIONAL</vt:lpstr>
      <vt:lpstr>PROMOE-ERASMUS+ INTERNACIONAL  </vt:lpstr>
      <vt:lpstr>SICUE</vt:lpstr>
      <vt:lpstr>ERASMUS PRÁCTICAS</vt:lpstr>
      <vt:lpstr>PRÁCTICAS DEL SIE EN EL EXTRANJERO</vt:lpstr>
      <vt:lpstr>PRÁCTICAS EN EL EXTRANJERO</vt:lpstr>
      <vt:lpstr>MERIDIES - cooperación</vt:lpstr>
      <vt:lpstr>COORDINACIÓN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DOBLE GRADO  GADE+GII</dc:title>
  <dc:creator>Daniela Gil Salom</dc:creator>
  <cp:lastModifiedBy>Francisco Javier Jorrin Belloch</cp:lastModifiedBy>
  <cp:revision>220</cp:revision>
  <dcterms:created xsi:type="dcterms:W3CDTF">2018-10-09T17:14:19Z</dcterms:created>
  <dcterms:modified xsi:type="dcterms:W3CDTF">2026-10-19T12:36:19Z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0x01010003DC995820887D48B07BBA51ACC38447</vt:lpwstr>
  </property>
</Properties>
</file>