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8" r:id="rId4"/>
  </p:sldMasterIdLst>
  <p:notesMasterIdLst>
    <p:notesMasterId r:id="rId28"/>
  </p:notesMasterIdLst>
  <p:handoutMasterIdLst>
    <p:handoutMasterId r:id="rId29"/>
  </p:handoutMasterIdLst>
  <p:sldIdLst>
    <p:sldId id="282" r:id="rId5"/>
    <p:sldId id="283" r:id="rId6"/>
    <p:sldId id="302" r:id="rId7"/>
    <p:sldId id="284" r:id="rId8"/>
    <p:sldId id="298" r:id="rId9"/>
    <p:sldId id="299" r:id="rId10"/>
    <p:sldId id="300" r:id="rId11"/>
    <p:sldId id="301" r:id="rId12"/>
    <p:sldId id="272" r:id="rId13"/>
    <p:sldId id="297" r:id="rId14"/>
    <p:sldId id="296" r:id="rId15"/>
    <p:sldId id="278" r:id="rId16"/>
    <p:sldId id="289" r:id="rId17"/>
    <p:sldId id="288" r:id="rId18"/>
    <p:sldId id="281" r:id="rId19"/>
    <p:sldId id="295" r:id="rId20"/>
    <p:sldId id="291" r:id="rId21"/>
    <p:sldId id="292" r:id="rId22"/>
    <p:sldId id="290" r:id="rId23"/>
    <p:sldId id="279" r:id="rId24"/>
    <p:sldId id="275" r:id="rId25"/>
    <p:sldId id="293" r:id="rId26"/>
    <p:sldId id="268" r:id="rId27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DE3444-B096-AB5A-4C6F-61ECA5B65A8E}" v="1" dt="2025-04-09T11:28:10.414"/>
    <p1510:client id="{B291DB4C-9DE7-1152-D4CB-44C44D220DCE}" v="13" dt="2025-04-10T10:40:03.307"/>
    <p1510:client id="{E23AC33A-4666-3B40-E81A-C7FD9652389D}" v="57" dt="2025-04-10T07:34:14.1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5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5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5403C7-44FB-4806-9683-51A308F5FA4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8100F8-FA8F-436A-AAD3-9E5F1B3BC2FB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Proceso: fases</a:t>
          </a:r>
          <a:endParaRPr lang="en-US"/>
        </a:p>
      </dgm:t>
    </dgm:pt>
    <dgm:pt modelId="{37729025-93BA-4579-B965-17629C2F4CB4}" type="parTrans" cxnId="{48E0A5B0-37E1-4F19-85B3-BDD539E86027}">
      <dgm:prSet/>
      <dgm:spPr/>
      <dgm:t>
        <a:bodyPr/>
        <a:lstStyle/>
        <a:p>
          <a:endParaRPr lang="en-US"/>
        </a:p>
      </dgm:t>
    </dgm:pt>
    <dgm:pt modelId="{74A38817-7814-4381-A1A5-296930D56EA4}" type="sibTrans" cxnId="{48E0A5B0-37E1-4F19-85B3-BDD539E86027}">
      <dgm:prSet/>
      <dgm:spPr/>
      <dgm:t>
        <a:bodyPr/>
        <a:lstStyle/>
        <a:p>
          <a:endParaRPr lang="en-US"/>
        </a:p>
      </dgm:t>
    </dgm:pt>
    <dgm:pt modelId="{D7045CD8-8442-4C99-933C-3FFC5E668171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Reconocimientos académicos</a:t>
          </a:r>
          <a:endParaRPr lang="en-US"/>
        </a:p>
      </dgm:t>
    </dgm:pt>
    <dgm:pt modelId="{B821AE61-FD63-4487-BE8B-04A83141AED8}" type="parTrans" cxnId="{82E9C0C1-71A9-47B8-A87D-34F3CDD6861C}">
      <dgm:prSet/>
      <dgm:spPr/>
      <dgm:t>
        <a:bodyPr/>
        <a:lstStyle/>
        <a:p>
          <a:endParaRPr lang="en-US"/>
        </a:p>
      </dgm:t>
    </dgm:pt>
    <dgm:pt modelId="{B1E708F0-E2C2-4A46-AC37-70A0DA911225}" type="sibTrans" cxnId="{82E9C0C1-71A9-47B8-A87D-34F3CDD6861C}">
      <dgm:prSet/>
      <dgm:spPr/>
      <dgm:t>
        <a:bodyPr/>
        <a:lstStyle/>
        <a:p>
          <a:endParaRPr lang="en-US"/>
        </a:p>
      </dgm:t>
    </dgm:pt>
    <dgm:pt modelId="{66A86E89-BE93-41FB-A654-8E4797DA3166}" type="pres">
      <dgm:prSet presAssocID="{D65403C7-44FB-4806-9683-51A308F5FA47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25BD406-EB11-4A29-B0C3-B4F35B2D359D}" type="pres">
      <dgm:prSet presAssocID="{A48100F8-FA8F-436A-AAD3-9E5F1B3BC2FB}" presName="compNode" presStyleCnt="0"/>
      <dgm:spPr/>
    </dgm:pt>
    <dgm:pt modelId="{DC4E3737-1C1D-49E7-8607-B08EFDB0F9D6}" type="pres">
      <dgm:prSet presAssocID="{A48100F8-FA8F-436A-AAD3-9E5F1B3BC2FB}" presName="bgRect" presStyleLbl="bgShp" presStyleIdx="0" presStyleCnt="2"/>
      <dgm:spPr/>
    </dgm:pt>
    <dgm:pt modelId="{EBD7E929-713F-4B54-A9F3-FC47FC1DFCB6}" type="pres">
      <dgm:prSet presAssocID="{A48100F8-FA8F-436A-AAD3-9E5F1B3BC2FB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B468BE7E-3ACE-4487-AB78-6264F607CBF8}" type="pres">
      <dgm:prSet presAssocID="{A48100F8-FA8F-436A-AAD3-9E5F1B3BC2FB}" presName="spaceRect" presStyleCnt="0"/>
      <dgm:spPr/>
    </dgm:pt>
    <dgm:pt modelId="{FBCD7651-8032-4B73-937A-51769D5054F2}" type="pres">
      <dgm:prSet presAssocID="{A48100F8-FA8F-436A-AAD3-9E5F1B3BC2FB}" presName="parTx" presStyleLbl="revTx" presStyleIdx="0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19E16225-AE78-4B53-965B-384F7BB23CE5}" type="pres">
      <dgm:prSet presAssocID="{74A38817-7814-4381-A1A5-296930D56EA4}" presName="sibTrans" presStyleCnt="0"/>
      <dgm:spPr/>
    </dgm:pt>
    <dgm:pt modelId="{CFE1442B-DBAE-44DA-98BF-95841D0AB561}" type="pres">
      <dgm:prSet presAssocID="{D7045CD8-8442-4C99-933C-3FFC5E668171}" presName="compNode" presStyleCnt="0"/>
      <dgm:spPr/>
    </dgm:pt>
    <dgm:pt modelId="{D86D49F4-F3DC-4BD4-84C1-2EDAA0528909}" type="pres">
      <dgm:prSet presAssocID="{D7045CD8-8442-4C99-933C-3FFC5E668171}" presName="bgRect" presStyleLbl="bgShp" presStyleIdx="1" presStyleCnt="2"/>
      <dgm:spPr/>
    </dgm:pt>
    <dgm:pt modelId="{97DD01B4-2052-46F0-82D7-AD54D4B14102}" type="pres">
      <dgm:prSet presAssocID="{D7045CD8-8442-4C99-933C-3FFC5E668171}" presName="iconRect" presStyleLbl="node1" presStyleIdx="1" presStyleCnt="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Libros"/>
        </a:ext>
      </dgm:extLst>
    </dgm:pt>
    <dgm:pt modelId="{C23D7298-EF92-468E-B716-8D2BE77294D8}" type="pres">
      <dgm:prSet presAssocID="{D7045CD8-8442-4C99-933C-3FFC5E668171}" presName="spaceRect" presStyleCnt="0"/>
      <dgm:spPr/>
    </dgm:pt>
    <dgm:pt modelId="{E5B9CF85-63FB-45F5-99C5-CAFD5014F9F6}" type="pres">
      <dgm:prSet presAssocID="{D7045CD8-8442-4C99-933C-3FFC5E668171}" presName="parTx" presStyleLbl="revTx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82E9C0C1-71A9-47B8-A87D-34F3CDD6861C}" srcId="{D65403C7-44FB-4806-9683-51A308F5FA47}" destId="{D7045CD8-8442-4C99-933C-3FFC5E668171}" srcOrd="1" destOrd="0" parTransId="{B821AE61-FD63-4487-BE8B-04A83141AED8}" sibTransId="{B1E708F0-E2C2-4A46-AC37-70A0DA911225}"/>
    <dgm:cxn modelId="{C82B0FFD-C297-4406-AE7C-E5B0880BF334}" type="presOf" srcId="{D65403C7-44FB-4806-9683-51A308F5FA47}" destId="{66A86E89-BE93-41FB-A654-8E4797DA3166}" srcOrd="0" destOrd="0" presId="urn:microsoft.com/office/officeart/2018/2/layout/IconVerticalSolidList"/>
    <dgm:cxn modelId="{3EE5E013-9F74-4E64-B959-13969DEEC1E2}" type="presOf" srcId="{D7045CD8-8442-4C99-933C-3FFC5E668171}" destId="{E5B9CF85-63FB-45F5-99C5-CAFD5014F9F6}" srcOrd="0" destOrd="0" presId="urn:microsoft.com/office/officeart/2018/2/layout/IconVerticalSolidList"/>
    <dgm:cxn modelId="{48E0A5B0-37E1-4F19-85B3-BDD539E86027}" srcId="{D65403C7-44FB-4806-9683-51A308F5FA47}" destId="{A48100F8-FA8F-436A-AAD3-9E5F1B3BC2FB}" srcOrd="0" destOrd="0" parTransId="{37729025-93BA-4579-B965-17629C2F4CB4}" sibTransId="{74A38817-7814-4381-A1A5-296930D56EA4}"/>
    <dgm:cxn modelId="{1B1562CE-19BB-4BF9-9B26-2977410CCC80}" type="presOf" srcId="{A48100F8-FA8F-436A-AAD3-9E5F1B3BC2FB}" destId="{FBCD7651-8032-4B73-937A-51769D5054F2}" srcOrd="0" destOrd="0" presId="urn:microsoft.com/office/officeart/2018/2/layout/IconVerticalSolidList"/>
    <dgm:cxn modelId="{E9783CF4-4B05-4641-92E6-E0D48D2CA9FE}" type="presParOf" srcId="{66A86E89-BE93-41FB-A654-8E4797DA3166}" destId="{625BD406-EB11-4A29-B0C3-B4F35B2D359D}" srcOrd="0" destOrd="0" presId="urn:microsoft.com/office/officeart/2018/2/layout/IconVerticalSolidList"/>
    <dgm:cxn modelId="{08B6C2AD-7D27-429F-A112-BCBD45FF96F5}" type="presParOf" srcId="{625BD406-EB11-4A29-B0C3-B4F35B2D359D}" destId="{DC4E3737-1C1D-49E7-8607-B08EFDB0F9D6}" srcOrd="0" destOrd="0" presId="urn:microsoft.com/office/officeart/2018/2/layout/IconVerticalSolidList"/>
    <dgm:cxn modelId="{98F72799-50DA-40C7-B562-01753FA0F024}" type="presParOf" srcId="{625BD406-EB11-4A29-B0C3-B4F35B2D359D}" destId="{EBD7E929-713F-4B54-A9F3-FC47FC1DFCB6}" srcOrd="1" destOrd="0" presId="urn:microsoft.com/office/officeart/2018/2/layout/IconVerticalSolidList"/>
    <dgm:cxn modelId="{20AAA1BB-140A-4CC3-9085-1F9C324BE89F}" type="presParOf" srcId="{625BD406-EB11-4A29-B0C3-B4F35B2D359D}" destId="{B468BE7E-3ACE-4487-AB78-6264F607CBF8}" srcOrd="2" destOrd="0" presId="urn:microsoft.com/office/officeart/2018/2/layout/IconVerticalSolidList"/>
    <dgm:cxn modelId="{F4774BFA-FC34-48A7-80B6-8E53CBE7EDC1}" type="presParOf" srcId="{625BD406-EB11-4A29-B0C3-B4F35B2D359D}" destId="{FBCD7651-8032-4B73-937A-51769D5054F2}" srcOrd="3" destOrd="0" presId="urn:microsoft.com/office/officeart/2018/2/layout/IconVerticalSolidList"/>
    <dgm:cxn modelId="{86D26A53-78AA-42C7-AEB9-7744B287BEDC}" type="presParOf" srcId="{66A86E89-BE93-41FB-A654-8E4797DA3166}" destId="{19E16225-AE78-4B53-965B-384F7BB23CE5}" srcOrd="1" destOrd="0" presId="urn:microsoft.com/office/officeart/2018/2/layout/IconVerticalSolidList"/>
    <dgm:cxn modelId="{9C182B4C-4395-4059-B219-9BBA85B29E8D}" type="presParOf" srcId="{66A86E89-BE93-41FB-A654-8E4797DA3166}" destId="{CFE1442B-DBAE-44DA-98BF-95841D0AB561}" srcOrd="2" destOrd="0" presId="urn:microsoft.com/office/officeart/2018/2/layout/IconVerticalSolidList"/>
    <dgm:cxn modelId="{85D83BEE-3288-44D2-A9BB-133D4795EE43}" type="presParOf" srcId="{CFE1442B-DBAE-44DA-98BF-95841D0AB561}" destId="{D86D49F4-F3DC-4BD4-84C1-2EDAA0528909}" srcOrd="0" destOrd="0" presId="urn:microsoft.com/office/officeart/2018/2/layout/IconVerticalSolidList"/>
    <dgm:cxn modelId="{774F8D37-B535-4263-84B8-EDE7E532D2E1}" type="presParOf" srcId="{CFE1442B-DBAE-44DA-98BF-95841D0AB561}" destId="{97DD01B4-2052-46F0-82D7-AD54D4B14102}" srcOrd="1" destOrd="0" presId="urn:microsoft.com/office/officeart/2018/2/layout/IconVerticalSolidList"/>
    <dgm:cxn modelId="{D7645F04-527E-4511-97C5-07134AFE5715}" type="presParOf" srcId="{CFE1442B-DBAE-44DA-98BF-95841D0AB561}" destId="{C23D7298-EF92-468E-B716-8D2BE77294D8}" srcOrd="2" destOrd="0" presId="urn:microsoft.com/office/officeart/2018/2/layout/IconVerticalSolidList"/>
    <dgm:cxn modelId="{FA2A93E1-184C-49E6-9604-568C25D4916E}" type="presParOf" srcId="{CFE1442B-DBAE-44DA-98BF-95841D0AB561}" destId="{E5B9CF85-63FB-45F5-99C5-CAFD5014F9F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360D92-A81E-4533-8E0A-1378DD7C967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78A9204-C7EC-4635-A41A-5415B509A63D}">
      <dgm:prSet/>
      <dgm:spPr/>
      <dgm:t>
        <a:bodyPr/>
        <a:lstStyle/>
        <a:p>
          <a:r>
            <a:rPr lang="es-ES" b="1"/>
            <a:t>ANTES DE IRSE</a:t>
          </a:r>
          <a:endParaRPr lang="en-US"/>
        </a:p>
      </dgm:t>
    </dgm:pt>
    <dgm:pt modelId="{825DB38C-A2D2-4AA0-AAFA-9BD0077CA89E}" type="parTrans" cxnId="{D9122FE9-CF86-406F-9612-76C8A7B81E68}">
      <dgm:prSet/>
      <dgm:spPr/>
      <dgm:t>
        <a:bodyPr/>
        <a:lstStyle/>
        <a:p>
          <a:endParaRPr lang="en-US"/>
        </a:p>
      </dgm:t>
    </dgm:pt>
    <dgm:pt modelId="{D3BCE87A-43CA-4051-9286-E8F18B673F0C}" type="sibTrans" cxnId="{D9122FE9-CF86-406F-9612-76C8A7B81E68}">
      <dgm:prSet/>
      <dgm:spPr/>
      <dgm:t>
        <a:bodyPr/>
        <a:lstStyle/>
        <a:p>
          <a:endParaRPr lang="en-US"/>
        </a:p>
      </dgm:t>
    </dgm:pt>
    <dgm:pt modelId="{676B8989-0306-4871-9C7C-F795837C7825}">
      <dgm:prSet/>
      <dgm:spPr/>
      <dgm:t>
        <a:bodyPr/>
        <a:lstStyle/>
        <a:p>
          <a:r>
            <a:rPr lang="es-ES" b="1"/>
            <a:t>1. Adjudicación definitiva – OFICINA RRII FADE</a:t>
          </a:r>
          <a:endParaRPr lang="en-US"/>
        </a:p>
      </dgm:t>
    </dgm:pt>
    <dgm:pt modelId="{61251167-6BFB-45EA-B46D-46F6FC149E8F}" type="parTrans" cxnId="{A75543D9-51A7-4D1E-A015-7E51DD62A244}">
      <dgm:prSet/>
      <dgm:spPr/>
      <dgm:t>
        <a:bodyPr/>
        <a:lstStyle/>
        <a:p>
          <a:endParaRPr lang="en-US"/>
        </a:p>
      </dgm:t>
    </dgm:pt>
    <dgm:pt modelId="{6226869C-07EC-4CDE-9533-8EB10052F574}" type="sibTrans" cxnId="{A75543D9-51A7-4D1E-A015-7E51DD62A244}">
      <dgm:prSet/>
      <dgm:spPr/>
      <dgm:t>
        <a:bodyPr/>
        <a:lstStyle/>
        <a:p>
          <a:endParaRPr lang="en-US"/>
        </a:p>
      </dgm:t>
    </dgm:pt>
    <dgm:pt modelId="{6A6B44E5-6550-45E6-B420-2F0CD45B863A}">
      <dgm:prSet/>
      <dgm:spPr/>
      <dgm:t>
        <a:bodyPr/>
        <a:lstStyle/>
        <a:p>
          <a:pPr rtl="0"/>
          <a:r>
            <a:rPr lang="es-ES" b="1"/>
            <a:t>2. Comunicación a universidades de destino </a:t>
          </a:r>
          <a:r>
            <a:rPr lang="es-ES" b="1">
              <a:latin typeface="Calibri Light" panose="020F0302020204030204"/>
            </a:rPr>
            <a:t>(Nominación) –</a:t>
          </a:r>
          <a:r>
            <a:rPr lang="es-ES" b="1"/>
            <a:t> OFICINA RRII FADE</a:t>
          </a:r>
          <a:endParaRPr lang="en-US"/>
        </a:p>
      </dgm:t>
    </dgm:pt>
    <dgm:pt modelId="{5F24A593-65D9-4624-8159-3986DC720648}" type="parTrans" cxnId="{C65E7433-5A50-4904-8E21-2603E64960CB}">
      <dgm:prSet/>
      <dgm:spPr/>
      <dgm:t>
        <a:bodyPr/>
        <a:lstStyle/>
        <a:p>
          <a:endParaRPr lang="en-US"/>
        </a:p>
      </dgm:t>
    </dgm:pt>
    <dgm:pt modelId="{025FB1F5-C689-476B-A2B4-C613681F7B5D}" type="sibTrans" cxnId="{C65E7433-5A50-4904-8E21-2603E64960CB}">
      <dgm:prSet/>
      <dgm:spPr/>
      <dgm:t>
        <a:bodyPr/>
        <a:lstStyle/>
        <a:p>
          <a:endParaRPr lang="en-US"/>
        </a:p>
      </dgm:t>
    </dgm:pt>
    <dgm:pt modelId="{2EC605B5-61FC-4083-88BD-A54A32A6532E}">
      <dgm:prSet/>
      <dgm:spPr/>
      <dgm:t>
        <a:bodyPr/>
        <a:lstStyle/>
        <a:p>
          <a:r>
            <a:rPr lang="es-ES" b="1"/>
            <a:t>3. Envío de </a:t>
          </a:r>
          <a:r>
            <a:rPr lang="es-ES" b="1" i="1" err="1"/>
            <a:t>application</a:t>
          </a:r>
          <a:r>
            <a:rPr lang="es-ES" b="1"/>
            <a:t> (antes del plazo) – OFICINA RRII FADE/ALUMNO</a:t>
          </a:r>
          <a:endParaRPr lang="en-US"/>
        </a:p>
      </dgm:t>
    </dgm:pt>
    <dgm:pt modelId="{DB1F8FFF-0E61-4AFF-89F3-88F0EC04794D}" type="parTrans" cxnId="{CEFD54AE-A438-47E3-8876-6676E12D9DD0}">
      <dgm:prSet/>
      <dgm:spPr/>
      <dgm:t>
        <a:bodyPr/>
        <a:lstStyle/>
        <a:p>
          <a:endParaRPr lang="en-US"/>
        </a:p>
      </dgm:t>
    </dgm:pt>
    <dgm:pt modelId="{A5014A58-CCB0-4556-B959-C25F3FC46B69}" type="sibTrans" cxnId="{CEFD54AE-A438-47E3-8876-6676E12D9DD0}">
      <dgm:prSet/>
      <dgm:spPr/>
      <dgm:t>
        <a:bodyPr/>
        <a:lstStyle/>
        <a:p>
          <a:endParaRPr lang="en-US"/>
        </a:p>
      </dgm:t>
    </dgm:pt>
    <dgm:pt modelId="{B4C11776-2937-4EBB-AFC5-058C268090EE}">
      <dgm:prSet/>
      <dgm:spPr/>
      <dgm:t>
        <a:bodyPr/>
        <a:lstStyle/>
        <a:p>
          <a:pPr rtl="0"/>
          <a:r>
            <a:rPr lang="es-ES"/>
            <a:t>Preparación de </a:t>
          </a:r>
          <a:r>
            <a:rPr lang="es-ES" i="1" err="1"/>
            <a:t>application</a:t>
          </a:r>
          <a:r>
            <a:rPr lang="es-ES" i="1"/>
            <a:t> </a:t>
          </a:r>
          <a:r>
            <a:rPr lang="es-ES"/>
            <a:t>(on-line o papel) - </a:t>
          </a:r>
          <a:r>
            <a:rPr lang="es-ES" b="1">
              <a:latin typeface="Calibri Light" panose="020F0302020204030204"/>
            </a:rPr>
            <a:t>ESTUDIANTE</a:t>
          </a:r>
          <a:endParaRPr lang="en-US"/>
        </a:p>
      </dgm:t>
    </dgm:pt>
    <dgm:pt modelId="{8A281D72-64AC-4FBD-84E9-6461286F0529}" type="parTrans" cxnId="{EF0198A0-1F2F-4DDA-83D1-F9C54C5E3B51}">
      <dgm:prSet/>
      <dgm:spPr/>
      <dgm:t>
        <a:bodyPr/>
        <a:lstStyle/>
        <a:p>
          <a:endParaRPr lang="en-US"/>
        </a:p>
      </dgm:t>
    </dgm:pt>
    <dgm:pt modelId="{9837B887-3F68-4937-A2DF-8DE2227BEBD7}" type="sibTrans" cxnId="{EF0198A0-1F2F-4DDA-83D1-F9C54C5E3B51}">
      <dgm:prSet/>
      <dgm:spPr/>
      <dgm:t>
        <a:bodyPr/>
        <a:lstStyle/>
        <a:p>
          <a:endParaRPr lang="en-US"/>
        </a:p>
      </dgm:t>
    </dgm:pt>
    <dgm:pt modelId="{FF122104-255B-435B-BA31-51D8776E93DF}">
      <dgm:prSet/>
      <dgm:spPr/>
      <dgm:t>
        <a:bodyPr/>
        <a:lstStyle/>
        <a:p>
          <a:pPr rtl="0"/>
          <a:r>
            <a:rPr lang="es-ES">
              <a:latin typeface="Calibri Light" panose="020F0302020204030204"/>
            </a:rPr>
            <a:t> </a:t>
          </a:r>
          <a:r>
            <a:rPr lang="es-ES"/>
            <a:t>Contenido/documentación exigida: LA QUE PIDA LA UNIVERSIDAD DE DESTINO (normalmente solicitud + </a:t>
          </a:r>
          <a:r>
            <a:rPr lang="es-ES" err="1"/>
            <a:t>learning</a:t>
          </a:r>
          <a:r>
            <a:rPr lang="es-ES"/>
            <a:t> </a:t>
          </a:r>
          <a:r>
            <a:rPr lang="es-ES" err="1"/>
            <a:t>agreement</a:t>
          </a:r>
          <a:r>
            <a:rPr lang="es-ES"/>
            <a:t>)</a:t>
          </a:r>
          <a:endParaRPr lang="en-US"/>
        </a:p>
      </dgm:t>
    </dgm:pt>
    <dgm:pt modelId="{B8602C46-1EFE-4801-BC20-6A0239B31075}" type="parTrans" cxnId="{0B273CB1-F15D-4EF2-BFD1-9F52FEAB738D}">
      <dgm:prSet/>
      <dgm:spPr/>
      <dgm:t>
        <a:bodyPr/>
        <a:lstStyle/>
        <a:p>
          <a:endParaRPr lang="en-US"/>
        </a:p>
      </dgm:t>
    </dgm:pt>
    <dgm:pt modelId="{5B2C496C-1CB9-407C-9BCB-9A8F483B0E2E}" type="sibTrans" cxnId="{0B273CB1-F15D-4EF2-BFD1-9F52FEAB738D}">
      <dgm:prSet/>
      <dgm:spPr/>
      <dgm:t>
        <a:bodyPr/>
        <a:lstStyle/>
        <a:p>
          <a:endParaRPr lang="en-US"/>
        </a:p>
      </dgm:t>
    </dgm:pt>
    <dgm:pt modelId="{11930EED-0B22-4E28-9AAB-17BE96B000AE}">
      <dgm:prSet/>
      <dgm:spPr/>
      <dgm:t>
        <a:bodyPr/>
        <a:lstStyle/>
        <a:p>
          <a:pPr rtl="0"/>
          <a:r>
            <a:rPr lang="es-ES">
              <a:latin typeface="Calibri Light" panose="020F0302020204030204"/>
            </a:rPr>
            <a:t>Entrega</a:t>
          </a:r>
          <a:r>
            <a:rPr lang="es-ES" b="1"/>
            <a:t> </a:t>
          </a:r>
          <a:r>
            <a:rPr lang="es-ES"/>
            <a:t>de</a:t>
          </a:r>
          <a:r>
            <a:rPr lang="es-ES" b="1"/>
            <a:t> TODA LA DOCUMENTACIÓN</a:t>
          </a:r>
          <a:r>
            <a:rPr lang="es-ES"/>
            <a:t> en la oficina de RRII</a:t>
          </a:r>
          <a:r>
            <a:rPr lang="es-ES">
              <a:latin typeface="Calibri Light" panose="020F0302020204030204"/>
            </a:rPr>
            <a:t> </a:t>
          </a:r>
          <a:r>
            <a:rPr lang="es-ES"/>
            <a:t>FADE o por email o directamente on-line.</a:t>
          </a:r>
          <a:endParaRPr lang="en-US"/>
        </a:p>
      </dgm:t>
    </dgm:pt>
    <dgm:pt modelId="{DBAC050F-F513-490C-9F69-F5FA8287BC7E}" type="parTrans" cxnId="{AD9DED59-C05C-4780-A695-9822A496F951}">
      <dgm:prSet/>
      <dgm:spPr/>
      <dgm:t>
        <a:bodyPr/>
        <a:lstStyle/>
        <a:p>
          <a:endParaRPr lang="en-US"/>
        </a:p>
      </dgm:t>
    </dgm:pt>
    <dgm:pt modelId="{841EF923-0E66-4913-ABC8-E68A1E49A109}" type="sibTrans" cxnId="{AD9DED59-C05C-4780-A695-9822A496F951}">
      <dgm:prSet/>
      <dgm:spPr/>
      <dgm:t>
        <a:bodyPr/>
        <a:lstStyle/>
        <a:p>
          <a:endParaRPr lang="en-US"/>
        </a:p>
      </dgm:t>
    </dgm:pt>
    <dgm:pt modelId="{9B8F62CC-60D9-44BF-A8E9-F7C927A3C058}" type="pres">
      <dgm:prSet presAssocID="{E8360D92-A81E-4533-8E0A-1378DD7C9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0729F27-E3A1-4F4A-9C5E-3E3D8C95CF63}" type="pres">
      <dgm:prSet presAssocID="{178A9204-C7EC-4635-A41A-5415B509A63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4E5EC93-650C-49F1-91B8-55E751D657D7}" type="pres">
      <dgm:prSet presAssocID="{D3BCE87A-43CA-4051-9286-E8F18B673F0C}" presName="spacer" presStyleCnt="0"/>
      <dgm:spPr/>
    </dgm:pt>
    <dgm:pt modelId="{AB85561A-93FF-41EE-9249-FB9583E7AF47}" type="pres">
      <dgm:prSet presAssocID="{676B8989-0306-4871-9C7C-F795837C782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DE8E71-3FF6-4FD1-942E-F3F4C64AAB73}" type="pres">
      <dgm:prSet presAssocID="{6226869C-07EC-4CDE-9533-8EB10052F574}" presName="spacer" presStyleCnt="0"/>
      <dgm:spPr/>
    </dgm:pt>
    <dgm:pt modelId="{04AFCEFF-833F-4F70-BE26-E355BBB298F4}" type="pres">
      <dgm:prSet presAssocID="{6A6B44E5-6550-45E6-B420-2F0CD45B863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A71DFC8-7987-43E8-A74D-80F9006DBF44}" type="pres">
      <dgm:prSet presAssocID="{025FB1F5-C689-476B-A2B4-C613681F7B5D}" presName="spacer" presStyleCnt="0"/>
      <dgm:spPr/>
    </dgm:pt>
    <dgm:pt modelId="{D3CE7E6A-C9A6-4804-A779-C8B5C6AA8DEB}" type="pres">
      <dgm:prSet presAssocID="{2EC605B5-61FC-4083-88BD-A54A32A6532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96DF7A9-78AF-49D0-9DBD-E75282960907}" type="pres">
      <dgm:prSet presAssocID="{2EC605B5-61FC-4083-88BD-A54A32A6532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1DBC2D1-382C-49A3-8354-8C619BBAAE72}" type="presOf" srcId="{B4C11776-2937-4EBB-AFC5-058C268090EE}" destId="{B96DF7A9-78AF-49D0-9DBD-E75282960907}" srcOrd="0" destOrd="0" presId="urn:microsoft.com/office/officeart/2005/8/layout/vList2"/>
    <dgm:cxn modelId="{DE798567-5F29-4B9A-BFD6-3835081FBEEF}" type="presOf" srcId="{6A6B44E5-6550-45E6-B420-2F0CD45B863A}" destId="{04AFCEFF-833F-4F70-BE26-E355BBB298F4}" srcOrd="0" destOrd="0" presId="urn:microsoft.com/office/officeart/2005/8/layout/vList2"/>
    <dgm:cxn modelId="{1DD38358-BF71-41D6-B8B5-90B491F24A18}" type="presOf" srcId="{11930EED-0B22-4E28-9AAB-17BE96B000AE}" destId="{B96DF7A9-78AF-49D0-9DBD-E75282960907}" srcOrd="0" destOrd="2" presId="urn:microsoft.com/office/officeart/2005/8/layout/vList2"/>
    <dgm:cxn modelId="{7D91F8ED-D985-4659-9BEE-4D30F1D67197}" type="presOf" srcId="{2EC605B5-61FC-4083-88BD-A54A32A6532E}" destId="{D3CE7E6A-C9A6-4804-A779-C8B5C6AA8DEB}" srcOrd="0" destOrd="0" presId="urn:microsoft.com/office/officeart/2005/8/layout/vList2"/>
    <dgm:cxn modelId="{EF0198A0-1F2F-4DDA-83D1-F9C54C5E3B51}" srcId="{2EC605B5-61FC-4083-88BD-A54A32A6532E}" destId="{B4C11776-2937-4EBB-AFC5-058C268090EE}" srcOrd="0" destOrd="0" parTransId="{8A281D72-64AC-4FBD-84E9-6461286F0529}" sibTransId="{9837B887-3F68-4937-A2DF-8DE2227BEBD7}"/>
    <dgm:cxn modelId="{FCECC9C6-6737-48F9-8BA2-F3018C159BBD}" type="presOf" srcId="{FF122104-255B-435B-BA31-51D8776E93DF}" destId="{B96DF7A9-78AF-49D0-9DBD-E75282960907}" srcOrd="0" destOrd="1" presId="urn:microsoft.com/office/officeart/2005/8/layout/vList2"/>
    <dgm:cxn modelId="{CEFD54AE-A438-47E3-8876-6676E12D9DD0}" srcId="{E8360D92-A81E-4533-8E0A-1378DD7C967E}" destId="{2EC605B5-61FC-4083-88BD-A54A32A6532E}" srcOrd="3" destOrd="0" parTransId="{DB1F8FFF-0E61-4AFF-89F3-88F0EC04794D}" sibTransId="{A5014A58-CCB0-4556-B959-C25F3FC46B69}"/>
    <dgm:cxn modelId="{134E1092-98DF-4EBF-9E2E-185964FDE6DF}" type="presOf" srcId="{178A9204-C7EC-4635-A41A-5415B509A63D}" destId="{C0729F27-E3A1-4F4A-9C5E-3E3D8C95CF63}" srcOrd="0" destOrd="0" presId="urn:microsoft.com/office/officeart/2005/8/layout/vList2"/>
    <dgm:cxn modelId="{AD9DED59-C05C-4780-A695-9822A496F951}" srcId="{2EC605B5-61FC-4083-88BD-A54A32A6532E}" destId="{11930EED-0B22-4E28-9AAB-17BE96B000AE}" srcOrd="2" destOrd="0" parTransId="{DBAC050F-F513-490C-9F69-F5FA8287BC7E}" sibTransId="{841EF923-0E66-4913-ABC8-E68A1E49A109}"/>
    <dgm:cxn modelId="{D9122FE9-CF86-406F-9612-76C8A7B81E68}" srcId="{E8360D92-A81E-4533-8E0A-1378DD7C967E}" destId="{178A9204-C7EC-4635-A41A-5415B509A63D}" srcOrd="0" destOrd="0" parTransId="{825DB38C-A2D2-4AA0-AAFA-9BD0077CA89E}" sibTransId="{D3BCE87A-43CA-4051-9286-E8F18B673F0C}"/>
    <dgm:cxn modelId="{C65E7433-5A50-4904-8E21-2603E64960CB}" srcId="{E8360D92-A81E-4533-8E0A-1378DD7C967E}" destId="{6A6B44E5-6550-45E6-B420-2F0CD45B863A}" srcOrd="2" destOrd="0" parTransId="{5F24A593-65D9-4624-8159-3986DC720648}" sibTransId="{025FB1F5-C689-476B-A2B4-C613681F7B5D}"/>
    <dgm:cxn modelId="{A75543D9-51A7-4D1E-A015-7E51DD62A244}" srcId="{E8360D92-A81E-4533-8E0A-1378DD7C967E}" destId="{676B8989-0306-4871-9C7C-F795837C7825}" srcOrd="1" destOrd="0" parTransId="{61251167-6BFB-45EA-B46D-46F6FC149E8F}" sibTransId="{6226869C-07EC-4CDE-9533-8EB10052F574}"/>
    <dgm:cxn modelId="{EED58F26-E150-48B2-B5ED-4691699D8888}" type="presOf" srcId="{676B8989-0306-4871-9C7C-F795837C7825}" destId="{AB85561A-93FF-41EE-9249-FB9583E7AF47}" srcOrd="0" destOrd="0" presId="urn:microsoft.com/office/officeart/2005/8/layout/vList2"/>
    <dgm:cxn modelId="{7602F75B-A15B-4954-BA30-3AEE33F1F59E}" type="presOf" srcId="{E8360D92-A81E-4533-8E0A-1378DD7C967E}" destId="{9B8F62CC-60D9-44BF-A8E9-F7C927A3C058}" srcOrd="0" destOrd="0" presId="urn:microsoft.com/office/officeart/2005/8/layout/vList2"/>
    <dgm:cxn modelId="{0B273CB1-F15D-4EF2-BFD1-9F52FEAB738D}" srcId="{2EC605B5-61FC-4083-88BD-A54A32A6532E}" destId="{FF122104-255B-435B-BA31-51D8776E93DF}" srcOrd="1" destOrd="0" parTransId="{B8602C46-1EFE-4801-BC20-6A0239B31075}" sibTransId="{5B2C496C-1CB9-407C-9BCB-9A8F483B0E2E}"/>
    <dgm:cxn modelId="{68018B54-A3BA-4E8C-9B80-6A9E4E951D9A}" type="presParOf" srcId="{9B8F62CC-60D9-44BF-A8E9-F7C927A3C058}" destId="{C0729F27-E3A1-4F4A-9C5E-3E3D8C95CF63}" srcOrd="0" destOrd="0" presId="urn:microsoft.com/office/officeart/2005/8/layout/vList2"/>
    <dgm:cxn modelId="{A29051D9-F507-4BED-BBAE-FAD108412214}" type="presParOf" srcId="{9B8F62CC-60D9-44BF-A8E9-F7C927A3C058}" destId="{14E5EC93-650C-49F1-91B8-55E751D657D7}" srcOrd="1" destOrd="0" presId="urn:microsoft.com/office/officeart/2005/8/layout/vList2"/>
    <dgm:cxn modelId="{AE4A6BEC-9374-48DD-ACBA-07AA242E3E7A}" type="presParOf" srcId="{9B8F62CC-60D9-44BF-A8E9-F7C927A3C058}" destId="{AB85561A-93FF-41EE-9249-FB9583E7AF47}" srcOrd="2" destOrd="0" presId="urn:microsoft.com/office/officeart/2005/8/layout/vList2"/>
    <dgm:cxn modelId="{47CCF276-D446-485F-B74E-44CFB81752EF}" type="presParOf" srcId="{9B8F62CC-60D9-44BF-A8E9-F7C927A3C058}" destId="{73DE8E71-3FF6-4FD1-942E-F3F4C64AAB73}" srcOrd="3" destOrd="0" presId="urn:microsoft.com/office/officeart/2005/8/layout/vList2"/>
    <dgm:cxn modelId="{4BDA3EFF-2921-4E86-BC61-C45239D47E55}" type="presParOf" srcId="{9B8F62CC-60D9-44BF-A8E9-F7C927A3C058}" destId="{04AFCEFF-833F-4F70-BE26-E355BBB298F4}" srcOrd="4" destOrd="0" presId="urn:microsoft.com/office/officeart/2005/8/layout/vList2"/>
    <dgm:cxn modelId="{1FEEB48A-6B0F-47F3-A057-15737438EA79}" type="presParOf" srcId="{9B8F62CC-60D9-44BF-A8E9-F7C927A3C058}" destId="{8A71DFC8-7987-43E8-A74D-80F9006DBF44}" srcOrd="5" destOrd="0" presId="urn:microsoft.com/office/officeart/2005/8/layout/vList2"/>
    <dgm:cxn modelId="{25949446-216D-4A29-9857-C4911BE406A2}" type="presParOf" srcId="{9B8F62CC-60D9-44BF-A8E9-F7C927A3C058}" destId="{D3CE7E6A-C9A6-4804-A779-C8B5C6AA8DEB}" srcOrd="6" destOrd="0" presId="urn:microsoft.com/office/officeart/2005/8/layout/vList2"/>
    <dgm:cxn modelId="{184F26D9-BC20-4DB3-8276-D161568B7319}" type="presParOf" srcId="{9B8F62CC-60D9-44BF-A8E9-F7C927A3C058}" destId="{B96DF7A9-78AF-49D0-9DBD-E75282960907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8360D92-A81E-4533-8E0A-1378DD7C967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78A9204-C7EC-4635-A41A-5415B509A63D}">
      <dgm:prSet/>
      <dgm:spPr/>
      <dgm:t>
        <a:bodyPr/>
        <a:lstStyle/>
        <a:p>
          <a:r>
            <a:rPr lang="es-ES" b="1" dirty="0"/>
            <a:t>ANTES DE IRSE</a:t>
          </a:r>
          <a:endParaRPr lang="en-US" dirty="0"/>
        </a:p>
      </dgm:t>
    </dgm:pt>
    <dgm:pt modelId="{825DB38C-A2D2-4AA0-AAFA-9BD0077CA89E}" type="parTrans" cxnId="{D9122FE9-CF86-406F-9612-76C8A7B81E68}">
      <dgm:prSet/>
      <dgm:spPr/>
      <dgm:t>
        <a:bodyPr/>
        <a:lstStyle/>
        <a:p>
          <a:endParaRPr lang="en-US"/>
        </a:p>
      </dgm:t>
    </dgm:pt>
    <dgm:pt modelId="{D3BCE87A-43CA-4051-9286-E8F18B673F0C}" type="sibTrans" cxnId="{D9122FE9-CF86-406F-9612-76C8A7B81E68}">
      <dgm:prSet/>
      <dgm:spPr/>
      <dgm:t>
        <a:bodyPr/>
        <a:lstStyle/>
        <a:p>
          <a:endParaRPr lang="en-US"/>
        </a:p>
      </dgm:t>
    </dgm:pt>
    <dgm:pt modelId="{676B8989-0306-4871-9C7C-F795837C7825}">
      <dgm:prSet/>
      <dgm:spPr/>
      <dgm:t>
        <a:bodyPr/>
        <a:lstStyle/>
        <a:p>
          <a:pPr rtl="0"/>
          <a:r>
            <a:rPr lang="es-ES" b="1" dirty="0">
              <a:latin typeface="Calibri Light" panose="020F0302020204030204"/>
            </a:rPr>
            <a:t>4. Aceptación en la universidad de destino</a:t>
          </a:r>
          <a:endParaRPr lang="en-US" dirty="0"/>
        </a:p>
      </dgm:t>
    </dgm:pt>
    <dgm:pt modelId="{61251167-6BFB-45EA-B46D-46F6FC149E8F}" type="parTrans" cxnId="{A75543D9-51A7-4D1E-A015-7E51DD62A244}">
      <dgm:prSet/>
      <dgm:spPr/>
      <dgm:t>
        <a:bodyPr/>
        <a:lstStyle/>
        <a:p>
          <a:endParaRPr lang="en-US"/>
        </a:p>
      </dgm:t>
    </dgm:pt>
    <dgm:pt modelId="{6226869C-07EC-4CDE-9533-8EB10052F574}" type="sibTrans" cxnId="{A75543D9-51A7-4D1E-A015-7E51DD62A244}">
      <dgm:prSet/>
      <dgm:spPr/>
      <dgm:t>
        <a:bodyPr/>
        <a:lstStyle/>
        <a:p>
          <a:endParaRPr lang="en-US"/>
        </a:p>
      </dgm:t>
    </dgm:pt>
    <dgm:pt modelId="{6A6B44E5-6550-45E6-B420-2F0CD45B863A}">
      <dgm:prSet/>
      <dgm:spPr/>
      <dgm:t>
        <a:bodyPr/>
        <a:lstStyle/>
        <a:p>
          <a:pPr rtl="0"/>
          <a:r>
            <a:rPr lang="es-ES" b="1" dirty="0">
              <a:latin typeface="Calibri Light" panose="020F0302020204030204"/>
            </a:rPr>
            <a:t>5. Preparación de propuesta de reconocimientos – ESTUDIANTE</a:t>
          </a:r>
          <a:endParaRPr lang="en-US" dirty="0">
            <a:latin typeface="Calibri Light" panose="020F0302020204030204"/>
          </a:endParaRPr>
        </a:p>
      </dgm:t>
    </dgm:pt>
    <dgm:pt modelId="{5F24A593-65D9-4624-8159-3986DC720648}" type="parTrans" cxnId="{C65E7433-5A50-4904-8E21-2603E64960CB}">
      <dgm:prSet/>
      <dgm:spPr/>
      <dgm:t>
        <a:bodyPr/>
        <a:lstStyle/>
        <a:p>
          <a:endParaRPr lang="en-US"/>
        </a:p>
      </dgm:t>
    </dgm:pt>
    <dgm:pt modelId="{025FB1F5-C689-476B-A2B4-C613681F7B5D}" type="sibTrans" cxnId="{C65E7433-5A50-4904-8E21-2603E64960CB}">
      <dgm:prSet/>
      <dgm:spPr/>
      <dgm:t>
        <a:bodyPr/>
        <a:lstStyle/>
        <a:p>
          <a:endParaRPr lang="en-US"/>
        </a:p>
      </dgm:t>
    </dgm:pt>
    <dgm:pt modelId="{EECC09E3-935A-4B89-B661-E2E0B274F5EB}">
      <dgm:prSet phldr="0"/>
      <dgm:spPr/>
      <dgm:t>
        <a:bodyPr/>
        <a:lstStyle/>
        <a:p>
          <a:pPr rtl="0"/>
          <a:r>
            <a:rPr lang="es-ES" b="1" dirty="0">
              <a:latin typeface="Calibri Light" panose="020F0302020204030204"/>
            </a:rPr>
            <a:t>Ajustada con la matrícula en movilidad</a:t>
          </a:r>
          <a:endParaRPr lang="es-ES" b="1" dirty="0"/>
        </a:p>
      </dgm:t>
    </dgm:pt>
    <dgm:pt modelId="{BB173958-26AE-4F52-9DAB-5A6ED27C4668}" type="parTrans" cxnId="{B51DC374-C71F-4120-88E2-D75166FBAF66}">
      <dgm:prSet/>
      <dgm:spPr/>
    </dgm:pt>
    <dgm:pt modelId="{00D9B44B-6067-457D-961E-58D6AB72FB7B}" type="sibTrans" cxnId="{B51DC374-C71F-4120-88E2-D75166FBAF66}">
      <dgm:prSet/>
      <dgm:spPr/>
    </dgm:pt>
    <dgm:pt modelId="{1F4260B9-56C7-406A-B3C6-C934F63D1E5F}">
      <dgm:prSet phldr="0"/>
      <dgm:spPr/>
      <dgm:t>
        <a:bodyPr/>
        <a:lstStyle/>
        <a:p>
          <a:pPr rtl="0"/>
          <a:r>
            <a:rPr lang="es-ES" b="1" dirty="0">
              <a:latin typeface="Calibri Light" panose="020F0302020204030204"/>
            </a:rPr>
            <a:t>Plazo 1/07/25 - estudiantes con estancias Semestre A o A+B</a:t>
          </a:r>
        </a:p>
      </dgm:t>
    </dgm:pt>
    <dgm:pt modelId="{41C920A2-D0A6-48E0-9525-3CD77ACB120F}" type="parTrans" cxnId="{57826D97-EE67-4F66-A5B7-64700D95852A}">
      <dgm:prSet/>
      <dgm:spPr/>
    </dgm:pt>
    <dgm:pt modelId="{705DBA5E-1C42-4270-BC3C-76C0848F6B12}" type="sibTrans" cxnId="{57826D97-EE67-4F66-A5B7-64700D95852A}">
      <dgm:prSet/>
      <dgm:spPr/>
    </dgm:pt>
    <dgm:pt modelId="{3C098351-2791-442C-A73E-8E60711CC6CD}">
      <dgm:prSet phldr="0"/>
      <dgm:spPr/>
      <dgm:t>
        <a:bodyPr/>
        <a:lstStyle/>
        <a:p>
          <a:pPr rtl="0"/>
          <a:r>
            <a:rPr lang="es-ES" b="1" dirty="0">
              <a:latin typeface="Calibri Light" panose="020F0302020204030204"/>
            </a:rPr>
            <a:t>Plazo 15/10/25 - estudiantes con estancias Semestre B</a:t>
          </a:r>
        </a:p>
      </dgm:t>
    </dgm:pt>
    <dgm:pt modelId="{344E8EC2-A8AD-4AEF-81D2-3AD2C62EA711}" type="parTrans" cxnId="{23218F4E-8C08-4CF3-B72F-87C0CDF7FF69}">
      <dgm:prSet/>
      <dgm:spPr/>
    </dgm:pt>
    <dgm:pt modelId="{59BBF8E5-52D4-4610-AE35-D4614B84924F}" type="sibTrans" cxnId="{23218F4E-8C08-4CF3-B72F-87C0CDF7FF69}">
      <dgm:prSet/>
      <dgm:spPr/>
    </dgm:pt>
    <dgm:pt modelId="{B6CA8C17-4464-44AA-9C4B-2D0FEDE78267}">
      <dgm:prSet phldr="0"/>
      <dgm:spPr/>
      <dgm:t>
        <a:bodyPr/>
        <a:lstStyle/>
        <a:p>
          <a:pPr rtl="0"/>
          <a:r>
            <a:rPr lang="es-ES" b="1" dirty="0">
              <a:latin typeface="Calibri Light" panose="020F0302020204030204"/>
            </a:rPr>
            <a:t>Subir el </a:t>
          </a:r>
          <a:r>
            <a:rPr lang="es-ES" b="1" dirty="0" err="1">
              <a:latin typeface="Calibri Light" panose="020F0302020204030204"/>
            </a:rPr>
            <a:t>Learning</a:t>
          </a:r>
          <a:r>
            <a:rPr lang="es-ES" b="1" dirty="0">
              <a:latin typeface="Calibri Light" panose="020F0302020204030204"/>
            </a:rPr>
            <a:t> </a:t>
          </a:r>
          <a:r>
            <a:rPr lang="es-ES" b="1" dirty="0" err="1">
              <a:latin typeface="Calibri Light" panose="020F0302020204030204"/>
            </a:rPr>
            <a:t>Agreement</a:t>
          </a:r>
          <a:r>
            <a:rPr lang="es-ES" b="1" dirty="0">
              <a:latin typeface="Calibri Light" panose="020F0302020204030204"/>
            </a:rPr>
            <a:t> previo firmado por todas las partes.</a:t>
          </a:r>
        </a:p>
      </dgm:t>
    </dgm:pt>
    <dgm:pt modelId="{4202B119-F3DF-4B99-9B68-6729F8DEC89A}" type="parTrans" cxnId="{B7DF7104-54E8-48E1-B75D-8B6956AAF75E}">
      <dgm:prSet/>
      <dgm:spPr/>
    </dgm:pt>
    <dgm:pt modelId="{4B01F3A8-9F8C-41E4-A94D-4B7128042825}" type="sibTrans" cxnId="{B7DF7104-54E8-48E1-B75D-8B6956AAF75E}">
      <dgm:prSet/>
      <dgm:spPr/>
    </dgm:pt>
    <dgm:pt modelId="{9B8F62CC-60D9-44BF-A8E9-F7C927A3C058}" type="pres">
      <dgm:prSet presAssocID="{E8360D92-A81E-4533-8E0A-1378DD7C9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0729F27-E3A1-4F4A-9C5E-3E3D8C95CF63}" type="pres">
      <dgm:prSet presAssocID="{178A9204-C7EC-4635-A41A-5415B509A63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4E5EC93-650C-49F1-91B8-55E751D657D7}" type="pres">
      <dgm:prSet presAssocID="{D3BCE87A-43CA-4051-9286-E8F18B673F0C}" presName="spacer" presStyleCnt="0"/>
      <dgm:spPr/>
    </dgm:pt>
    <dgm:pt modelId="{AB85561A-93FF-41EE-9249-FB9583E7AF47}" type="pres">
      <dgm:prSet presAssocID="{676B8989-0306-4871-9C7C-F795837C78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DE8E71-3FF6-4FD1-942E-F3F4C64AAB73}" type="pres">
      <dgm:prSet presAssocID="{6226869C-07EC-4CDE-9533-8EB10052F574}" presName="spacer" presStyleCnt="0"/>
      <dgm:spPr/>
    </dgm:pt>
    <dgm:pt modelId="{04AFCEFF-833F-4F70-BE26-E355BBB298F4}" type="pres">
      <dgm:prSet presAssocID="{6A6B44E5-6550-45E6-B420-2F0CD45B863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657E9C-96A1-404D-A9A2-FC8F80EEBD08}" type="pres">
      <dgm:prSet presAssocID="{6A6B44E5-6550-45E6-B420-2F0CD45B863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4DD432B-D146-4911-8DA4-35F69B5ACB17}" type="presOf" srcId="{EECC09E3-935A-4B89-B661-E2E0B274F5EB}" destId="{CD657E9C-96A1-404D-A9A2-FC8F80EEBD08}" srcOrd="0" destOrd="0" presId="urn:microsoft.com/office/officeart/2005/8/layout/vList2"/>
    <dgm:cxn modelId="{57826D97-EE67-4F66-A5B7-64700D95852A}" srcId="{6A6B44E5-6550-45E6-B420-2F0CD45B863A}" destId="{1F4260B9-56C7-406A-B3C6-C934F63D1E5F}" srcOrd="1" destOrd="0" parTransId="{41C920A2-D0A6-48E0-9525-3CD77ACB120F}" sibTransId="{705DBA5E-1C42-4270-BC3C-76C0848F6B12}"/>
    <dgm:cxn modelId="{818CB524-5E9F-4CF9-B66A-77148630D77F}" type="presOf" srcId="{1F4260B9-56C7-406A-B3C6-C934F63D1E5F}" destId="{CD657E9C-96A1-404D-A9A2-FC8F80EEBD08}" srcOrd="0" destOrd="1" presId="urn:microsoft.com/office/officeart/2005/8/layout/vList2"/>
    <dgm:cxn modelId="{B7DF7104-54E8-48E1-B75D-8B6956AAF75E}" srcId="{6A6B44E5-6550-45E6-B420-2F0CD45B863A}" destId="{B6CA8C17-4464-44AA-9C4B-2D0FEDE78267}" srcOrd="3" destOrd="0" parTransId="{4202B119-F3DF-4B99-9B68-6729F8DEC89A}" sibTransId="{4B01F3A8-9F8C-41E4-A94D-4B7128042825}"/>
    <dgm:cxn modelId="{D9122FE9-CF86-406F-9612-76C8A7B81E68}" srcId="{E8360D92-A81E-4533-8E0A-1378DD7C967E}" destId="{178A9204-C7EC-4635-A41A-5415B509A63D}" srcOrd="0" destOrd="0" parTransId="{825DB38C-A2D2-4AA0-AAFA-9BD0077CA89E}" sibTransId="{D3BCE87A-43CA-4051-9286-E8F18B673F0C}"/>
    <dgm:cxn modelId="{DAF24A58-91F7-43DE-9699-B3B82F1C0A68}" type="presOf" srcId="{B6CA8C17-4464-44AA-9C4B-2D0FEDE78267}" destId="{CD657E9C-96A1-404D-A9A2-FC8F80EEBD08}" srcOrd="0" destOrd="3" presId="urn:microsoft.com/office/officeart/2005/8/layout/vList2"/>
    <dgm:cxn modelId="{B51DC374-C71F-4120-88E2-D75166FBAF66}" srcId="{6A6B44E5-6550-45E6-B420-2F0CD45B863A}" destId="{EECC09E3-935A-4B89-B661-E2E0B274F5EB}" srcOrd="0" destOrd="0" parTransId="{BB173958-26AE-4F52-9DAB-5A6ED27C4668}" sibTransId="{00D9B44B-6067-457D-961E-58D6AB72FB7B}"/>
    <dgm:cxn modelId="{C65E7433-5A50-4904-8E21-2603E64960CB}" srcId="{E8360D92-A81E-4533-8E0A-1378DD7C967E}" destId="{6A6B44E5-6550-45E6-B420-2F0CD45B863A}" srcOrd="2" destOrd="0" parTransId="{5F24A593-65D9-4624-8159-3986DC720648}" sibTransId="{025FB1F5-C689-476B-A2B4-C613681F7B5D}"/>
    <dgm:cxn modelId="{2E9B0EED-0980-4271-8E03-02A16D11383D}" type="presOf" srcId="{676B8989-0306-4871-9C7C-F795837C7825}" destId="{AB85561A-93FF-41EE-9249-FB9583E7AF47}" srcOrd="0" destOrd="0" presId="urn:microsoft.com/office/officeart/2005/8/layout/vList2"/>
    <dgm:cxn modelId="{F5A22702-BD62-493A-9370-9E6BF79844D8}" type="presOf" srcId="{6A6B44E5-6550-45E6-B420-2F0CD45B863A}" destId="{04AFCEFF-833F-4F70-BE26-E355BBB298F4}" srcOrd="0" destOrd="0" presId="urn:microsoft.com/office/officeart/2005/8/layout/vList2"/>
    <dgm:cxn modelId="{23218F4E-8C08-4CF3-B72F-87C0CDF7FF69}" srcId="{6A6B44E5-6550-45E6-B420-2F0CD45B863A}" destId="{3C098351-2791-442C-A73E-8E60711CC6CD}" srcOrd="2" destOrd="0" parTransId="{344E8EC2-A8AD-4AEF-81D2-3AD2C62EA711}" sibTransId="{59BBF8E5-52D4-4610-AE35-D4614B84924F}"/>
    <dgm:cxn modelId="{A75543D9-51A7-4D1E-A015-7E51DD62A244}" srcId="{E8360D92-A81E-4533-8E0A-1378DD7C967E}" destId="{676B8989-0306-4871-9C7C-F795837C7825}" srcOrd="1" destOrd="0" parTransId="{61251167-6BFB-45EA-B46D-46F6FC149E8F}" sibTransId="{6226869C-07EC-4CDE-9533-8EB10052F574}"/>
    <dgm:cxn modelId="{A224AAEB-51E3-4DCB-BD36-A2DD175E1B65}" type="presOf" srcId="{3C098351-2791-442C-A73E-8E60711CC6CD}" destId="{CD657E9C-96A1-404D-A9A2-FC8F80EEBD08}" srcOrd="0" destOrd="2" presId="urn:microsoft.com/office/officeart/2005/8/layout/vList2"/>
    <dgm:cxn modelId="{099570CE-8885-4B8E-8F72-E3E41F34E939}" type="presOf" srcId="{178A9204-C7EC-4635-A41A-5415B509A63D}" destId="{C0729F27-E3A1-4F4A-9C5E-3E3D8C95CF63}" srcOrd="0" destOrd="0" presId="urn:microsoft.com/office/officeart/2005/8/layout/vList2"/>
    <dgm:cxn modelId="{7602F75B-A15B-4954-BA30-3AEE33F1F59E}" type="presOf" srcId="{E8360D92-A81E-4533-8E0A-1378DD7C967E}" destId="{9B8F62CC-60D9-44BF-A8E9-F7C927A3C058}" srcOrd="0" destOrd="0" presId="urn:microsoft.com/office/officeart/2005/8/layout/vList2"/>
    <dgm:cxn modelId="{37437EB6-EFBF-411E-B6D2-EA4A423F8543}" type="presParOf" srcId="{9B8F62CC-60D9-44BF-A8E9-F7C927A3C058}" destId="{C0729F27-E3A1-4F4A-9C5E-3E3D8C95CF63}" srcOrd="0" destOrd="0" presId="urn:microsoft.com/office/officeart/2005/8/layout/vList2"/>
    <dgm:cxn modelId="{26CF5B75-AC5F-4116-A25B-24C1EA454049}" type="presParOf" srcId="{9B8F62CC-60D9-44BF-A8E9-F7C927A3C058}" destId="{14E5EC93-650C-49F1-91B8-55E751D657D7}" srcOrd="1" destOrd="0" presId="urn:microsoft.com/office/officeart/2005/8/layout/vList2"/>
    <dgm:cxn modelId="{51B54B5B-0E64-497E-ACF2-6D0C71A703AF}" type="presParOf" srcId="{9B8F62CC-60D9-44BF-A8E9-F7C927A3C058}" destId="{AB85561A-93FF-41EE-9249-FB9583E7AF47}" srcOrd="2" destOrd="0" presId="urn:microsoft.com/office/officeart/2005/8/layout/vList2"/>
    <dgm:cxn modelId="{12FE2C5F-7C7F-4C57-836D-E3DA49D18F4B}" type="presParOf" srcId="{9B8F62CC-60D9-44BF-A8E9-F7C927A3C058}" destId="{73DE8E71-3FF6-4FD1-942E-F3F4C64AAB73}" srcOrd="3" destOrd="0" presId="urn:microsoft.com/office/officeart/2005/8/layout/vList2"/>
    <dgm:cxn modelId="{DD6CE25E-B6D8-4CC0-AF0D-61B8A61F1575}" type="presParOf" srcId="{9B8F62CC-60D9-44BF-A8E9-F7C927A3C058}" destId="{04AFCEFF-833F-4F70-BE26-E355BBB298F4}" srcOrd="4" destOrd="0" presId="urn:microsoft.com/office/officeart/2005/8/layout/vList2"/>
    <dgm:cxn modelId="{5CEE212C-9CB0-493C-83AA-B232F2F28140}" type="presParOf" srcId="{9B8F62CC-60D9-44BF-A8E9-F7C927A3C058}" destId="{CD657E9C-96A1-404D-A9A2-FC8F80EEBD08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8360D92-A81E-4533-8E0A-1378DD7C967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78A9204-C7EC-4635-A41A-5415B509A63D}">
      <dgm:prSet/>
      <dgm:spPr/>
      <dgm:t>
        <a:bodyPr/>
        <a:lstStyle/>
        <a:p>
          <a:r>
            <a:rPr lang="es-ES" b="1" dirty="0"/>
            <a:t>ANTES DE IRSE</a:t>
          </a:r>
          <a:endParaRPr lang="en-US" dirty="0"/>
        </a:p>
      </dgm:t>
    </dgm:pt>
    <dgm:pt modelId="{825DB38C-A2D2-4AA0-AAFA-9BD0077CA89E}" type="parTrans" cxnId="{D9122FE9-CF86-406F-9612-76C8A7B81E68}">
      <dgm:prSet/>
      <dgm:spPr/>
      <dgm:t>
        <a:bodyPr/>
        <a:lstStyle/>
        <a:p>
          <a:endParaRPr lang="en-US"/>
        </a:p>
      </dgm:t>
    </dgm:pt>
    <dgm:pt modelId="{D3BCE87A-43CA-4051-9286-E8F18B673F0C}" type="sibTrans" cxnId="{D9122FE9-CF86-406F-9612-76C8A7B81E68}">
      <dgm:prSet/>
      <dgm:spPr/>
      <dgm:t>
        <a:bodyPr/>
        <a:lstStyle/>
        <a:p>
          <a:endParaRPr lang="en-US"/>
        </a:p>
      </dgm:t>
    </dgm:pt>
    <dgm:pt modelId="{676B8989-0306-4871-9C7C-F795837C7825}">
      <dgm:prSet/>
      <dgm:spPr/>
      <dgm:t>
        <a:bodyPr/>
        <a:lstStyle/>
        <a:p>
          <a:pPr rtl="0"/>
          <a:r>
            <a:rPr lang="es-ES" b="1" dirty="0">
              <a:latin typeface="Calibri Light" panose="020F0302020204030204"/>
            </a:rPr>
            <a:t>6.</a:t>
          </a:r>
          <a:r>
            <a:rPr lang="es-ES" b="1" dirty="0">
              <a:solidFill>
                <a:schemeClr val="bg1"/>
              </a:solidFill>
              <a:latin typeface="Calibri Light" panose="020F0302020204030204"/>
            </a:rPr>
            <a:t> </a:t>
          </a:r>
          <a:r>
            <a:rPr lang="es-ES" b="1" dirty="0">
              <a:solidFill>
                <a:schemeClr val="bg1"/>
              </a:solidFill>
              <a:latin typeface="Calibri"/>
              <a:cs typeface="Calibri"/>
            </a:rPr>
            <a:t>Subida de documentación en AIRE (DNI, TSE, seguro de viaje, datos bancarios convenio subvención, aceptación beca, etc.): </a:t>
          </a:r>
        </a:p>
      </dgm:t>
    </dgm:pt>
    <dgm:pt modelId="{61251167-6BFB-45EA-B46D-46F6FC149E8F}" type="parTrans" cxnId="{A75543D9-51A7-4D1E-A015-7E51DD62A244}">
      <dgm:prSet/>
      <dgm:spPr/>
      <dgm:t>
        <a:bodyPr/>
        <a:lstStyle/>
        <a:p>
          <a:endParaRPr lang="en-US"/>
        </a:p>
      </dgm:t>
    </dgm:pt>
    <dgm:pt modelId="{6226869C-07EC-4CDE-9533-8EB10052F574}" type="sibTrans" cxnId="{A75543D9-51A7-4D1E-A015-7E51DD62A244}">
      <dgm:prSet/>
      <dgm:spPr/>
      <dgm:t>
        <a:bodyPr/>
        <a:lstStyle/>
        <a:p>
          <a:endParaRPr lang="en-US"/>
        </a:p>
      </dgm:t>
    </dgm:pt>
    <dgm:pt modelId="{6670EBC1-07D4-4795-8A30-8DB551883610}">
      <dgm:prSet phldr="0"/>
      <dgm:spPr/>
      <dgm:t>
        <a:bodyPr/>
        <a:lstStyle/>
        <a:p>
          <a:pPr algn="l" rtl="0"/>
          <a:r>
            <a:rPr lang="es-ES" b="0" dirty="0">
              <a:solidFill>
                <a:srgbClr val="404040"/>
              </a:solidFill>
              <a:latin typeface="Calibri"/>
              <a:cs typeface="Calibri"/>
            </a:rPr>
            <a:t>Estudiantes con beca de semestre A o A+B:</a:t>
          </a:r>
          <a:br>
            <a:rPr lang="es-ES" b="0" dirty="0">
              <a:solidFill>
                <a:srgbClr val="404040"/>
              </a:solidFill>
              <a:latin typeface="Calibri"/>
              <a:cs typeface="Calibri"/>
            </a:rPr>
          </a:br>
          <a:r>
            <a:rPr lang="es-ES" b="0" dirty="0">
              <a:solidFill>
                <a:srgbClr val="404040"/>
              </a:solidFill>
              <a:latin typeface="Calibri"/>
              <a:cs typeface="Calibri"/>
            </a:rPr>
            <a:t> Cuanto antes - Fecha límite una semana de antelación (ojo agosto inhábil) – </a:t>
          </a:r>
          <a:r>
            <a:rPr lang="es-ES" b="1" dirty="0">
              <a:solidFill>
                <a:srgbClr val="404040"/>
              </a:solidFill>
              <a:latin typeface="Calibri"/>
              <a:cs typeface="Calibri"/>
            </a:rPr>
            <a:t>Antes del </a:t>
          </a:r>
          <a:r>
            <a:rPr lang="es-ES" b="1" dirty="0">
              <a:solidFill>
                <a:srgbClr val="000000"/>
              </a:solidFill>
              <a:latin typeface="Calibri"/>
              <a:cs typeface="Calibri"/>
            </a:rPr>
            <a:t>15/07/2025</a:t>
          </a:r>
          <a:endParaRPr lang="es-ES" b="0" dirty="0">
            <a:solidFill>
              <a:srgbClr val="000000"/>
            </a:solidFill>
            <a:latin typeface="Calibri"/>
            <a:cs typeface="Calibri"/>
          </a:endParaRPr>
        </a:p>
      </dgm:t>
    </dgm:pt>
    <dgm:pt modelId="{B8ED217C-CEE9-489C-9887-0EC5D6020097}" type="parTrans" cxnId="{79C68A53-80DD-46CA-BCA5-FB25D6D77E88}">
      <dgm:prSet/>
      <dgm:spPr/>
    </dgm:pt>
    <dgm:pt modelId="{F4B933E9-44F3-4346-9D56-81CD633C6053}" type="sibTrans" cxnId="{79C68A53-80DD-46CA-BCA5-FB25D6D77E88}">
      <dgm:prSet/>
      <dgm:spPr/>
    </dgm:pt>
    <dgm:pt modelId="{75CCB626-B3EC-4D4F-8CDD-B771FEC548E8}">
      <dgm:prSet phldr="0"/>
      <dgm:spPr/>
      <dgm:t>
        <a:bodyPr/>
        <a:lstStyle/>
        <a:p>
          <a:pPr algn="l" rtl="0"/>
          <a:r>
            <a:rPr lang="es-ES" b="0" dirty="0">
              <a:solidFill>
                <a:srgbClr val="404040"/>
              </a:solidFill>
              <a:latin typeface="Calibri"/>
              <a:cs typeface="Calibri"/>
            </a:rPr>
            <a:t>Estudiantes  con beca de semestre B: - Aproximado</a:t>
          </a:r>
          <a:r>
            <a:rPr lang="es-ES" b="0" dirty="0">
              <a:solidFill>
                <a:srgbClr val="000000"/>
              </a:solidFill>
              <a:latin typeface="Calibri"/>
              <a:cs typeface="Calibri"/>
            </a:rPr>
            <a:t> </a:t>
          </a:r>
          <a:r>
            <a:rPr lang="es-ES" b="1" dirty="0">
              <a:solidFill>
                <a:srgbClr val="000000"/>
              </a:solidFill>
              <a:latin typeface="Calibri"/>
              <a:cs typeface="Calibri"/>
            </a:rPr>
            <a:t>15/12/2025</a:t>
          </a:r>
          <a:endParaRPr lang="es-ES" b="0" dirty="0">
            <a:solidFill>
              <a:srgbClr val="000000"/>
            </a:solidFill>
            <a:latin typeface="Calibri"/>
            <a:cs typeface="Calibri"/>
          </a:endParaRPr>
        </a:p>
      </dgm:t>
    </dgm:pt>
    <dgm:pt modelId="{295A4E23-A6C7-4B67-9CF0-27EE651EA383}" type="parTrans" cxnId="{E855BD65-0B21-455C-9B6D-8BA951D03DAA}">
      <dgm:prSet/>
      <dgm:spPr/>
    </dgm:pt>
    <dgm:pt modelId="{44383E4B-B8FA-41D3-9787-2B1DCA84750C}" type="sibTrans" cxnId="{E855BD65-0B21-455C-9B6D-8BA951D03DAA}">
      <dgm:prSet/>
      <dgm:spPr/>
    </dgm:pt>
    <dgm:pt modelId="{B1705DC6-1928-46ED-8375-921A0EC76DF1}">
      <dgm:prSet phldr="0"/>
      <dgm:spPr/>
      <dgm:t>
        <a:bodyPr/>
        <a:lstStyle/>
        <a:p>
          <a:pPr algn="l"/>
          <a:r>
            <a:rPr lang="es-ES" b="0" dirty="0">
              <a:solidFill>
                <a:srgbClr val="404040"/>
              </a:solidFill>
              <a:latin typeface="Calibri"/>
              <a:cs typeface="Calibri"/>
            </a:rPr>
            <a:t>Importante: todos los documentos deben firmarse  obligatoriamente con firma electrónica (certificado digital). Se debe de solicitar ya. Información</a:t>
          </a:r>
          <a:endParaRPr lang="es-ES" b="1" dirty="0">
            <a:solidFill>
              <a:srgbClr val="000000"/>
            </a:solidFill>
            <a:latin typeface="Calibri"/>
            <a:cs typeface="Calibri"/>
          </a:endParaRPr>
        </a:p>
      </dgm:t>
    </dgm:pt>
    <dgm:pt modelId="{686B1999-8D1D-4744-851B-C01FA8B0A664}" type="parTrans" cxnId="{F67C090B-68C5-4A1D-88A4-90917C239C05}">
      <dgm:prSet/>
      <dgm:spPr/>
    </dgm:pt>
    <dgm:pt modelId="{12331447-8F22-4517-8B62-D32130FB7943}" type="sibTrans" cxnId="{F67C090B-68C5-4A1D-88A4-90917C239C05}">
      <dgm:prSet/>
      <dgm:spPr/>
    </dgm:pt>
    <dgm:pt modelId="{9B8F62CC-60D9-44BF-A8E9-F7C927A3C058}" type="pres">
      <dgm:prSet presAssocID="{E8360D92-A81E-4533-8E0A-1378DD7C9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0729F27-E3A1-4F4A-9C5E-3E3D8C95CF63}" type="pres">
      <dgm:prSet presAssocID="{178A9204-C7EC-4635-A41A-5415B509A63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4E5EC93-650C-49F1-91B8-55E751D657D7}" type="pres">
      <dgm:prSet presAssocID="{D3BCE87A-43CA-4051-9286-E8F18B673F0C}" presName="spacer" presStyleCnt="0"/>
      <dgm:spPr/>
    </dgm:pt>
    <dgm:pt modelId="{AB85561A-93FF-41EE-9249-FB9583E7AF47}" type="pres">
      <dgm:prSet presAssocID="{676B8989-0306-4871-9C7C-F795837C782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B5101D-0732-4551-8CF7-A3CF9FA8D589}" type="pres">
      <dgm:prSet presAssocID="{676B8989-0306-4871-9C7C-F795837C782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9122FE9-CF86-406F-9612-76C8A7B81E68}" srcId="{E8360D92-A81E-4533-8E0A-1378DD7C967E}" destId="{178A9204-C7EC-4635-A41A-5415B509A63D}" srcOrd="0" destOrd="0" parTransId="{825DB38C-A2D2-4AA0-AAFA-9BD0077CA89E}" sibTransId="{D3BCE87A-43CA-4051-9286-E8F18B673F0C}"/>
    <dgm:cxn modelId="{E855BD65-0B21-455C-9B6D-8BA951D03DAA}" srcId="{676B8989-0306-4871-9C7C-F795837C7825}" destId="{75CCB626-B3EC-4D4F-8CDD-B771FEC548E8}" srcOrd="1" destOrd="0" parTransId="{295A4E23-A6C7-4B67-9CF0-27EE651EA383}" sibTransId="{44383E4B-B8FA-41D3-9787-2B1DCA84750C}"/>
    <dgm:cxn modelId="{79C68A53-80DD-46CA-BCA5-FB25D6D77E88}" srcId="{676B8989-0306-4871-9C7C-F795837C7825}" destId="{6670EBC1-07D4-4795-8A30-8DB551883610}" srcOrd="0" destOrd="0" parTransId="{B8ED217C-CEE9-489C-9887-0EC5D6020097}" sibTransId="{F4B933E9-44F3-4346-9D56-81CD633C6053}"/>
    <dgm:cxn modelId="{592F2C8F-7950-4AFC-B9E1-4F08BBFE6A29}" type="presOf" srcId="{676B8989-0306-4871-9C7C-F795837C7825}" destId="{AB85561A-93FF-41EE-9249-FB9583E7AF47}" srcOrd="0" destOrd="0" presId="urn:microsoft.com/office/officeart/2005/8/layout/vList2"/>
    <dgm:cxn modelId="{581B0EFD-8944-43A4-9BAB-83A8CC792B4E}" type="presOf" srcId="{178A9204-C7EC-4635-A41A-5415B509A63D}" destId="{C0729F27-E3A1-4F4A-9C5E-3E3D8C95CF63}" srcOrd="0" destOrd="0" presId="urn:microsoft.com/office/officeart/2005/8/layout/vList2"/>
    <dgm:cxn modelId="{1ED68079-EB7F-4845-80CD-221CD0548E80}" type="presOf" srcId="{6670EBC1-07D4-4795-8A30-8DB551883610}" destId="{53B5101D-0732-4551-8CF7-A3CF9FA8D589}" srcOrd="0" destOrd="0" presId="urn:microsoft.com/office/officeart/2005/8/layout/vList2"/>
    <dgm:cxn modelId="{C36FC6F1-0BEA-45D3-8E03-C04852A0CCCB}" type="presOf" srcId="{B1705DC6-1928-46ED-8375-921A0EC76DF1}" destId="{53B5101D-0732-4551-8CF7-A3CF9FA8D589}" srcOrd="0" destOrd="2" presId="urn:microsoft.com/office/officeart/2005/8/layout/vList2"/>
    <dgm:cxn modelId="{F67C090B-68C5-4A1D-88A4-90917C239C05}" srcId="{676B8989-0306-4871-9C7C-F795837C7825}" destId="{B1705DC6-1928-46ED-8375-921A0EC76DF1}" srcOrd="2" destOrd="0" parTransId="{686B1999-8D1D-4744-851B-C01FA8B0A664}" sibTransId="{12331447-8F22-4517-8B62-D32130FB7943}"/>
    <dgm:cxn modelId="{0DAB197D-0CC0-479D-88CD-B00BC91C97FD}" type="presOf" srcId="{75CCB626-B3EC-4D4F-8CDD-B771FEC548E8}" destId="{53B5101D-0732-4551-8CF7-A3CF9FA8D589}" srcOrd="0" destOrd="1" presId="urn:microsoft.com/office/officeart/2005/8/layout/vList2"/>
    <dgm:cxn modelId="{A75543D9-51A7-4D1E-A015-7E51DD62A244}" srcId="{E8360D92-A81E-4533-8E0A-1378DD7C967E}" destId="{676B8989-0306-4871-9C7C-F795837C7825}" srcOrd="1" destOrd="0" parTransId="{61251167-6BFB-45EA-B46D-46F6FC149E8F}" sibTransId="{6226869C-07EC-4CDE-9533-8EB10052F574}"/>
    <dgm:cxn modelId="{7602F75B-A15B-4954-BA30-3AEE33F1F59E}" type="presOf" srcId="{E8360D92-A81E-4533-8E0A-1378DD7C967E}" destId="{9B8F62CC-60D9-44BF-A8E9-F7C927A3C058}" srcOrd="0" destOrd="0" presId="urn:microsoft.com/office/officeart/2005/8/layout/vList2"/>
    <dgm:cxn modelId="{7248A080-1170-4401-B270-8727A1C3E0A8}" type="presParOf" srcId="{9B8F62CC-60D9-44BF-A8E9-F7C927A3C058}" destId="{C0729F27-E3A1-4F4A-9C5E-3E3D8C95CF63}" srcOrd="0" destOrd="0" presId="urn:microsoft.com/office/officeart/2005/8/layout/vList2"/>
    <dgm:cxn modelId="{B7E5928D-71F9-4BE8-ACC7-E290D9356952}" type="presParOf" srcId="{9B8F62CC-60D9-44BF-A8E9-F7C927A3C058}" destId="{14E5EC93-650C-49F1-91B8-55E751D657D7}" srcOrd="1" destOrd="0" presId="urn:microsoft.com/office/officeart/2005/8/layout/vList2"/>
    <dgm:cxn modelId="{64F93FB1-BB81-46F4-8153-858AAB13A84D}" type="presParOf" srcId="{9B8F62CC-60D9-44BF-A8E9-F7C927A3C058}" destId="{AB85561A-93FF-41EE-9249-FB9583E7AF47}" srcOrd="2" destOrd="0" presId="urn:microsoft.com/office/officeart/2005/8/layout/vList2"/>
    <dgm:cxn modelId="{6D8D2F97-BA66-45BB-B630-342CAF53EAF6}" type="presParOf" srcId="{9B8F62CC-60D9-44BF-A8E9-F7C927A3C058}" destId="{53B5101D-0732-4551-8CF7-A3CF9FA8D58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8360D92-A81E-4533-8E0A-1378DD7C967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78A9204-C7EC-4635-A41A-5415B509A63D}">
      <dgm:prSet/>
      <dgm:spPr/>
      <dgm:t>
        <a:bodyPr/>
        <a:lstStyle/>
        <a:p>
          <a:pPr rtl="0"/>
          <a:r>
            <a:rPr lang="es-ES" b="1">
              <a:latin typeface="Calibri Light" panose="020F0302020204030204"/>
            </a:rPr>
            <a:t>DURANTE LA ESTANCIA</a:t>
          </a:r>
          <a:endParaRPr lang="en-US"/>
        </a:p>
      </dgm:t>
    </dgm:pt>
    <dgm:pt modelId="{825DB38C-A2D2-4AA0-AAFA-9BD0077CA89E}" type="parTrans" cxnId="{D9122FE9-CF86-406F-9612-76C8A7B81E68}">
      <dgm:prSet/>
      <dgm:spPr/>
      <dgm:t>
        <a:bodyPr/>
        <a:lstStyle/>
        <a:p>
          <a:endParaRPr lang="en-US"/>
        </a:p>
      </dgm:t>
    </dgm:pt>
    <dgm:pt modelId="{D3BCE87A-43CA-4051-9286-E8F18B673F0C}" type="sibTrans" cxnId="{D9122FE9-CF86-406F-9612-76C8A7B81E68}">
      <dgm:prSet/>
      <dgm:spPr/>
      <dgm:t>
        <a:bodyPr/>
        <a:lstStyle/>
        <a:p>
          <a:endParaRPr lang="en-US"/>
        </a:p>
      </dgm:t>
    </dgm:pt>
    <dgm:pt modelId="{676B8989-0306-4871-9C7C-F795837C7825}">
      <dgm:prSet/>
      <dgm:spPr/>
      <dgm:t>
        <a:bodyPr/>
        <a:lstStyle/>
        <a:p>
          <a:pPr algn="l" rtl="0"/>
          <a:r>
            <a:rPr lang="es-ES" b="1">
              <a:solidFill>
                <a:schemeClr val="bg1"/>
              </a:solidFill>
              <a:latin typeface="Calibri"/>
              <a:cs typeface="Calibri"/>
            </a:rPr>
            <a:t>7. Incorporación al destino:</a:t>
          </a:r>
          <a:endParaRPr lang="es-ES" b="0">
            <a:solidFill>
              <a:schemeClr val="bg1"/>
            </a:solidFill>
            <a:latin typeface="Calibri"/>
            <a:cs typeface="Calibri"/>
          </a:endParaRPr>
        </a:p>
      </dgm:t>
    </dgm:pt>
    <dgm:pt modelId="{61251167-6BFB-45EA-B46D-46F6FC149E8F}" type="parTrans" cxnId="{A75543D9-51A7-4D1E-A015-7E51DD62A244}">
      <dgm:prSet/>
      <dgm:spPr/>
      <dgm:t>
        <a:bodyPr/>
        <a:lstStyle/>
        <a:p>
          <a:endParaRPr lang="en-US"/>
        </a:p>
      </dgm:t>
    </dgm:pt>
    <dgm:pt modelId="{6226869C-07EC-4CDE-9533-8EB10052F574}" type="sibTrans" cxnId="{A75543D9-51A7-4D1E-A015-7E51DD62A244}">
      <dgm:prSet/>
      <dgm:spPr/>
      <dgm:t>
        <a:bodyPr/>
        <a:lstStyle/>
        <a:p>
          <a:endParaRPr lang="en-US"/>
        </a:p>
      </dgm:t>
    </dgm:pt>
    <dgm:pt modelId="{BE1CDFD0-E47C-4E00-A456-B0A8D1A7696C}">
      <dgm:prSet phldr="0"/>
      <dgm:spPr/>
      <dgm:t>
        <a:bodyPr/>
        <a:lstStyle/>
        <a:p>
          <a:pPr algn="l"/>
          <a:r>
            <a:rPr lang="es-ES" b="0">
              <a:solidFill>
                <a:srgbClr val="404040"/>
              </a:solidFill>
              <a:latin typeface="Calibri"/>
              <a:cs typeface="Calibri"/>
            </a:rPr>
            <a:t>Cumplimiento trámites (Justificante incorporación, Learning Agreement firmado por todas las partes).</a:t>
          </a:r>
          <a:endParaRPr lang="en-US" b="0">
            <a:solidFill>
              <a:srgbClr val="000000"/>
            </a:solidFill>
            <a:latin typeface="Calibri"/>
            <a:cs typeface="Calibri"/>
          </a:endParaRPr>
        </a:p>
      </dgm:t>
    </dgm:pt>
    <dgm:pt modelId="{1FB3B649-93B9-443D-BB19-FB5594B4CF2D}" type="parTrans" cxnId="{5DA9C3C7-4D33-46BE-9607-A80D62A995CA}">
      <dgm:prSet/>
      <dgm:spPr/>
    </dgm:pt>
    <dgm:pt modelId="{5FE88503-3955-47B0-B321-25E750ABEE11}" type="sibTrans" cxnId="{5DA9C3C7-4D33-46BE-9607-A80D62A995CA}">
      <dgm:prSet/>
      <dgm:spPr/>
    </dgm:pt>
    <dgm:pt modelId="{440D6A68-94DF-4096-A8A7-AC10C625B35F}">
      <dgm:prSet phldr="0"/>
      <dgm:spPr/>
      <dgm:t>
        <a:bodyPr/>
        <a:lstStyle/>
        <a:p>
          <a:pPr algn="l" rtl="0"/>
          <a:r>
            <a:rPr lang="es-ES" b="1">
              <a:solidFill>
                <a:schemeClr val="bg1"/>
              </a:solidFill>
              <a:latin typeface="Calibri"/>
              <a:cs typeface="Calibri"/>
            </a:rPr>
            <a:t>8. Antes de regresar a España: </a:t>
          </a:r>
          <a:r>
            <a:rPr lang="es-ES">
              <a:solidFill>
                <a:schemeClr val="bg1"/>
              </a:solidFill>
              <a:latin typeface="Calibri"/>
              <a:cs typeface="Calibri"/>
            </a:rPr>
            <a:t>cuando estés a punto de finalizar (menos de una semana)</a:t>
          </a:r>
          <a:endParaRPr lang="en-US">
            <a:solidFill>
              <a:schemeClr val="bg1"/>
            </a:solidFill>
            <a:latin typeface="Calibri"/>
            <a:cs typeface="Calibri"/>
          </a:endParaRPr>
        </a:p>
      </dgm:t>
    </dgm:pt>
    <dgm:pt modelId="{0C169E7C-8584-4C18-AE8B-498B36C81CC7}" type="parTrans" cxnId="{7E42EE78-01A2-442A-8D9D-70E6C6DEE132}">
      <dgm:prSet/>
      <dgm:spPr/>
    </dgm:pt>
    <dgm:pt modelId="{D737C362-6636-4227-8E5A-DCD786AAEAE1}" type="sibTrans" cxnId="{7E42EE78-01A2-442A-8D9D-70E6C6DEE132}">
      <dgm:prSet/>
      <dgm:spPr/>
    </dgm:pt>
    <dgm:pt modelId="{2A96A55C-B9F2-40D2-A327-9782052C2B28}">
      <dgm:prSet phldr="0"/>
      <dgm:spPr/>
      <dgm:t>
        <a:bodyPr/>
        <a:lstStyle/>
        <a:p>
          <a:pPr algn="l"/>
          <a:r>
            <a:rPr lang="es-ES">
              <a:solidFill>
                <a:srgbClr val="404040"/>
              </a:solidFill>
              <a:latin typeface="Calibri"/>
              <a:cs typeface="Calibri"/>
            </a:rPr>
            <a:t>Solicitar a universidad destino firma justificante duración, certificado notas oficial</a:t>
          </a:r>
          <a:endParaRPr lang="en-US">
            <a:solidFill>
              <a:srgbClr val="000000"/>
            </a:solidFill>
            <a:latin typeface="Calibri"/>
            <a:cs typeface="Calibri"/>
          </a:endParaRPr>
        </a:p>
      </dgm:t>
    </dgm:pt>
    <dgm:pt modelId="{ABF2A743-70C1-4C59-901E-75985588BB49}" type="parTrans" cxnId="{1FF9293D-38FE-412C-B503-31CED4C2305D}">
      <dgm:prSet/>
      <dgm:spPr/>
    </dgm:pt>
    <dgm:pt modelId="{1F0EAAD9-F640-40CE-9513-344B28815725}" type="sibTrans" cxnId="{1FF9293D-38FE-412C-B503-31CED4C2305D}">
      <dgm:prSet/>
      <dgm:spPr/>
    </dgm:pt>
    <dgm:pt modelId="{9B8F62CC-60D9-44BF-A8E9-F7C927A3C058}" type="pres">
      <dgm:prSet presAssocID="{E8360D92-A81E-4533-8E0A-1378DD7C9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0729F27-E3A1-4F4A-9C5E-3E3D8C95CF63}" type="pres">
      <dgm:prSet presAssocID="{178A9204-C7EC-4635-A41A-5415B509A63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4E5EC93-650C-49F1-91B8-55E751D657D7}" type="pres">
      <dgm:prSet presAssocID="{D3BCE87A-43CA-4051-9286-E8F18B673F0C}" presName="spacer" presStyleCnt="0"/>
      <dgm:spPr/>
    </dgm:pt>
    <dgm:pt modelId="{AB85561A-93FF-41EE-9249-FB9583E7AF47}" type="pres">
      <dgm:prSet presAssocID="{676B8989-0306-4871-9C7C-F795837C78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B5101D-0732-4551-8CF7-A3CF9FA8D589}" type="pres">
      <dgm:prSet presAssocID="{676B8989-0306-4871-9C7C-F795837C782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D85C16-52E9-48DC-90F8-99E910E4928B}" type="pres">
      <dgm:prSet presAssocID="{440D6A68-94DF-4096-A8A7-AC10C625B35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88E8AAD-6E72-4786-9D70-B515E4E670A2}" type="pres">
      <dgm:prSet presAssocID="{440D6A68-94DF-4096-A8A7-AC10C625B35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DA9C3C7-4D33-46BE-9607-A80D62A995CA}" srcId="{676B8989-0306-4871-9C7C-F795837C7825}" destId="{BE1CDFD0-E47C-4E00-A456-B0A8D1A7696C}" srcOrd="0" destOrd="0" parTransId="{1FB3B649-93B9-443D-BB19-FB5594B4CF2D}" sibTransId="{5FE88503-3955-47B0-B321-25E750ABEE11}"/>
    <dgm:cxn modelId="{1FF9293D-38FE-412C-B503-31CED4C2305D}" srcId="{440D6A68-94DF-4096-A8A7-AC10C625B35F}" destId="{2A96A55C-B9F2-40D2-A327-9782052C2B28}" srcOrd="0" destOrd="0" parTransId="{ABF2A743-70C1-4C59-901E-75985588BB49}" sibTransId="{1F0EAAD9-F640-40CE-9513-344B28815725}"/>
    <dgm:cxn modelId="{F6EBCA88-C1BD-49D4-9F47-D51DEBA97F6B}" type="presOf" srcId="{440D6A68-94DF-4096-A8A7-AC10C625B35F}" destId="{2AD85C16-52E9-48DC-90F8-99E910E4928B}" srcOrd="0" destOrd="0" presId="urn:microsoft.com/office/officeart/2005/8/layout/vList2"/>
    <dgm:cxn modelId="{373796A3-7FFF-498F-9A2B-8C4D666F57EE}" type="presOf" srcId="{676B8989-0306-4871-9C7C-F795837C7825}" destId="{AB85561A-93FF-41EE-9249-FB9583E7AF47}" srcOrd="0" destOrd="0" presId="urn:microsoft.com/office/officeart/2005/8/layout/vList2"/>
    <dgm:cxn modelId="{D9122FE9-CF86-406F-9612-76C8A7B81E68}" srcId="{E8360D92-A81E-4533-8E0A-1378DD7C967E}" destId="{178A9204-C7EC-4635-A41A-5415B509A63D}" srcOrd="0" destOrd="0" parTransId="{825DB38C-A2D2-4AA0-AAFA-9BD0077CA89E}" sibTransId="{D3BCE87A-43CA-4051-9286-E8F18B673F0C}"/>
    <dgm:cxn modelId="{C750BEE5-447A-48E6-AEB9-98366E4C8F21}" type="presOf" srcId="{BE1CDFD0-E47C-4E00-A456-B0A8D1A7696C}" destId="{53B5101D-0732-4551-8CF7-A3CF9FA8D589}" srcOrd="0" destOrd="0" presId="urn:microsoft.com/office/officeart/2005/8/layout/vList2"/>
    <dgm:cxn modelId="{A75543D9-51A7-4D1E-A015-7E51DD62A244}" srcId="{E8360D92-A81E-4533-8E0A-1378DD7C967E}" destId="{676B8989-0306-4871-9C7C-F795837C7825}" srcOrd="1" destOrd="0" parTransId="{61251167-6BFB-45EA-B46D-46F6FC149E8F}" sibTransId="{6226869C-07EC-4CDE-9533-8EB10052F574}"/>
    <dgm:cxn modelId="{B408ECB0-0F3E-4439-8E12-F276492A4782}" type="presOf" srcId="{2A96A55C-B9F2-40D2-A327-9782052C2B28}" destId="{D88E8AAD-6E72-4786-9D70-B515E4E670A2}" srcOrd="0" destOrd="0" presId="urn:microsoft.com/office/officeart/2005/8/layout/vList2"/>
    <dgm:cxn modelId="{D325E3D2-6B6C-4BDE-9A35-718F854744E2}" type="presOf" srcId="{178A9204-C7EC-4635-A41A-5415B509A63D}" destId="{C0729F27-E3A1-4F4A-9C5E-3E3D8C95CF63}" srcOrd="0" destOrd="0" presId="urn:microsoft.com/office/officeart/2005/8/layout/vList2"/>
    <dgm:cxn modelId="{7602F75B-A15B-4954-BA30-3AEE33F1F59E}" type="presOf" srcId="{E8360D92-A81E-4533-8E0A-1378DD7C967E}" destId="{9B8F62CC-60D9-44BF-A8E9-F7C927A3C058}" srcOrd="0" destOrd="0" presId="urn:microsoft.com/office/officeart/2005/8/layout/vList2"/>
    <dgm:cxn modelId="{7E42EE78-01A2-442A-8D9D-70E6C6DEE132}" srcId="{E8360D92-A81E-4533-8E0A-1378DD7C967E}" destId="{440D6A68-94DF-4096-A8A7-AC10C625B35F}" srcOrd="2" destOrd="0" parTransId="{0C169E7C-8584-4C18-AE8B-498B36C81CC7}" sibTransId="{D737C362-6636-4227-8E5A-DCD786AAEAE1}"/>
    <dgm:cxn modelId="{4EA7D31E-ED97-464B-814B-B016F2CD9588}" type="presParOf" srcId="{9B8F62CC-60D9-44BF-A8E9-F7C927A3C058}" destId="{C0729F27-E3A1-4F4A-9C5E-3E3D8C95CF63}" srcOrd="0" destOrd="0" presId="urn:microsoft.com/office/officeart/2005/8/layout/vList2"/>
    <dgm:cxn modelId="{277091FD-D8FD-4061-A543-DCF2F7C61ACA}" type="presParOf" srcId="{9B8F62CC-60D9-44BF-A8E9-F7C927A3C058}" destId="{14E5EC93-650C-49F1-91B8-55E751D657D7}" srcOrd="1" destOrd="0" presId="urn:microsoft.com/office/officeart/2005/8/layout/vList2"/>
    <dgm:cxn modelId="{3B4A9D82-ED62-442F-9244-D52CAF6684D2}" type="presParOf" srcId="{9B8F62CC-60D9-44BF-A8E9-F7C927A3C058}" destId="{AB85561A-93FF-41EE-9249-FB9583E7AF47}" srcOrd="2" destOrd="0" presId="urn:microsoft.com/office/officeart/2005/8/layout/vList2"/>
    <dgm:cxn modelId="{45450BA0-2066-4670-9699-CE40ECE23864}" type="presParOf" srcId="{9B8F62CC-60D9-44BF-A8E9-F7C927A3C058}" destId="{53B5101D-0732-4551-8CF7-A3CF9FA8D589}" srcOrd="3" destOrd="0" presId="urn:microsoft.com/office/officeart/2005/8/layout/vList2"/>
    <dgm:cxn modelId="{E60801A1-E2C7-482E-8682-91A31FFB8DD8}" type="presParOf" srcId="{9B8F62CC-60D9-44BF-A8E9-F7C927A3C058}" destId="{2AD85C16-52E9-48DC-90F8-99E910E4928B}" srcOrd="4" destOrd="0" presId="urn:microsoft.com/office/officeart/2005/8/layout/vList2"/>
    <dgm:cxn modelId="{2856176A-513F-4F62-9BBB-59096E3FA81A}" type="presParOf" srcId="{9B8F62CC-60D9-44BF-A8E9-F7C927A3C058}" destId="{D88E8AAD-6E72-4786-9D70-B515E4E670A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8360D92-A81E-4533-8E0A-1378DD7C967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78A9204-C7EC-4635-A41A-5415B509A63D}">
      <dgm:prSet/>
      <dgm:spPr/>
      <dgm:t>
        <a:bodyPr/>
        <a:lstStyle/>
        <a:p>
          <a:pPr rtl="0"/>
          <a:r>
            <a:rPr lang="es-ES" b="0" dirty="0">
              <a:latin typeface="Calibri Light" panose="020F0302020204030204"/>
            </a:rPr>
            <a:t>DESPUÉS DE LA ESTANCIA</a:t>
          </a:r>
          <a:endParaRPr lang="en-US" b="0" dirty="0"/>
        </a:p>
      </dgm:t>
    </dgm:pt>
    <dgm:pt modelId="{825DB38C-A2D2-4AA0-AAFA-9BD0077CA89E}" type="parTrans" cxnId="{D9122FE9-CF86-406F-9612-76C8A7B81E68}">
      <dgm:prSet/>
      <dgm:spPr/>
      <dgm:t>
        <a:bodyPr/>
        <a:lstStyle/>
        <a:p>
          <a:endParaRPr lang="en-US"/>
        </a:p>
      </dgm:t>
    </dgm:pt>
    <dgm:pt modelId="{D3BCE87A-43CA-4051-9286-E8F18B673F0C}" type="sibTrans" cxnId="{D9122FE9-CF86-406F-9612-76C8A7B81E68}">
      <dgm:prSet/>
      <dgm:spPr/>
      <dgm:t>
        <a:bodyPr/>
        <a:lstStyle/>
        <a:p>
          <a:endParaRPr lang="en-US"/>
        </a:p>
      </dgm:t>
    </dgm:pt>
    <dgm:pt modelId="{440D6A68-94DF-4096-A8A7-AC10C625B35F}">
      <dgm:prSet phldr="0"/>
      <dgm:spPr/>
      <dgm:t>
        <a:bodyPr/>
        <a:lstStyle/>
        <a:p>
          <a:pPr algn="l"/>
          <a:r>
            <a:rPr lang="es-ES" b="1" dirty="0">
              <a:solidFill>
                <a:schemeClr val="bg1"/>
              </a:solidFill>
              <a:latin typeface="Calibri"/>
              <a:cs typeface="Calibri"/>
            </a:rPr>
            <a:t>9. Al regresar a España: </a:t>
          </a:r>
          <a:r>
            <a:rPr lang="es-ES" dirty="0">
              <a:solidFill>
                <a:schemeClr val="bg1"/>
              </a:solidFill>
              <a:latin typeface="Calibri"/>
              <a:cs typeface="Calibri"/>
            </a:rPr>
            <a:t> </a:t>
          </a:r>
          <a:endParaRPr lang="en-US" dirty="0">
            <a:solidFill>
              <a:schemeClr val="bg1"/>
            </a:solidFill>
            <a:latin typeface="Calibri"/>
            <a:cs typeface="Calibri"/>
          </a:endParaRPr>
        </a:p>
      </dgm:t>
    </dgm:pt>
    <dgm:pt modelId="{0C169E7C-8584-4C18-AE8B-498B36C81CC7}" type="parTrans" cxnId="{7E42EE78-01A2-442A-8D9D-70E6C6DEE132}">
      <dgm:prSet/>
      <dgm:spPr/>
    </dgm:pt>
    <dgm:pt modelId="{D737C362-6636-4227-8E5A-DCD786AAEAE1}" type="sibTrans" cxnId="{7E42EE78-01A2-442A-8D9D-70E6C6DEE132}">
      <dgm:prSet/>
      <dgm:spPr/>
    </dgm:pt>
    <dgm:pt modelId="{2A96A55C-B9F2-40D2-A327-9782052C2B28}">
      <dgm:prSet phldr="0"/>
      <dgm:spPr/>
      <dgm:t>
        <a:bodyPr/>
        <a:lstStyle/>
        <a:p>
          <a:pPr algn="l"/>
          <a:r>
            <a:rPr lang="es-ES" dirty="0">
              <a:solidFill>
                <a:srgbClr val="404040"/>
              </a:solidFill>
              <a:latin typeface="Calibri"/>
              <a:cs typeface="Calibri"/>
            </a:rPr>
            <a:t>Subir justificante duración </a:t>
          </a:r>
          <a:endParaRPr lang="en-US" dirty="0">
            <a:solidFill>
              <a:srgbClr val="000000"/>
            </a:solidFill>
            <a:latin typeface="Calibri"/>
            <a:cs typeface="Calibri"/>
          </a:endParaRPr>
        </a:p>
      </dgm:t>
    </dgm:pt>
    <dgm:pt modelId="{ABF2A743-70C1-4C59-901E-75985588BB49}" type="parTrans" cxnId="{1FF9293D-38FE-412C-B503-31CED4C2305D}">
      <dgm:prSet/>
      <dgm:spPr/>
    </dgm:pt>
    <dgm:pt modelId="{1F0EAAD9-F640-40CE-9513-344B28815725}" type="sibTrans" cxnId="{1FF9293D-38FE-412C-B503-31CED4C2305D}">
      <dgm:prSet/>
      <dgm:spPr/>
    </dgm:pt>
    <dgm:pt modelId="{F885F38E-EB8C-43AC-A56B-CA60F3414AFF}">
      <dgm:prSet phldr="0"/>
      <dgm:spPr/>
      <dgm:t>
        <a:bodyPr/>
        <a:lstStyle/>
        <a:p>
          <a:pPr algn="l" rtl="0"/>
          <a:r>
            <a:rPr lang="es-ES" dirty="0">
              <a:latin typeface="Calibri"/>
              <a:cs typeface="Calibri"/>
            </a:rPr>
            <a:t>Entrega certificado de notas oficial en mano (si es original) o envío por email por parte de la universidad de destino (si es electrónico).</a:t>
          </a:r>
        </a:p>
      </dgm:t>
    </dgm:pt>
    <dgm:pt modelId="{B02ED09C-F41B-4A62-9A1D-9D2F1C1F232C}" type="parTrans" cxnId="{69DD5368-3DC1-401E-80CA-E135C2951639}">
      <dgm:prSet/>
      <dgm:spPr/>
    </dgm:pt>
    <dgm:pt modelId="{6D8932CB-904E-454E-BB16-944321320146}" type="sibTrans" cxnId="{69DD5368-3DC1-401E-80CA-E135C2951639}">
      <dgm:prSet/>
      <dgm:spPr/>
    </dgm:pt>
    <dgm:pt modelId="{19DB4FB7-D432-471B-8B70-B63FBC3CA02B}">
      <dgm:prSet phldr="0"/>
      <dgm:spPr/>
      <dgm:t>
        <a:bodyPr/>
        <a:lstStyle/>
        <a:p>
          <a:pPr algn="l" rtl="0"/>
          <a:r>
            <a:rPr lang="es-ES" dirty="0">
              <a:latin typeface="Calibri"/>
              <a:ea typeface="Calibri"/>
              <a:cs typeface="Calibri"/>
            </a:rPr>
            <a:t>Subir el informe final del participante Erasmus.</a:t>
          </a:r>
        </a:p>
      </dgm:t>
    </dgm:pt>
    <dgm:pt modelId="{D6A7233D-3C08-41E9-9CDB-2C03D35CEF7A}" type="parTrans" cxnId="{DCCA5E7F-67E2-4A8D-AB55-C66DC2C7D10A}">
      <dgm:prSet/>
      <dgm:spPr/>
    </dgm:pt>
    <dgm:pt modelId="{DA168073-9794-47F4-98AB-330290D1C2D9}" type="sibTrans" cxnId="{DCCA5E7F-67E2-4A8D-AB55-C66DC2C7D10A}">
      <dgm:prSet/>
      <dgm:spPr/>
    </dgm:pt>
    <dgm:pt modelId="{9B8F62CC-60D9-44BF-A8E9-F7C927A3C058}" type="pres">
      <dgm:prSet presAssocID="{E8360D92-A81E-4533-8E0A-1378DD7C9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0729F27-E3A1-4F4A-9C5E-3E3D8C95CF63}" type="pres">
      <dgm:prSet presAssocID="{178A9204-C7EC-4635-A41A-5415B509A63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4E5EC93-650C-49F1-91B8-55E751D657D7}" type="pres">
      <dgm:prSet presAssocID="{D3BCE87A-43CA-4051-9286-E8F18B673F0C}" presName="spacer" presStyleCnt="0"/>
      <dgm:spPr/>
    </dgm:pt>
    <dgm:pt modelId="{2AD85C16-52E9-48DC-90F8-99E910E4928B}" type="pres">
      <dgm:prSet presAssocID="{440D6A68-94DF-4096-A8A7-AC10C625B35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88E8AAD-6E72-4786-9D70-B515E4E670A2}" type="pres">
      <dgm:prSet presAssocID="{440D6A68-94DF-4096-A8A7-AC10C625B35F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CCA5E7F-67E2-4A8D-AB55-C66DC2C7D10A}" srcId="{440D6A68-94DF-4096-A8A7-AC10C625B35F}" destId="{19DB4FB7-D432-471B-8B70-B63FBC3CA02B}" srcOrd="2" destOrd="0" parTransId="{D6A7233D-3C08-41E9-9CDB-2C03D35CEF7A}" sibTransId="{DA168073-9794-47F4-98AB-330290D1C2D9}"/>
    <dgm:cxn modelId="{1FF9293D-38FE-412C-B503-31CED4C2305D}" srcId="{440D6A68-94DF-4096-A8A7-AC10C625B35F}" destId="{2A96A55C-B9F2-40D2-A327-9782052C2B28}" srcOrd="0" destOrd="0" parTransId="{ABF2A743-70C1-4C59-901E-75985588BB49}" sibTransId="{1F0EAAD9-F640-40CE-9513-344B28815725}"/>
    <dgm:cxn modelId="{D9122FE9-CF86-406F-9612-76C8A7B81E68}" srcId="{E8360D92-A81E-4533-8E0A-1378DD7C967E}" destId="{178A9204-C7EC-4635-A41A-5415B509A63D}" srcOrd="0" destOrd="0" parTransId="{825DB38C-A2D2-4AA0-AAFA-9BD0077CA89E}" sibTransId="{D3BCE87A-43CA-4051-9286-E8F18B673F0C}"/>
    <dgm:cxn modelId="{69DD5368-3DC1-401E-80CA-E135C2951639}" srcId="{440D6A68-94DF-4096-A8A7-AC10C625B35F}" destId="{F885F38E-EB8C-43AC-A56B-CA60F3414AFF}" srcOrd="1" destOrd="0" parTransId="{B02ED09C-F41B-4A62-9A1D-9D2F1C1F232C}" sibTransId="{6D8932CB-904E-454E-BB16-944321320146}"/>
    <dgm:cxn modelId="{1BDE9369-2367-4742-A1D3-2AE5AC9B76B8}" type="presOf" srcId="{19DB4FB7-D432-471B-8B70-B63FBC3CA02B}" destId="{D88E8AAD-6E72-4786-9D70-B515E4E670A2}" srcOrd="0" destOrd="2" presId="urn:microsoft.com/office/officeart/2005/8/layout/vList2"/>
    <dgm:cxn modelId="{4E061CB4-181C-499A-AC1C-DB919836E9A1}" type="presOf" srcId="{2A96A55C-B9F2-40D2-A327-9782052C2B28}" destId="{D88E8AAD-6E72-4786-9D70-B515E4E670A2}" srcOrd="0" destOrd="0" presId="urn:microsoft.com/office/officeart/2005/8/layout/vList2"/>
    <dgm:cxn modelId="{4060141C-EE1B-4C41-BA71-B04FD7D577CA}" type="presOf" srcId="{178A9204-C7EC-4635-A41A-5415B509A63D}" destId="{C0729F27-E3A1-4F4A-9C5E-3E3D8C95CF63}" srcOrd="0" destOrd="0" presId="urn:microsoft.com/office/officeart/2005/8/layout/vList2"/>
    <dgm:cxn modelId="{8B8E0024-28CF-426C-B3DB-BE5107D86030}" type="presOf" srcId="{F885F38E-EB8C-43AC-A56B-CA60F3414AFF}" destId="{D88E8AAD-6E72-4786-9D70-B515E4E670A2}" srcOrd="0" destOrd="1" presId="urn:microsoft.com/office/officeart/2005/8/layout/vList2"/>
    <dgm:cxn modelId="{7602F75B-A15B-4954-BA30-3AEE33F1F59E}" type="presOf" srcId="{E8360D92-A81E-4533-8E0A-1378DD7C967E}" destId="{9B8F62CC-60D9-44BF-A8E9-F7C927A3C058}" srcOrd="0" destOrd="0" presId="urn:microsoft.com/office/officeart/2005/8/layout/vList2"/>
    <dgm:cxn modelId="{FA79E277-9294-4114-B279-304A3683F764}" type="presOf" srcId="{440D6A68-94DF-4096-A8A7-AC10C625B35F}" destId="{2AD85C16-52E9-48DC-90F8-99E910E4928B}" srcOrd="0" destOrd="0" presId="urn:microsoft.com/office/officeart/2005/8/layout/vList2"/>
    <dgm:cxn modelId="{7E42EE78-01A2-442A-8D9D-70E6C6DEE132}" srcId="{E8360D92-A81E-4533-8E0A-1378DD7C967E}" destId="{440D6A68-94DF-4096-A8A7-AC10C625B35F}" srcOrd="1" destOrd="0" parTransId="{0C169E7C-8584-4C18-AE8B-498B36C81CC7}" sibTransId="{D737C362-6636-4227-8E5A-DCD786AAEAE1}"/>
    <dgm:cxn modelId="{5E648CEA-53B6-418F-A511-DC52B159E396}" type="presParOf" srcId="{9B8F62CC-60D9-44BF-A8E9-F7C927A3C058}" destId="{C0729F27-E3A1-4F4A-9C5E-3E3D8C95CF63}" srcOrd="0" destOrd="0" presId="urn:microsoft.com/office/officeart/2005/8/layout/vList2"/>
    <dgm:cxn modelId="{EC416FCE-13BD-4A63-B96D-22B6F6159EBA}" type="presParOf" srcId="{9B8F62CC-60D9-44BF-A8E9-F7C927A3C058}" destId="{14E5EC93-650C-49F1-91B8-55E751D657D7}" srcOrd="1" destOrd="0" presId="urn:microsoft.com/office/officeart/2005/8/layout/vList2"/>
    <dgm:cxn modelId="{F5676DE9-1F37-461A-B880-97874BCAD285}" type="presParOf" srcId="{9B8F62CC-60D9-44BF-A8E9-F7C927A3C058}" destId="{2AD85C16-52E9-48DC-90F8-99E910E4928B}" srcOrd="2" destOrd="0" presId="urn:microsoft.com/office/officeart/2005/8/layout/vList2"/>
    <dgm:cxn modelId="{83B2D740-E67F-437D-9CB0-6563C62009FC}" type="presParOf" srcId="{9B8F62CC-60D9-44BF-A8E9-F7C927A3C058}" destId="{D88E8AAD-6E72-4786-9D70-B515E4E670A2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45199AE-D2CB-43DC-84EC-B68C0283A11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9662490-A9EF-4D81-B4BF-D013829CF0DF}">
      <dgm:prSet/>
      <dgm:spPr/>
      <dgm:t>
        <a:bodyPr/>
        <a:lstStyle/>
        <a:p>
          <a:r>
            <a:rPr lang="es-ES" dirty="0"/>
            <a:t>- </a:t>
          </a:r>
          <a:r>
            <a:rPr lang="es-ES" b="1" dirty="0"/>
            <a:t>Por bloques de asignaturas</a:t>
          </a:r>
          <a:endParaRPr lang="en-US" dirty="0"/>
        </a:p>
      </dgm:t>
    </dgm:pt>
    <dgm:pt modelId="{64331E06-D6E5-484D-AE7D-3AE0AB92EFF5}" type="parTrans" cxnId="{819F1BE4-3A8C-4C7B-9C04-3987C033A452}">
      <dgm:prSet/>
      <dgm:spPr/>
      <dgm:t>
        <a:bodyPr/>
        <a:lstStyle/>
        <a:p>
          <a:endParaRPr lang="en-US"/>
        </a:p>
      </dgm:t>
    </dgm:pt>
    <dgm:pt modelId="{4A627E34-4C25-471A-8DBF-72042BD9E4D2}" type="sibTrans" cxnId="{819F1BE4-3A8C-4C7B-9C04-3987C033A452}">
      <dgm:prSet/>
      <dgm:spPr/>
      <dgm:t>
        <a:bodyPr/>
        <a:lstStyle/>
        <a:p>
          <a:endParaRPr lang="en-US"/>
        </a:p>
      </dgm:t>
    </dgm:pt>
    <dgm:pt modelId="{E2329367-CD84-48E6-9BBE-BB3E1F97D2FA}">
      <dgm:prSet/>
      <dgm:spPr/>
      <dgm:t>
        <a:bodyPr/>
        <a:lstStyle/>
        <a:p>
          <a:r>
            <a:rPr lang="es-ES" b="1" dirty="0"/>
            <a:t>- </a:t>
          </a:r>
          <a:r>
            <a:rPr lang="es-ES" b="1" u="sng" dirty="0"/>
            <a:t>No se pueden mezclar optativas de dos intensificaciones</a:t>
          </a:r>
          <a:endParaRPr lang="en-US" dirty="0"/>
        </a:p>
      </dgm:t>
    </dgm:pt>
    <dgm:pt modelId="{677A3378-F4AC-4B85-A803-2DBD6200D0FF}" type="parTrans" cxnId="{5F01C6B1-1692-47E3-B79B-17A3369A93A6}">
      <dgm:prSet/>
      <dgm:spPr/>
      <dgm:t>
        <a:bodyPr/>
        <a:lstStyle/>
        <a:p>
          <a:endParaRPr lang="en-US"/>
        </a:p>
      </dgm:t>
    </dgm:pt>
    <dgm:pt modelId="{15FD3047-BBD3-406F-9AD3-638184EC1ECD}" type="sibTrans" cxnId="{5F01C6B1-1692-47E3-B79B-17A3369A93A6}">
      <dgm:prSet/>
      <dgm:spPr/>
      <dgm:t>
        <a:bodyPr/>
        <a:lstStyle/>
        <a:p>
          <a:endParaRPr lang="en-US"/>
        </a:p>
      </dgm:t>
    </dgm:pt>
    <dgm:pt modelId="{55A3E601-4DED-4A46-AC04-C5EDF9990A7F}">
      <dgm:prSet/>
      <dgm:spPr/>
      <dgm:t>
        <a:bodyPr/>
        <a:lstStyle/>
        <a:p>
          <a:r>
            <a:rPr lang="es-ES" dirty="0"/>
            <a:t>- ADE intensificaciones: </a:t>
          </a:r>
          <a:endParaRPr lang="en-US" dirty="0"/>
        </a:p>
      </dgm:t>
    </dgm:pt>
    <dgm:pt modelId="{71CBA81C-5334-4EF5-A245-EF6DFB1C6667}" type="parTrans" cxnId="{CA91AF9F-6971-41D2-AD69-FC92F527BF74}">
      <dgm:prSet/>
      <dgm:spPr/>
      <dgm:t>
        <a:bodyPr/>
        <a:lstStyle/>
        <a:p>
          <a:endParaRPr lang="en-US"/>
        </a:p>
      </dgm:t>
    </dgm:pt>
    <dgm:pt modelId="{93942698-6206-4295-99FA-6947AF71DFB1}" type="sibTrans" cxnId="{CA91AF9F-6971-41D2-AD69-FC92F527BF74}">
      <dgm:prSet/>
      <dgm:spPr/>
      <dgm:t>
        <a:bodyPr/>
        <a:lstStyle/>
        <a:p>
          <a:endParaRPr lang="en-US"/>
        </a:p>
      </dgm:t>
    </dgm:pt>
    <dgm:pt modelId="{2F4E22E2-26F4-4AAA-B89F-CBDDA6E021C3}">
      <dgm:prSet/>
      <dgm:spPr/>
      <dgm:t>
        <a:bodyPr/>
        <a:lstStyle/>
        <a:p>
          <a:r>
            <a:rPr lang="es-ES" dirty="0"/>
            <a:t>Asesoría y servicios financieros</a:t>
          </a:r>
          <a:endParaRPr lang="en-US" dirty="0"/>
        </a:p>
      </dgm:t>
    </dgm:pt>
    <dgm:pt modelId="{5E000160-0D8F-47B6-8E11-D8631A749882}" type="parTrans" cxnId="{3166FDDE-9A84-40E0-B6E6-7B682570982E}">
      <dgm:prSet/>
      <dgm:spPr/>
      <dgm:t>
        <a:bodyPr/>
        <a:lstStyle/>
        <a:p>
          <a:endParaRPr lang="en-US"/>
        </a:p>
      </dgm:t>
    </dgm:pt>
    <dgm:pt modelId="{E8F8DBC9-58B9-4242-AB22-2C18B2FD8384}" type="sibTrans" cxnId="{3166FDDE-9A84-40E0-B6E6-7B682570982E}">
      <dgm:prSet/>
      <dgm:spPr/>
      <dgm:t>
        <a:bodyPr/>
        <a:lstStyle/>
        <a:p>
          <a:endParaRPr lang="en-US"/>
        </a:p>
      </dgm:t>
    </dgm:pt>
    <dgm:pt modelId="{D32B72AE-3ECE-4B54-84E0-BE3DF07FA6FE}">
      <dgm:prSet/>
      <dgm:spPr/>
      <dgm:t>
        <a:bodyPr/>
        <a:lstStyle/>
        <a:p>
          <a:r>
            <a:rPr lang="es-ES" dirty="0"/>
            <a:t>Organización de empresas industriales y de servicios</a:t>
          </a:r>
          <a:endParaRPr lang="en-US" dirty="0"/>
        </a:p>
      </dgm:t>
    </dgm:pt>
    <dgm:pt modelId="{0571DB2B-E328-46C9-947E-C4C29C3F3977}" type="parTrans" cxnId="{DDE22C6D-C500-4AFD-BD2E-4ABD72C7BE27}">
      <dgm:prSet/>
      <dgm:spPr/>
      <dgm:t>
        <a:bodyPr/>
        <a:lstStyle/>
        <a:p>
          <a:endParaRPr lang="en-US"/>
        </a:p>
      </dgm:t>
    </dgm:pt>
    <dgm:pt modelId="{CED1B1EA-2C56-4AA9-A54C-A0F748FC215C}" type="sibTrans" cxnId="{DDE22C6D-C500-4AFD-BD2E-4ABD72C7BE27}">
      <dgm:prSet/>
      <dgm:spPr/>
      <dgm:t>
        <a:bodyPr/>
        <a:lstStyle/>
        <a:p>
          <a:endParaRPr lang="en-US"/>
        </a:p>
      </dgm:t>
    </dgm:pt>
    <dgm:pt modelId="{2FEDF235-E045-464D-8C4B-798F9D49A677}">
      <dgm:prSet/>
      <dgm:spPr/>
      <dgm:t>
        <a:bodyPr/>
        <a:lstStyle/>
        <a:p>
          <a:r>
            <a:rPr lang="es-ES" dirty="0"/>
            <a:t>- GAP intensificaciones: </a:t>
          </a:r>
          <a:endParaRPr lang="en-US" dirty="0"/>
        </a:p>
      </dgm:t>
    </dgm:pt>
    <dgm:pt modelId="{585C21FD-D6F9-432C-B896-7DF6947CAA15}" type="parTrans" cxnId="{D0E35C88-76BF-484F-BC15-53F5EF343D3D}">
      <dgm:prSet/>
      <dgm:spPr/>
      <dgm:t>
        <a:bodyPr/>
        <a:lstStyle/>
        <a:p>
          <a:endParaRPr lang="en-US"/>
        </a:p>
      </dgm:t>
    </dgm:pt>
    <dgm:pt modelId="{45BABC06-30B0-4543-A410-528CBAC18DFD}" type="sibTrans" cxnId="{D0E35C88-76BF-484F-BC15-53F5EF343D3D}">
      <dgm:prSet/>
      <dgm:spPr/>
      <dgm:t>
        <a:bodyPr/>
        <a:lstStyle/>
        <a:p>
          <a:endParaRPr lang="en-US"/>
        </a:p>
      </dgm:t>
    </dgm:pt>
    <dgm:pt modelId="{AEC39601-2EAA-4816-A55B-523285B54BE6}">
      <dgm:prSet/>
      <dgm:spPr/>
      <dgm:t>
        <a:bodyPr/>
        <a:lstStyle/>
        <a:p>
          <a:r>
            <a:rPr lang="es-ES" dirty="0"/>
            <a:t>Dirección y gerencia económica</a:t>
          </a:r>
          <a:endParaRPr lang="en-US" dirty="0"/>
        </a:p>
      </dgm:t>
    </dgm:pt>
    <dgm:pt modelId="{CC25271F-9B28-459A-8679-319BB80C6280}" type="parTrans" cxnId="{E74D5016-6BFD-484D-9183-4D0138F9BA25}">
      <dgm:prSet/>
      <dgm:spPr/>
      <dgm:t>
        <a:bodyPr/>
        <a:lstStyle/>
        <a:p>
          <a:endParaRPr lang="en-US"/>
        </a:p>
      </dgm:t>
    </dgm:pt>
    <dgm:pt modelId="{012F54EC-87CD-468D-A768-EC5903E12F80}" type="sibTrans" cxnId="{E74D5016-6BFD-484D-9183-4D0138F9BA25}">
      <dgm:prSet/>
      <dgm:spPr/>
      <dgm:t>
        <a:bodyPr/>
        <a:lstStyle/>
        <a:p>
          <a:endParaRPr lang="en-US"/>
        </a:p>
      </dgm:t>
    </dgm:pt>
    <dgm:pt modelId="{FA7929C2-FEB0-4266-AF26-7F1D3E932C68}">
      <dgm:prSet/>
      <dgm:spPr/>
      <dgm:t>
        <a:bodyPr/>
        <a:lstStyle/>
        <a:p>
          <a:r>
            <a:rPr lang="es-ES" dirty="0"/>
            <a:t>Dirección y gerencia jurídica</a:t>
          </a:r>
          <a:endParaRPr lang="en-US" dirty="0"/>
        </a:p>
      </dgm:t>
    </dgm:pt>
    <dgm:pt modelId="{D8F03692-56CB-4E3B-B441-941A76FF0F30}" type="parTrans" cxnId="{FBE72A31-5180-45AA-8540-35A0AE87FD5F}">
      <dgm:prSet/>
      <dgm:spPr/>
      <dgm:t>
        <a:bodyPr/>
        <a:lstStyle/>
        <a:p>
          <a:endParaRPr lang="en-US"/>
        </a:p>
      </dgm:t>
    </dgm:pt>
    <dgm:pt modelId="{13E91F70-77D4-4572-BD2D-376CD0B3B161}" type="sibTrans" cxnId="{FBE72A31-5180-45AA-8540-35A0AE87FD5F}">
      <dgm:prSet/>
      <dgm:spPr/>
      <dgm:t>
        <a:bodyPr/>
        <a:lstStyle/>
        <a:p>
          <a:endParaRPr lang="en-US"/>
        </a:p>
      </dgm:t>
    </dgm:pt>
    <dgm:pt modelId="{2D456788-012D-42F1-B5A0-981A43007D91}">
      <dgm:prSet/>
      <dgm:spPr/>
      <dgm:t>
        <a:bodyPr/>
        <a:lstStyle/>
        <a:p>
          <a:pPr rtl="0"/>
          <a:r>
            <a:rPr lang="es-ES" dirty="0"/>
            <a:t>- ADE: no se puede reconocer </a:t>
          </a:r>
          <a:r>
            <a:rPr lang="es-ES" dirty="0">
              <a:latin typeface="Calibri Light" panose="020F0302020204030204"/>
            </a:rPr>
            <a:t>"Gestión Fiscal", “</a:t>
          </a:r>
          <a:r>
            <a:rPr lang="es-ES" dirty="0"/>
            <a:t>Inteligencia de negocios”</a:t>
          </a:r>
          <a:r>
            <a:rPr lang="es-ES" dirty="0">
              <a:latin typeface="Calibri Light" panose="020F0302020204030204"/>
            </a:rPr>
            <a:t> y "Toma de decisiones con </a:t>
          </a:r>
          <a:r>
            <a:rPr lang="es-ES" dirty="0" err="1">
              <a:latin typeface="Calibri Light" panose="020F0302020204030204"/>
            </a:rPr>
            <a:t>Power</a:t>
          </a:r>
          <a:r>
            <a:rPr lang="es-ES" dirty="0">
              <a:latin typeface="Calibri Light" panose="020F0302020204030204"/>
            </a:rPr>
            <a:t> BI"</a:t>
          </a:r>
          <a:endParaRPr lang="en-US" dirty="0"/>
        </a:p>
      </dgm:t>
    </dgm:pt>
    <dgm:pt modelId="{799E6A20-4249-4A5C-83EF-83EDD989520A}" type="parTrans" cxnId="{03ECBDF1-CA85-4A3D-9674-7C3FC9FE350B}">
      <dgm:prSet/>
      <dgm:spPr/>
      <dgm:t>
        <a:bodyPr/>
        <a:lstStyle/>
        <a:p>
          <a:endParaRPr lang="en-US"/>
        </a:p>
      </dgm:t>
    </dgm:pt>
    <dgm:pt modelId="{9EEB9E2B-D1D2-469F-8458-0FFB6272B4FB}" type="sibTrans" cxnId="{03ECBDF1-CA85-4A3D-9674-7C3FC9FE350B}">
      <dgm:prSet/>
      <dgm:spPr/>
      <dgm:t>
        <a:bodyPr/>
        <a:lstStyle/>
        <a:p>
          <a:endParaRPr lang="en-US"/>
        </a:p>
      </dgm:t>
    </dgm:pt>
    <dgm:pt modelId="{EDDA5B0D-C42B-4ED0-B784-1D4064FECF78}" type="pres">
      <dgm:prSet presAssocID="{F45199AE-D2CB-43DC-84EC-B68C0283A11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5B170FD-AFCB-4750-8585-F76C4D458B7E}" type="pres">
      <dgm:prSet presAssocID="{B9662490-A9EF-4D81-B4BF-D013829CF0D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E70CDC2-FEDD-409F-B22C-C41546782904}" type="pres">
      <dgm:prSet presAssocID="{4A627E34-4C25-471A-8DBF-72042BD9E4D2}" presName="spacer" presStyleCnt="0"/>
      <dgm:spPr/>
    </dgm:pt>
    <dgm:pt modelId="{8770C4EC-3AD0-43C4-8177-FAE265EE68D2}" type="pres">
      <dgm:prSet presAssocID="{E2329367-CD84-48E6-9BBE-BB3E1F97D2F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0D55432-75F3-44FC-8E9F-41323BFB709F}" type="pres">
      <dgm:prSet presAssocID="{15FD3047-BBD3-406F-9AD3-638184EC1ECD}" presName="spacer" presStyleCnt="0"/>
      <dgm:spPr/>
    </dgm:pt>
    <dgm:pt modelId="{A1CF6DC9-23D2-49ED-95E8-2E18F38838B0}" type="pres">
      <dgm:prSet presAssocID="{55A3E601-4DED-4A46-AC04-C5EDF9990A7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2D41903-63D8-4360-BB94-DDDCCD1EBC80}" type="pres">
      <dgm:prSet presAssocID="{55A3E601-4DED-4A46-AC04-C5EDF9990A7F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685CCC3-521D-46F7-8DB1-737DDFC97EC9}" type="pres">
      <dgm:prSet presAssocID="{2FEDF235-E045-464D-8C4B-798F9D49A67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4518621-0C70-4CE5-9ABE-E8A9CEDEDE3B}" type="pres">
      <dgm:prSet presAssocID="{2FEDF235-E045-464D-8C4B-798F9D49A677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8E7D0D-017E-4324-AD09-A59ECED8190C}" type="pres">
      <dgm:prSet presAssocID="{2D456788-012D-42F1-B5A0-981A43007D91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D99FEF6-C50C-4915-9F58-AF58F0D5C70B}" type="presOf" srcId="{B9662490-A9EF-4D81-B4BF-D013829CF0DF}" destId="{95B170FD-AFCB-4750-8585-F76C4D458B7E}" srcOrd="0" destOrd="0" presId="urn:microsoft.com/office/officeart/2005/8/layout/vList2"/>
    <dgm:cxn modelId="{619CA466-A604-4B4E-97F1-EA91A15383C3}" type="presOf" srcId="{2D456788-012D-42F1-B5A0-981A43007D91}" destId="{A48E7D0D-017E-4324-AD09-A59ECED8190C}" srcOrd="0" destOrd="0" presId="urn:microsoft.com/office/officeart/2005/8/layout/vList2"/>
    <dgm:cxn modelId="{03ECBDF1-CA85-4A3D-9674-7C3FC9FE350B}" srcId="{F45199AE-D2CB-43DC-84EC-B68C0283A113}" destId="{2D456788-012D-42F1-B5A0-981A43007D91}" srcOrd="4" destOrd="0" parTransId="{799E6A20-4249-4A5C-83EF-83EDD989520A}" sibTransId="{9EEB9E2B-D1D2-469F-8458-0FFB6272B4FB}"/>
    <dgm:cxn modelId="{D0E35C88-76BF-484F-BC15-53F5EF343D3D}" srcId="{F45199AE-D2CB-43DC-84EC-B68C0283A113}" destId="{2FEDF235-E045-464D-8C4B-798F9D49A677}" srcOrd="3" destOrd="0" parTransId="{585C21FD-D6F9-432C-B896-7DF6947CAA15}" sibTransId="{45BABC06-30B0-4543-A410-528CBAC18DFD}"/>
    <dgm:cxn modelId="{5F01C6B1-1692-47E3-B79B-17A3369A93A6}" srcId="{F45199AE-D2CB-43DC-84EC-B68C0283A113}" destId="{E2329367-CD84-48E6-9BBE-BB3E1F97D2FA}" srcOrd="1" destOrd="0" parTransId="{677A3378-F4AC-4B85-A803-2DBD6200D0FF}" sibTransId="{15FD3047-BBD3-406F-9AD3-638184EC1ECD}"/>
    <dgm:cxn modelId="{DDE22C6D-C500-4AFD-BD2E-4ABD72C7BE27}" srcId="{55A3E601-4DED-4A46-AC04-C5EDF9990A7F}" destId="{D32B72AE-3ECE-4B54-84E0-BE3DF07FA6FE}" srcOrd="1" destOrd="0" parTransId="{0571DB2B-E328-46C9-947E-C4C29C3F3977}" sibTransId="{CED1B1EA-2C56-4AA9-A54C-A0F748FC215C}"/>
    <dgm:cxn modelId="{E78E58B7-7D1F-4211-BB0E-38FF3126A383}" type="presOf" srcId="{AEC39601-2EAA-4816-A55B-523285B54BE6}" destId="{84518621-0C70-4CE5-9ABE-E8A9CEDEDE3B}" srcOrd="0" destOrd="0" presId="urn:microsoft.com/office/officeart/2005/8/layout/vList2"/>
    <dgm:cxn modelId="{CA91AF9F-6971-41D2-AD69-FC92F527BF74}" srcId="{F45199AE-D2CB-43DC-84EC-B68C0283A113}" destId="{55A3E601-4DED-4A46-AC04-C5EDF9990A7F}" srcOrd="2" destOrd="0" parTransId="{71CBA81C-5334-4EF5-A245-EF6DFB1C6667}" sibTransId="{93942698-6206-4295-99FA-6947AF71DFB1}"/>
    <dgm:cxn modelId="{D665D44D-74FB-4D29-B66E-CF9BAD5ADBC4}" type="presOf" srcId="{2FEDF235-E045-464D-8C4B-798F9D49A677}" destId="{0685CCC3-521D-46F7-8DB1-737DDFC97EC9}" srcOrd="0" destOrd="0" presId="urn:microsoft.com/office/officeart/2005/8/layout/vList2"/>
    <dgm:cxn modelId="{6EBE5FF7-1904-4D09-AA9C-CA4790C52CAC}" type="presOf" srcId="{D32B72AE-3ECE-4B54-84E0-BE3DF07FA6FE}" destId="{62D41903-63D8-4360-BB94-DDDCCD1EBC80}" srcOrd="0" destOrd="1" presId="urn:microsoft.com/office/officeart/2005/8/layout/vList2"/>
    <dgm:cxn modelId="{627E1229-0979-4636-8F90-49D609B3E949}" type="presOf" srcId="{2F4E22E2-26F4-4AAA-B89F-CBDDA6E021C3}" destId="{62D41903-63D8-4360-BB94-DDDCCD1EBC80}" srcOrd="0" destOrd="0" presId="urn:microsoft.com/office/officeart/2005/8/layout/vList2"/>
    <dgm:cxn modelId="{357BFE51-2F27-4188-B688-D47436FF9B90}" type="presOf" srcId="{55A3E601-4DED-4A46-AC04-C5EDF9990A7F}" destId="{A1CF6DC9-23D2-49ED-95E8-2E18F38838B0}" srcOrd="0" destOrd="0" presId="urn:microsoft.com/office/officeart/2005/8/layout/vList2"/>
    <dgm:cxn modelId="{7D30273A-9E8F-402E-944F-0BCE950CC9A5}" type="presOf" srcId="{F45199AE-D2CB-43DC-84EC-B68C0283A113}" destId="{EDDA5B0D-C42B-4ED0-B784-1D4064FECF78}" srcOrd="0" destOrd="0" presId="urn:microsoft.com/office/officeart/2005/8/layout/vList2"/>
    <dgm:cxn modelId="{3166FDDE-9A84-40E0-B6E6-7B682570982E}" srcId="{55A3E601-4DED-4A46-AC04-C5EDF9990A7F}" destId="{2F4E22E2-26F4-4AAA-B89F-CBDDA6E021C3}" srcOrd="0" destOrd="0" parTransId="{5E000160-0D8F-47B6-8E11-D8631A749882}" sibTransId="{E8F8DBC9-58B9-4242-AB22-2C18B2FD8384}"/>
    <dgm:cxn modelId="{819F1BE4-3A8C-4C7B-9C04-3987C033A452}" srcId="{F45199AE-D2CB-43DC-84EC-B68C0283A113}" destId="{B9662490-A9EF-4D81-B4BF-D013829CF0DF}" srcOrd="0" destOrd="0" parTransId="{64331E06-D6E5-484D-AE7D-3AE0AB92EFF5}" sibTransId="{4A627E34-4C25-471A-8DBF-72042BD9E4D2}"/>
    <dgm:cxn modelId="{C6250E27-8BFB-4713-95CF-E2AF53BF9839}" type="presOf" srcId="{E2329367-CD84-48E6-9BBE-BB3E1F97D2FA}" destId="{8770C4EC-3AD0-43C4-8177-FAE265EE68D2}" srcOrd="0" destOrd="0" presId="urn:microsoft.com/office/officeart/2005/8/layout/vList2"/>
    <dgm:cxn modelId="{93C66F02-52C3-4575-977C-969E2C14250C}" type="presOf" srcId="{FA7929C2-FEB0-4266-AF26-7F1D3E932C68}" destId="{84518621-0C70-4CE5-9ABE-E8A9CEDEDE3B}" srcOrd="0" destOrd="1" presId="urn:microsoft.com/office/officeart/2005/8/layout/vList2"/>
    <dgm:cxn modelId="{E74D5016-6BFD-484D-9183-4D0138F9BA25}" srcId="{2FEDF235-E045-464D-8C4B-798F9D49A677}" destId="{AEC39601-2EAA-4816-A55B-523285B54BE6}" srcOrd="0" destOrd="0" parTransId="{CC25271F-9B28-459A-8679-319BB80C6280}" sibTransId="{012F54EC-87CD-468D-A768-EC5903E12F80}"/>
    <dgm:cxn modelId="{FBE72A31-5180-45AA-8540-35A0AE87FD5F}" srcId="{2FEDF235-E045-464D-8C4B-798F9D49A677}" destId="{FA7929C2-FEB0-4266-AF26-7F1D3E932C68}" srcOrd="1" destOrd="0" parTransId="{D8F03692-56CB-4E3B-B441-941A76FF0F30}" sibTransId="{13E91F70-77D4-4572-BD2D-376CD0B3B161}"/>
    <dgm:cxn modelId="{FA643E7A-64C6-4029-A2B7-4553829E1550}" type="presParOf" srcId="{EDDA5B0D-C42B-4ED0-B784-1D4064FECF78}" destId="{95B170FD-AFCB-4750-8585-F76C4D458B7E}" srcOrd="0" destOrd="0" presId="urn:microsoft.com/office/officeart/2005/8/layout/vList2"/>
    <dgm:cxn modelId="{E23AE67B-BCA6-4360-8F5C-A66C368A29E7}" type="presParOf" srcId="{EDDA5B0D-C42B-4ED0-B784-1D4064FECF78}" destId="{1E70CDC2-FEDD-409F-B22C-C41546782904}" srcOrd="1" destOrd="0" presId="urn:microsoft.com/office/officeart/2005/8/layout/vList2"/>
    <dgm:cxn modelId="{476503E1-4751-46BF-B019-3A494F126D6E}" type="presParOf" srcId="{EDDA5B0D-C42B-4ED0-B784-1D4064FECF78}" destId="{8770C4EC-3AD0-43C4-8177-FAE265EE68D2}" srcOrd="2" destOrd="0" presId="urn:microsoft.com/office/officeart/2005/8/layout/vList2"/>
    <dgm:cxn modelId="{13ED9AF0-28CD-4957-B74F-E8C117E5AD0A}" type="presParOf" srcId="{EDDA5B0D-C42B-4ED0-B784-1D4064FECF78}" destId="{10D55432-75F3-44FC-8E9F-41323BFB709F}" srcOrd="3" destOrd="0" presId="urn:microsoft.com/office/officeart/2005/8/layout/vList2"/>
    <dgm:cxn modelId="{BA7E5887-4DDE-43C5-86F5-12422D828668}" type="presParOf" srcId="{EDDA5B0D-C42B-4ED0-B784-1D4064FECF78}" destId="{A1CF6DC9-23D2-49ED-95E8-2E18F38838B0}" srcOrd="4" destOrd="0" presId="urn:microsoft.com/office/officeart/2005/8/layout/vList2"/>
    <dgm:cxn modelId="{042EDB95-71BA-45FB-9CB2-B23B999F5056}" type="presParOf" srcId="{EDDA5B0D-C42B-4ED0-B784-1D4064FECF78}" destId="{62D41903-63D8-4360-BB94-DDDCCD1EBC80}" srcOrd="5" destOrd="0" presId="urn:microsoft.com/office/officeart/2005/8/layout/vList2"/>
    <dgm:cxn modelId="{9F533961-3EC7-4E03-8F66-0B4FAEDBE316}" type="presParOf" srcId="{EDDA5B0D-C42B-4ED0-B784-1D4064FECF78}" destId="{0685CCC3-521D-46F7-8DB1-737DDFC97EC9}" srcOrd="6" destOrd="0" presId="urn:microsoft.com/office/officeart/2005/8/layout/vList2"/>
    <dgm:cxn modelId="{3E8B2DA9-BD01-4588-9FCC-77EA00B6442C}" type="presParOf" srcId="{EDDA5B0D-C42B-4ED0-B784-1D4064FECF78}" destId="{84518621-0C70-4CE5-9ABE-E8A9CEDEDE3B}" srcOrd="7" destOrd="0" presId="urn:microsoft.com/office/officeart/2005/8/layout/vList2"/>
    <dgm:cxn modelId="{2515CB54-2D9B-45B7-B0CB-7897B3AB2CD7}" type="presParOf" srcId="{EDDA5B0D-C42B-4ED0-B784-1D4064FECF78}" destId="{A48E7D0D-017E-4324-AD09-A59ECED8190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36FDBD8-F8F3-4B4F-84B0-B8ABDC74C90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BE6DE0A-7558-4D4A-950B-2FC955102C7E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- Asignatura por asignatura </a:t>
          </a:r>
          <a:endParaRPr lang="en-US"/>
        </a:p>
      </dgm:t>
    </dgm:pt>
    <dgm:pt modelId="{E6D150D5-974A-474E-A337-2E7A4DD4D1E7}" type="parTrans" cxnId="{9220A869-7481-4758-ABD3-C7C9BF9D5CCA}">
      <dgm:prSet/>
      <dgm:spPr/>
      <dgm:t>
        <a:bodyPr/>
        <a:lstStyle/>
        <a:p>
          <a:endParaRPr lang="en-US"/>
        </a:p>
      </dgm:t>
    </dgm:pt>
    <dgm:pt modelId="{F2B993AB-77C5-4E4E-B914-E6A52ED1D2C7}" type="sibTrans" cxnId="{9220A869-7481-4758-ABD3-C7C9BF9D5CCA}">
      <dgm:prSet/>
      <dgm:spPr/>
      <dgm:t>
        <a:bodyPr/>
        <a:lstStyle/>
        <a:p>
          <a:endParaRPr lang="en-US"/>
        </a:p>
      </dgm:t>
    </dgm:pt>
    <dgm:pt modelId="{24BDBB28-077A-4103-94BB-36D30C8E7FD7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- Asignatura UPV por dos o más asignaturas de universidad-destino para cubrir el temario y el número de créditos</a:t>
          </a:r>
          <a:endParaRPr lang="en-US"/>
        </a:p>
      </dgm:t>
    </dgm:pt>
    <dgm:pt modelId="{B9D5CC80-6EAF-49CF-B285-CCDD46AE98E2}" type="parTrans" cxnId="{AD11C428-964D-49D8-80DE-6F5EE70AD361}">
      <dgm:prSet/>
      <dgm:spPr/>
      <dgm:t>
        <a:bodyPr/>
        <a:lstStyle/>
        <a:p>
          <a:endParaRPr lang="en-US"/>
        </a:p>
      </dgm:t>
    </dgm:pt>
    <dgm:pt modelId="{15E43599-F9CD-4B0A-B85D-90F2AF57D1CB}" type="sibTrans" cxnId="{AD11C428-964D-49D8-80DE-6F5EE70AD361}">
      <dgm:prSet/>
      <dgm:spPr/>
      <dgm:t>
        <a:bodyPr/>
        <a:lstStyle/>
        <a:p>
          <a:endParaRPr lang="en-US"/>
        </a:p>
      </dgm:t>
    </dgm:pt>
    <dgm:pt modelId="{A0E7BBE2-A76A-44CB-90D2-5104B5ECF234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- </a:t>
          </a:r>
          <a:r>
            <a:rPr lang="es-ES" b="1"/>
            <a:t>Dobles grados</a:t>
          </a:r>
          <a:r>
            <a:rPr lang="es-ES"/>
            <a:t>: se pueden juntar estas asignaturas en bloque si pertenecen a la misma materia</a:t>
          </a:r>
          <a:endParaRPr lang="en-US"/>
        </a:p>
      </dgm:t>
    </dgm:pt>
    <dgm:pt modelId="{3139E938-2A34-456F-A646-BC495C994F2A}" type="parTrans" cxnId="{168D894C-0191-40E4-8AA0-D4EE3637DEE4}">
      <dgm:prSet/>
      <dgm:spPr/>
      <dgm:t>
        <a:bodyPr/>
        <a:lstStyle/>
        <a:p>
          <a:endParaRPr lang="en-US"/>
        </a:p>
      </dgm:t>
    </dgm:pt>
    <dgm:pt modelId="{946D3C87-C12B-409B-8948-4161717D85C1}" type="sibTrans" cxnId="{168D894C-0191-40E4-8AA0-D4EE3637DEE4}">
      <dgm:prSet/>
      <dgm:spPr/>
      <dgm:t>
        <a:bodyPr/>
        <a:lstStyle/>
        <a:p>
          <a:endParaRPr lang="en-US"/>
        </a:p>
      </dgm:t>
    </dgm:pt>
    <dgm:pt modelId="{FDCFF802-C8C8-4FFA-8E85-3A192ADF0C3B}" type="pres">
      <dgm:prSet presAssocID="{536FDBD8-F8F3-4B4F-84B0-B8ABDC74C90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59E8D3C-72E8-4CC5-83A9-8A192723BDBA}" type="pres">
      <dgm:prSet presAssocID="{1BE6DE0A-7558-4D4A-950B-2FC955102C7E}" presName="compNode" presStyleCnt="0"/>
      <dgm:spPr/>
    </dgm:pt>
    <dgm:pt modelId="{68FBB067-8F3D-4F0C-A5F2-D05F7E6541E2}" type="pres">
      <dgm:prSet presAssocID="{1BE6DE0A-7558-4D4A-950B-2FC955102C7E}" presName="bgRect" presStyleLbl="bgShp" presStyleIdx="0" presStyleCnt="3"/>
      <dgm:spPr/>
    </dgm:pt>
    <dgm:pt modelId="{B4D8780C-6D4C-4729-839E-07D94227BD47}" type="pres">
      <dgm:prSet presAssocID="{1BE6DE0A-7558-4D4A-950B-2FC955102C7E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DB6C4369-BC19-4BA2-B71F-84741AF67557}" type="pres">
      <dgm:prSet presAssocID="{1BE6DE0A-7558-4D4A-950B-2FC955102C7E}" presName="spaceRect" presStyleCnt="0"/>
      <dgm:spPr/>
    </dgm:pt>
    <dgm:pt modelId="{4F8C8E09-10F5-4099-A7E5-CA7B2B194521}" type="pres">
      <dgm:prSet presAssocID="{1BE6DE0A-7558-4D4A-950B-2FC955102C7E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E028148-B653-45C3-A6CD-28562392E287}" type="pres">
      <dgm:prSet presAssocID="{F2B993AB-77C5-4E4E-B914-E6A52ED1D2C7}" presName="sibTrans" presStyleCnt="0"/>
      <dgm:spPr/>
    </dgm:pt>
    <dgm:pt modelId="{06DE23CB-40BA-446E-9E56-A74A62022E65}" type="pres">
      <dgm:prSet presAssocID="{24BDBB28-077A-4103-94BB-36D30C8E7FD7}" presName="compNode" presStyleCnt="0"/>
      <dgm:spPr/>
    </dgm:pt>
    <dgm:pt modelId="{9BF92A14-C91D-40B2-ADA9-5B41C995F1C5}" type="pres">
      <dgm:prSet presAssocID="{24BDBB28-077A-4103-94BB-36D30C8E7FD7}" presName="bgRect" presStyleLbl="bgShp" presStyleIdx="1" presStyleCnt="3"/>
      <dgm:spPr/>
    </dgm:pt>
    <dgm:pt modelId="{2D0543F5-0CE9-4770-AAED-5D73E1797CA1}" type="pres">
      <dgm:prSet presAssocID="{24BDBB28-077A-4103-94BB-36D30C8E7FD7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Libros"/>
        </a:ext>
      </dgm:extLst>
    </dgm:pt>
    <dgm:pt modelId="{92C50C17-976B-44AE-848A-633B27BDA255}" type="pres">
      <dgm:prSet presAssocID="{24BDBB28-077A-4103-94BB-36D30C8E7FD7}" presName="spaceRect" presStyleCnt="0"/>
      <dgm:spPr/>
    </dgm:pt>
    <dgm:pt modelId="{93F504AB-32EB-4202-A517-86B0FED19DA1}" type="pres">
      <dgm:prSet presAssocID="{24BDBB28-077A-4103-94BB-36D30C8E7FD7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F1A9254-879A-4516-B982-26765AD95E16}" type="pres">
      <dgm:prSet presAssocID="{15E43599-F9CD-4B0A-B85D-90F2AF57D1CB}" presName="sibTrans" presStyleCnt="0"/>
      <dgm:spPr/>
    </dgm:pt>
    <dgm:pt modelId="{64CE7628-EF73-4D5B-AC28-F87B419482C2}" type="pres">
      <dgm:prSet presAssocID="{A0E7BBE2-A76A-44CB-90D2-5104B5ECF234}" presName="compNode" presStyleCnt="0"/>
      <dgm:spPr/>
    </dgm:pt>
    <dgm:pt modelId="{79BD6303-027E-4C44-BD37-9CA6B567D6FB}" type="pres">
      <dgm:prSet presAssocID="{A0E7BBE2-A76A-44CB-90D2-5104B5ECF234}" presName="bgRect" presStyleLbl="bgShp" presStyleIdx="2" presStyleCnt="3"/>
      <dgm:spPr/>
    </dgm:pt>
    <dgm:pt modelId="{7E625E0E-2130-4D61-B197-ADBBBB0DAC27}" type="pres">
      <dgm:prSet presAssocID="{A0E7BBE2-A76A-44CB-90D2-5104B5ECF234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Aula de clases"/>
        </a:ext>
      </dgm:extLst>
    </dgm:pt>
    <dgm:pt modelId="{735DD8D9-A3AC-4706-A133-16DFD4D93162}" type="pres">
      <dgm:prSet presAssocID="{A0E7BBE2-A76A-44CB-90D2-5104B5ECF234}" presName="spaceRect" presStyleCnt="0"/>
      <dgm:spPr/>
    </dgm:pt>
    <dgm:pt modelId="{B9415A0D-73C9-4DD8-9129-A126EF3C8206}" type="pres">
      <dgm:prSet presAssocID="{A0E7BBE2-A76A-44CB-90D2-5104B5ECF234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AD11C428-964D-49D8-80DE-6F5EE70AD361}" srcId="{536FDBD8-F8F3-4B4F-84B0-B8ABDC74C909}" destId="{24BDBB28-077A-4103-94BB-36D30C8E7FD7}" srcOrd="1" destOrd="0" parTransId="{B9D5CC80-6EAF-49CF-B285-CCDD46AE98E2}" sibTransId="{15E43599-F9CD-4B0A-B85D-90F2AF57D1CB}"/>
    <dgm:cxn modelId="{168D894C-0191-40E4-8AA0-D4EE3637DEE4}" srcId="{536FDBD8-F8F3-4B4F-84B0-B8ABDC74C909}" destId="{A0E7BBE2-A76A-44CB-90D2-5104B5ECF234}" srcOrd="2" destOrd="0" parTransId="{3139E938-2A34-456F-A646-BC495C994F2A}" sibTransId="{946D3C87-C12B-409B-8948-4161717D85C1}"/>
    <dgm:cxn modelId="{9220A869-7481-4758-ABD3-C7C9BF9D5CCA}" srcId="{536FDBD8-F8F3-4B4F-84B0-B8ABDC74C909}" destId="{1BE6DE0A-7558-4D4A-950B-2FC955102C7E}" srcOrd="0" destOrd="0" parTransId="{E6D150D5-974A-474E-A337-2E7A4DD4D1E7}" sibTransId="{F2B993AB-77C5-4E4E-B914-E6A52ED1D2C7}"/>
    <dgm:cxn modelId="{AA266C25-931D-4D6E-A9E1-7971D0C39A6A}" type="presOf" srcId="{536FDBD8-F8F3-4B4F-84B0-B8ABDC74C909}" destId="{FDCFF802-C8C8-4FFA-8E85-3A192ADF0C3B}" srcOrd="0" destOrd="0" presId="urn:microsoft.com/office/officeart/2018/2/layout/IconVerticalSolidList"/>
    <dgm:cxn modelId="{9EB80B9A-C61C-4144-90F5-03E58095DE44}" type="presOf" srcId="{A0E7BBE2-A76A-44CB-90D2-5104B5ECF234}" destId="{B9415A0D-73C9-4DD8-9129-A126EF3C8206}" srcOrd="0" destOrd="0" presId="urn:microsoft.com/office/officeart/2018/2/layout/IconVerticalSolidList"/>
    <dgm:cxn modelId="{AB51D9E1-0B53-442B-B506-617D048C3ECB}" type="presOf" srcId="{1BE6DE0A-7558-4D4A-950B-2FC955102C7E}" destId="{4F8C8E09-10F5-4099-A7E5-CA7B2B194521}" srcOrd="0" destOrd="0" presId="urn:microsoft.com/office/officeart/2018/2/layout/IconVerticalSolidList"/>
    <dgm:cxn modelId="{B8ABBBD7-40E3-48E2-83BC-67C92F828D2E}" type="presOf" srcId="{24BDBB28-077A-4103-94BB-36D30C8E7FD7}" destId="{93F504AB-32EB-4202-A517-86B0FED19DA1}" srcOrd="0" destOrd="0" presId="urn:microsoft.com/office/officeart/2018/2/layout/IconVerticalSolidList"/>
    <dgm:cxn modelId="{2C6FB43F-B159-453F-ADDB-DA04D5497974}" type="presParOf" srcId="{FDCFF802-C8C8-4FFA-8E85-3A192ADF0C3B}" destId="{459E8D3C-72E8-4CC5-83A9-8A192723BDBA}" srcOrd="0" destOrd="0" presId="urn:microsoft.com/office/officeart/2018/2/layout/IconVerticalSolidList"/>
    <dgm:cxn modelId="{D0C1FA0B-13A3-4924-8220-E1CB302F842C}" type="presParOf" srcId="{459E8D3C-72E8-4CC5-83A9-8A192723BDBA}" destId="{68FBB067-8F3D-4F0C-A5F2-D05F7E6541E2}" srcOrd="0" destOrd="0" presId="urn:microsoft.com/office/officeart/2018/2/layout/IconVerticalSolidList"/>
    <dgm:cxn modelId="{9A0DDFA4-CD6D-47AA-B0DF-3A53226FE0E2}" type="presParOf" srcId="{459E8D3C-72E8-4CC5-83A9-8A192723BDBA}" destId="{B4D8780C-6D4C-4729-839E-07D94227BD47}" srcOrd="1" destOrd="0" presId="urn:microsoft.com/office/officeart/2018/2/layout/IconVerticalSolidList"/>
    <dgm:cxn modelId="{AB4B9082-68F8-4FA2-BA05-0A78E010927F}" type="presParOf" srcId="{459E8D3C-72E8-4CC5-83A9-8A192723BDBA}" destId="{DB6C4369-BC19-4BA2-B71F-84741AF67557}" srcOrd="2" destOrd="0" presId="urn:microsoft.com/office/officeart/2018/2/layout/IconVerticalSolidList"/>
    <dgm:cxn modelId="{7F9F1EEA-E8AD-496A-9006-37F59824EC11}" type="presParOf" srcId="{459E8D3C-72E8-4CC5-83A9-8A192723BDBA}" destId="{4F8C8E09-10F5-4099-A7E5-CA7B2B194521}" srcOrd="3" destOrd="0" presId="urn:microsoft.com/office/officeart/2018/2/layout/IconVerticalSolidList"/>
    <dgm:cxn modelId="{A9B9CF30-DC29-4790-90B8-615B1BD08CC6}" type="presParOf" srcId="{FDCFF802-C8C8-4FFA-8E85-3A192ADF0C3B}" destId="{AE028148-B653-45C3-A6CD-28562392E287}" srcOrd="1" destOrd="0" presId="urn:microsoft.com/office/officeart/2018/2/layout/IconVerticalSolidList"/>
    <dgm:cxn modelId="{F8256B81-0823-4BB9-8B27-66459AEB5990}" type="presParOf" srcId="{FDCFF802-C8C8-4FFA-8E85-3A192ADF0C3B}" destId="{06DE23CB-40BA-446E-9E56-A74A62022E65}" srcOrd="2" destOrd="0" presId="urn:microsoft.com/office/officeart/2018/2/layout/IconVerticalSolidList"/>
    <dgm:cxn modelId="{19689484-E732-4DBE-B287-DF6E59D9E075}" type="presParOf" srcId="{06DE23CB-40BA-446E-9E56-A74A62022E65}" destId="{9BF92A14-C91D-40B2-ADA9-5B41C995F1C5}" srcOrd="0" destOrd="0" presId="urn:microsoft.com/office/officeart/2018/2/layout/IconVerticalSolidList"/>
    <dgm:cxn modelId="{33577136-B743-46CF-B096-C6A63DCA0902}" type="presParOf" srcId="{06DE23CB-40BA-446E-9E56-A74A62022E65}" destId="{2D0543F5-0CE9-4770-AAED-5D73E1797CA1}" srcOrd="1" destOrd="0" presId="urn:microsoft.com/office/officeart/2018/2/layout/IconVerticalSolidList"/>
    <dgm:cxn modelId="{4469EF01-E652-4A92-8ECF-18943CCC7FED}" type="presParOf" srcId="{06DE23CB-40BA-446E-9E56-A74A62022E65}" destId="{92C50C17-976B-44AE-848A-633B27BDA255}" srcOrd="2" destOrd="0" presId="urn:microsoft.com/office/officeart/2018/2/layout/IconVerticalSolidList"/>
    <dgm:cxn modelId="{7A7DB27B-65E9-4FD1-9DD0-A65AB3F5697E}" type="presParOf" srcId="{06DE23CB-40BA-446E-9E56-A74A62022E65}" destId="{93F504AB-32EB-4202-A517-86B0FED19DA1}" srcOrd="3" destOrd="0" presId="urn:microsoft.com/office/officeart/2018/2/layout/IconVerticalSolidList"/>
    <dgm:cxn modelId="{DBD1C713-D8CD-4326-8ECA-130DB83E88F6}" type="presParOf" srcId="{FDCFF802-C8C8-4FFA-8E85-3A192ADF0C3B}" destId="{4F1A9254-879A-4516-B982-26765AD95E16}" srcOrd="3" destOrd="0" presId="urn:microsoft.com/office/officeart/2018/2/layout/IconVerticalSolidList"/>
    <dgm:cxn modelId="{0671225D-7BD7-400D-994A-F4CD2CF26566}" type="presParOf" srcId="{FDCFF802-C8C8-4FFA-8E85-3A192ADF0C3B}" destId="{64CE7628-EF73-4D5B-AC28-F87B419482C2}" srcOrd="4" destOrd="0" presId="urn:microsoft.com/office/officeart/2018/2/layout/IconVerticalSolidList"/>
    <dgm:cxn modelId="{ED355228-A0F3-4E13-A96A-7D9412D9AF9B}" type="presParOf" srcId="{64CE7628-EF73-4D5B-AC28-F87B419482C2}" destId="{79BD6303-027E-4C44-BD37-9CA6B567D6FB}" srcOrd="0" destOrd="0" presId="urn:microsoft.com/office/officeart/2018/2/layout/IconVerticalSolidList"/>
    <dgm:cxn modelId="{86D57767-D4B7-455C-9E57-02893451643D}" type="presParOf" srcId="{64CE7628-EF73-4D5B-AC28-F87B419482C2}" destId="{7E625E0E-2130-4D61-B197-ADBBBB0DAC27}" srcOrd="1" destOrd="0" presId="urn:microsoft.com/office/officeart/2018/2/layout/IconVerticalSolidList"/>
    <dgm:cxn modelId="{39BA6078-60E9-4F44-9097-A4031AC11E24}" type="presParOf" srcId="{64CE7628-EF73-4D5B-AC28-F87B419482C2}" destId="{735DD8D9-A3AC-4706-A133-16DFD4D93162}" srcOrd="2" destOrd="0" presId="urn:microsoft.com/office/officeart/2018/2/layout/IconVerticalSolidList"/>
    <dgm:cxn modelId="{02D5A2B5-6B27-4CCB-957C-9824B0572CB6}" type="presParOf" srcId="{64CE7628-EF73-4D5B-AC28-F87B419482C2}" destId="{B9415A0D-73C9-4DD8-9129-A126EF3C820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4E3737-1C1D-49E7-8607-B08EFDB0F9D6}">
      <dsp:nvSpPr>
        <dsp:cNvPr id="0" name=""/>
        <dsp:cNvSpPr/>
      </dsp:nvSpPr>
      <dsp:spPr>
        <a:xfrm>
          <a:off x="0" y="593558"/>
          <a:ext cx="4483453" cy="10958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D7E929-713F-4B54-A9F3-FC47FC1DFCB6}">
      <dsp:nvSpPr>
        <dsp:cNvPr id="0" name=""/>
        <dsp:cNvSpPr/>
      </dsp:nvSpPr>
      <dsp:spPr>
        <a:xfrm>
          <a:off x="331479" y="840113"/>
          <a:ext cx="602690" cy="60269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CD7651-8032-4B73-937A-51769D5054F2}">
      <dsp:nvSpPr>
        <dsp:cNvPr id="0" name=""/>
        <dsp:cNvSpPr/>
      </dsp:nvSpPr>
      <dsp:spPr>
        <a:xfrm>
          <a:off x="1265649" y="593558"/>
          <a:ext cx="3217803" cy="1095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972" tIns="115972" rIns="115972" bIns="115972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/>
            <a:t>Proceso: fases</a:t>
          </a:r>
          <a:endParaRPr lang="en-US" sz="2500" kern="1200"/>
        </a:p>
      </dsp:txBody>
      <dsp:txXfrm>
        <a:off x="1265649" y="593558"/>
        <a:ext cx="3217803" cy="1095800"/>
      </dsp:txXfrm>
    </dsp:sp>
    <dsp:sp modelId="{D86D49F4-F3DC-4BD4-84C1-2EDAA0528909}">
      <dsp:nvSpPr>
        <dsp:cNvPr id="0" name=""/>
        <dsp:cNvSpPr/>
      </dsp:nvSpPr>
      <dsp:spPr>
        <a:xfrm>
          <a:off x="0" y="1963308"/>
          <a:ext cx="4483453" cy="10958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DD01B4-2052-46F0-82D7-AD54D4B14102}">
      <dsp:nvSpPr>
        <dsp:cNvPr id="0" name=""/>
        <dsp:cNvSpPr/>
      </dsp:nvSpPr>
      <dsp:spPr>
        <a:xfrm>
          <a:off x="331479" y="2209863"/>
          <a:ext cx="602690" cy="60269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9CF85-63FB-45F5-99C5-CAFD5014F9F6}">
      <dsp:nvSpPr>
        <dsp:cNvPr id="0" name=""/>
        <dsp:cNvSpPr/>
      </dsp:nvSpPr>
      <dsp:spPr>
        <a:xfrm>
          <a:off x="1265649" y="1963308"/>
          <a:ext cx="3217803" cy="1095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972" tIns="115972" rIns="115972" bIns="115972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/>
            <a:t>Reconocimientos académicos</a:t>
          </a:r>
          <a:endParaRPr lang="en-US" sz="2500" kern="1200"/>
        </a:p>
      </dsp:txBody>
      <dsp:txXfrm>
        <a:off x="1265649" y="1963308"/>
        <a:ext cx="3217803" cy="1095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729F27-E3A1-4F4A-9C5E-3E3D8C95CF63}">
      <dsp:nvSpPr>
        <dsp:cNvPr id="0" name=""/>
        <dsp:cNvSpPr/>
      </dsp:nvSpPr>
      <dsp:spPr>
        <a:xfrm>
          <a:off x="0" y="71209"/>
          <a:ext cx="5098256" cy="87395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b="1" kern="1200"/>
            <a:t>ANTES DE IRSE</a:t>
          </a:r>
          <a:endParaRPr lang="en-US" sz="2200" kern="1200"/>
        </a:p>
      </dsp:txBody>
      <dsp:txXfrm>
        <a:off x="42663" y="113872"/>
        <a:ext cx="5012930" cy="788627"/>
      </dsp:txXfrm>
    </dsp:sp>
    <dsp:sp modelId="{AB85561A-93FF-41EE-9249-FB9583E7AF47}">
      <dsp:nvSpPr>
        <dsp:cNvPr id="0" name=""/>
        <dsp:cNvSpPr/>
      </dsp:nvSpPr>
      <dsp:spPr>
        <a:xfrm>
          <a:off x="0" y="1008522"/>
          <a:ext cx="5098256" cy="873953"/>
        </a:xfrm>
        <a:prstGeom prst="roundRect">
          <a:avLst/>
        </a:prstGeom>
        <a:solidFill>
          <a:schemeClr val="accent5">
            <a:hueOff val="785595"/>
            <a:satOff val="-3757"/>
            <a:lumOff val="411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b="1" kern="1200"/>
            <a:t>1. Adjudicación definitiva – OFICINA RRII FADE</a:t>
          </a:r>
          <a:endParaRPr lang="en-US" sz="2200" kern="1200"/>
        </a:p>
      </dsp:txBody>
      <dsp:txXfrm>
        <a:off x="42663" y="1051185"/>
        <a:ext cx="5012930" cy="788627"/>
      </dsp:txXfrm>
    </dsp:sp>
    <dsp:sp modelId="{04AFCEFF-833F-4F70-BE26-E355BBB298F4}">
      <dsp:nvSpPr>
        <dsp:cNvPr id="0" name=""/>
        <dsp:cNvSpPr/>
      </dsp:nvSpPr>
      <dsp:spPr>
        <a:xfrm>
          <a:off x="0" y="1945836"/>
          <a:ext cx="5098256" cy="873953"/>
        </a:xfrm>
        <a:prstGeom prst="roundRect">
          <a:avLst/>
        </a:prstGeom>
        <a:solidFill>
          <a:schemeClr val="accent5">
            <a:hueOff val="1571189"/>
            <a:satOff val="-7513"/>
            <a:lumOff val="823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b="1" kern="1200"/>
            <a:t>2. Comunicación a universidades de destino </a:t>
          </a:r>
          <a:r>
            <a:rPr lang="es-ES" sz="2200" b="1" kern="1200">
              <a:latin typeface="Calibri Light" panose="020F0302020204030204"/>
            </a:rPr>
            <a:t>(Nominación) –</a:t>
          </a:r>
          <a:r>
            <a:rPr lang="es-ES" sz="2200" b="1" kern="1200"/>
            <a:t> OFICINA RRII FADE</a:t>
          </a:r>
          <a:endParaRPr lang="en-US" sz="2200" kern="1200"/>
        </a:p>
      </dsp:txBody>
      <dsp:txXfrm>
        <a:off x="42663" y="1988499"/>
        <a:ext cx="5012930" cy="788627"/>
      </dsp:txXfrm>
    </dsp:sp>
    <dsp:sp modelId="{D3CE7E6A-C9A6-4804-A779-C8B5C6AA8DEB}">
      <dsp:nvSpPr>
        <dsp:cNvPr id="0" name=""/>
        <dsp:cNvSpPr/>
      </dsp:nvSpPr>
      <dsp:spPr>
        <a:xfrm>
          <a:off x="0" y="2883149"/>
          <a:ext cx="5098256" cy="873953"/>
        </a:xfrm>
        <a:prstGeom prst="roundRect">
          <a:avLst/>
        </a:prstGeom>
        <a:solidFill>
          <a:schemeClr val="accent5">
            <a:hueOff val="2356783"/>
            <a:satOff val="-11270"/>
            <a:lumOff val="12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b="1" kern="1200"/>
            <a:t>3. Envío de </a:t>
          </a:r>
          <a:r>
            <a:rPr lang="es-ES" sz="2200" b="1" i="1" kern="1200" err="1"/>
            <a:t>application</a:t>
          </a:r>
          <a:r>
            <a:rPr lang="es-ES" sz="2200" b="1" kern="1200"/>
            <a:t> (antes del plazo) – OFICINA RRII FADE/ALUMNO</a:t>
          </a:r>
          <a:endParaRPr lang="en-US" sz="2200" kern="1200"/>
        </a:p>
      </dsp:txBody>
      <dsp:txXfrm>
        <a:off x="42663" y="2925812"/>
        <a:ext cx="5012930" cy="788627"/>
      </dsp:txXfrm>
    </dsp:sp>
    <dsp:sp modelId="{B96DF7A9-78AF-49D0-9DBD-E75282960907}">
      <dsp:nvSpPr>
        <dsp:cNvPr id="0" name=""/>
        <dsp:cNvSpPr/>
      </dsp:nvSpPr>
      <dsp:spPr>
        <a:xfrm>
          <a:off x="0" y="3757102"/>
          <a:ext cx="5098256" cy="1821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700" kern="1200"/>
            <a:t>Preparación de </a:t>
          </a:r>
          <a:r>
            <a:rPr lang="es-ES" sz="1700" i="1" kern="1200" err="1"/>
            <a:t>application</a:t>
          </a:r>
          <a:r>
            <a:rPr lang="es-ES" sz="1700" i="1" kern="1200"/>
            <a:t> </a:t>
          </a:r>
          <a:r>
            <a:rPr lang="es-ES" sz="1700" kern="1200"/>
            <a:t>(on-line o papel) - </a:t>
          </a:r>
          <a:r>
            <a:rPr lang="es-ES" sz="1700" b="1" kern="1200">
              <a:latin typeface="Calibri Light" panose="020F0302020204030204"/>
            </a:rPr>
            <a:t>ESTUDIANTE</a:t>
          </a:r>
          <a:endParaRPr lang="en-US" sz="1700" kern="120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700" kern="1200">
              <a:latin typeface="Calibri Light" panose="020F0302020204030204"/>
            </a:rPr>
            <a:t> </a:t>
          </a:r>
          <a:r>
            <a:rPr lang="es-ES" sz="1700" kern="1200"/>
            <a:t>Contenido/documentación exigida: LA QUE PIDA LA UNIVERSIDAD DE DESTINO (normalmente solicitud + </a:t>
          </a:r>
          <a:r>
            <a:rPr lang="es-ES" sz="1700" kern="1200" err="1"/>
            <a:t>learning</a:t>
          </a:r>
          <a:r>
            <a:rPr lang="es-ES" sz="1700" kern="1200"/>
            <a:t> </a:t>
          </a:r>
          <a:r>
            <a:rPr lang="es-ES" sz="1700" kern="1200" err="1"/>
            <a:t>agreement</a:t>
          </a:r>
          <a:r>
            <a:rPr lang="es-ES" sz="1700" kern="1200"/>
            <a:t>)</a:t>
          </a:r>
          <a:endParaRPr lang="en-US" sz="1700" kern="120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700" kern="1200">
              <a:latin typeface="Calibri Light" panose="020F0302020204030204"/>
            </a:rPr>
            <a:t>Entrega</a:t>
          </a:r>
          <a:r>
            <a:rPr lang="es-ES" sz="1700" b="1" kern="1200"/>
            <a:t> </a:t>
          </a:r>
          <a:r>
            <a:rPr lang="es-ES" sz="1700" kern="1200"/>
            <a:t>de</a:t>
          </a:r>
          <a:r>
            <a:rPr lang="es-ES" sz="1700" b="1" kern="1200"/>
            <a:t> TODA LA DOCUMENTACIÓN</a:t>
          </a:r>
          <a:r>
            <a:rPr lang="es-ES" sz="1700" kern="1200"/>
            <a:t> en la oficina de RRII</a:t>
          </a:r>
          <a:r>
            <a:rPr lang="es-ES" sz="1700" kern="1200">
              <a:latin typeface="Calibri Light" panose="020F0302020204030204"/>
            </a:rPr>
            <a:t> </a:t>
          </a:r>
          <a:r>
            <a:rPr lang="es-ES" sz="1700" kern="1200"/>
            <a:t>FADE o por email o directamente on-line.</a:t>
          </a:r>
          <a:endParaRPr lang="en-US" sz="1700" kern="1200"/>
        </a:p>
      </dsp:txBody>
      <dsp:txXfrm>
        <a:off x="0" y="3757102"/>
        <a:ext cx="5098256" cy="18216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729F27-E3A1-4F4A-9C5E-3E3D8C95CF63}">
      <dsp:nvSpPr>
        <dsp:cNvPr id="0" name=""/>
        <dsp:cNvSpPr/>
      </dsp:nvSpPr>
      <dsp:spPr>
        <a:xfrm>
          <a:off x="0" y="97484"/>
          <a:ext cx="5098256" cy="10328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dirty="0"/>
            <a:t>ANTES DE IRSE</a:t>
          </a:r>
          <a:endParaRPr lang="en-US" sz="2600" kern="1200" dirty="0"/>
        </a:p>
      </dsp:txBody>
      <dsp:txXfrm>
        <a:off x="50420" y="147904"/>
        <a:ext cx="4997416" cy="932014"/>
      </dsp:txXfrm>
    </dsp:sp>
    <dsp:sp modelId="{AB85561A-93FF-41EE-9249-FB9583E7AF47}">
      <dsp:nvSpPr>
        <dsp:cNvPr id="0" name=""/>
        <dsp:cNvSpPr/>
      </dsp:nvSpPr>
      <dsp:spPr>
        <a:xfrm>
          <a:off x="0" y="1205218"/>
          <a:ext cx="5098256" cy="1032854"/>
        </a:xfrm>
        <a:prstGeom prst="roundRect">
          <a:avLst/>
        </a:prstGeom>
        <a:solidFill>
          <a:schemeClr val="accent5">
            <a:hueOff val="1178392"/>
            <a:satOff val="-5635"/>
            <a:lumOff val="61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dirty="0">
              <a:latin typeface="Calibri Light" panose="020F0302020204030204"/>
            </a:rPr>
            <a:t>4. Aceptación en la universidad de destino</a:t>
          </a:r>
          <a:endParaRPr lang="en-US" sz="2600" kern="1200" dirty="0"/>
        </a:p>
      </dsp:txBody>
      <dsp:txXfrm>
        <a:off x="50420" y="1255638"/>
        <a:ext cx="4997416" cy="932014"/>
      </dsp:txXfrm>
    </dsp:sp>
    <dsp:sp modelId="{04AFCEFF-833F-4F70-BE26-E355BBB298F4}">
      <dsp:nvSpPr>
        <dsp:cNvPr id="0" name=""/>
        <dsp:cNvSpPr/>
      </dsp:nvSpPr>
      <dsp:spPr>
        <a:xfrm>
          <a:off x="0" y="2312953"/>
          <a:ext cx="5098256" cy="1032854"/>
        </a:xfrm>
        <a:prstGeom prst="roundRect">
          <a:avLst/>
        </a:prstGeom>
        <a:solidFill>
          <a:schemeClr val="accent5">
            <a:hueOff val="2356783"/>
            <a:satOff val="-11270"/>
            <a:lumOff val="12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dirty="0">
              <a:latin typeface="Calibri Light" panose="020F0302020204030204"/>
            </a:rPr>
            <a:t>5. Preparación de propuesta de reconocimientos – ESTUDIANTE</a:t>
          </a:r>
          <a:endParaRPr lang="en-US" sz="2600" kern="1200" dirty="0">
            <a:latin typeface="Calibri Light" panose="020F0302020204030204"/>
          </a:endParaRPr>
        </a:p>
      </dsp:txBody>
      <dsp:txXfrm>
        <a:off x="50420" y="2363373"/>
        <a:ext cx="4997416" cy="932014"/>
      </dsp:txXfrm>
    </dsp:sp>
    <dsp:sp modelId="{CD657E9C-96A1-404D-A9A2-FC8F80EEBD08}">
      <dsp:nvSpPr>
        <dsp:cNvPr id="0" name=""/>
        <dsp:cNvSpPr/>
      </dsp:nvSpPr>
      <dsp:spPr>
        <a:xfrm>
          <a:off x="0" y="3345807"/>
          <a:ext cx="5098256" cy="2206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33020" rIns="184912" bIns="33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b="1" kern="1200" dirty="0">
              <a:latin typeface="Calibri Light" panose="020F0302020204030204"/>
            </a:rPr>
            <a:t>Ajustada con la matrícula en movilidad</a:t>
          </a:r>
          <a:endParaRPr lang="es-ES" sz="2000" b="1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b="1" kern="1200" dirty="0">
              <a:latin typeface="Calibri Light" panose="020F0302020204030204"/>
            </a:rPr>
            <a:t>Plazo 1/07/25 - estudiantes con estancias Semestre A o A+B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b="1" kern="1200" dirty="0">
              <a:latin typeface="Calibri Light" panose="020F0302020204030204"/>
            </a:rPr>
            <a:t>Plazo 15/10/25 - estudiantes con estancias Semestre B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b="1" kern="1200" dirty="0">
              <a:latin typeface="Calibri Light" panose="020F0302020204030204"/>
            </a:rPr>
            <a:t>Subir el </a:t>
          </a:r>
          <a:r>
            <a:rPr lang="es-ES" sz="2000" b="1" kern="1200" dirty="0" err="1">
              <a:latin typeface="Calibri Light" panose="020F0302020204030204"/>
            </a:rPr>
            <a:t>Learning</a:t>
          </a:r>
          <a:r>
            <a:rPr lang="es-ES" sz="2000" b="1" kern="1200" dirty="0">
              <a:latin typeface="Calibri Light" panose="020F0302020204030204"/>
            </a:rPr>
            <a:t> </a:t>
          </a:r>
          <a:r>
            <a:rPr lang="es-ES" sz="2000" b="1" kern="1200" dirty="0" err="1">
              <a:latin typeface="Calibri Light" panose="020F0302020204030204"/>
            </a:rPr>
            <a:t>Agreement</a:t>
          </a:r>
          <a:r>
            <a:rPr lang="es-ES" sz="2000" b="1" kern="1200" dirty="0">
              <a:latin typeface="Calibri Light" panose="020F0302020204030204"/>
            </a:rPr>
            <a:t> previo firmado por todas las partes.</a:t>
          </a:r>
        </a:p>
      </dsp:txBody>
      <dsp:txXfrm>
        <a:off x="0" y="3345807"/>
        <a:ext cx="5098256" cy="22066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729F27-E3A1-4F4A-9C5E-3E3D8C95CF63}">
      <dsp:nvSpPr>
        <dsp:cNvPr id="0" name=""/>
        <dsp:cNvSpPr/>
      </dsp:nvSpPr>
      <dsp:spPr>
        <a:xfrm>
          <a:off x="0" y="337066"/>
          <a:ext cx="5098256" cy="147957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/>
            <a:t>ANTES DE IRSE</a:t>
          </a:r>
          <a:endParaRPr lang="en-US" sz="2100" kern="1200" dirty="0"/>
        </a:p>
      </dsp:txBody>
      <dsp:txXfrm>
        <a:off x="72227" y="409293"/>
        <a:ext cx="4953802" cy="1335120"/>
      </dsp:txXfrm>
    </dsp:sp>
    <dsp:sp modelId="{AB85561A-93FF-41EE-9249-FB9583E7AF47}">
      <dsp:nvSpPr>
        <dsp:cNvPr id="0" name=""/>
        <dsp:cNvSpPr/>
      </dsp:nvSpPr>
      <dsp:spPr>
        <a:xfrm>
          <a:off x="0" y="1877121"/>
          <a:ext cx="5098256" cy="1479574"/>
        </a:xfrm>
        <a:prstGeom prst="roundRect">
          <a:avLst/>
        </a:prstGeom>
        <a:solidFill>
          <a:schemeClr val="accent5">
            <a:hueOff val="2356783"/>
            <a:satOff val="-11270"/>
            <a:lumOff val="12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>
              <a:latin typeface="Calibri Light" panose="020F0302020204030204"/>
            </a:rPr>
            <a:t>6.</a:t>
          </a:r>
          <a:r>
            <a:rPr lang="es-ES" sz="2100" b="1" kern="1200" dirty="0">
              <a:solidFill>
                <a:schemeClr val="bg1"/>
              </a:solidFill>
              <a:latin typeface="Calibri Light" panose="020F0302020204030204"/>
            </a:rPr>
            <a:t> </a:t>
          </a:r>
          <a:r>
            <a:rPr lang="es-ES" sz="2100" b="1" kern="1200" dirty="0">
              <a:solidFill>
                <a:schemeClr val="bg1"/>
              </a:solidFill>
              <a:latin typeface="Calibri"/>
              <a:cs typeface="Calibri"/>
            </a:rPr>
            <a:t>Subida de documentación en AIRE (DNI, TSE, seguro de viaje, datos bancarios convenio subvención, aceptación beca, etc.): </a:t>
          </a:r>
        </a:p>
      </dsp:txBody>
      <dsp:txXfrm>
        <a:off x="72227" y="1949348"/>
        <a:ext cx="4953802" cy="1335120"/>
      </dsp:txXfrm>
    </dsp:sp>
    <dsp:sp modelId="{53B5101D-0732-4551-8CF7-A3CF9FA8D589}">
      <dsp:nvSpPr>
        <dsp:cNvPr id="0" name=""/>
        <dsp:cNvSpPr/>
      </dsp:nvSpPr>
      <dsp:spPr>
        <a:xfrm>
          <a:off x="0" y="3356695"/>
          <a:ext cx="5098256" cy="1956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26670" rIns="149352" bIns="2667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600" b="0" kern="1200" dirty="0">
              <a:solidFill>
                <a:srgbClr val="404040"/>
              </a:solidFill>
              <a:latin typeface="Calibri"/>
              <a:cs typeface="Calibri"/>
            </a:rPr>
            <a:t>Estudiantes con beca de semestre A o A+B:</a:t>
          </a:r>
          <a:br>
            <a:rPr lang="es-ES" sz="1600" b="0" kern="1200" dirty="0">
              <a:solidFill>
                <a:srgbClr val="404040"/>
              </a:solidFill>
              <a:latin typeface="Calibri"/>
              <a:cs typeface="Calibri"/>
            </a:rPr>
          </a:br>
          <a:r>
            <a:rPr lang="es-ES" sz="1600" b="0" kern="1200" dirty="0">
              <a:solidFill>
                <a:srgbClr val="404040"/>
              </a:solidFill>
              <a:latin typeface="Calibri"/>
              <a:cs typeface="Calibri"/>
            </a:rPr>
            <a:t> Cuanto antes - Fecha límite una semana de antelación (ojo agosto inhábil) – </a:t>
          </a:r>
          <a:r>
            <a:rPr lang="es-ES" sz="1600" b="1" kern="1200" dirty="0">
              <a:solidFill>
                <a:srgbClr val="404040"/>
              </a:solidFill>
              <a:latin typeface="Calibri"/>
              <a:cs typeface="Calibri"/>
            </a:rPr>
            <a:t>Antes del </a:t>
          </a:r>
          <a:r>
            <a:rPr lang="es-ES" sz="1600" b="1" kern="1200" dirty="0">
              <a:solidFill>
                <a:srgbClr val="000000"/>
              </a:solidFill>
              <a:latin typeface="Calibri"/>
              <a:cs typeface="Calibri"/>
            </a:rPr>
            <a:t>15/07/2025</a:t>
          </a:r>
          <a:endParaRPr lang="es-ES" sz="1600" b="0" kern="1200" dirty="0">
            <a:solidFill>
              <a:srgbClr val="000000"/>
            </a:solidFill>
            <a:latin typeface="Calibri"/>
            <a:cs typeface="Calibri"/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600" b="0" kern="1200" dirty="0">
              <a:solidFill>
                <a:srgbClr val="404040"/>
              </a:solidFill>
              <a:latin typeface="Calibri"/>
              <a:cs typeface="Calibri"/>
            </a:rPr>
            <a:t>Estudiantes  con beca de semestre B: - Aproximado</a:t>
          </a:r>
          <a:r>
            <a:rPr lang="es-ES" sz="1600" b="0" kern="1200" dirty="0">
              <a:solidFill>
                <a:srgbClr val="000000"/>
              </a:solidFill>
              <a:latin typeface="Calibri"/>
              <a:cs typeface="Calibri"/>
            </a:rPr>
            <a:t> </a:t>
          </a:r>
          <a:r>
            <a:rPr lang="es-ES" sz="1600" b="1" kern="1200" dirty="0">
              <a:solidFill>
                <a:srgbClr val="000000"/>
              </a:solidFill>
              <a:latin typeface="Calibri"/>
              <a:cs typeface="Calibri"/>
            </a:rPr>
            <a:t>15/12/2025</a:t>
          </a:r>
          <a:endParaRPr lang="es-ES" sz="1600" b="0" kern="1200" dirty="0">
            <a:solidFill>
              <a:srgbClr val="000000"/>
            </a:solidFill>
            <a:latin typeface="Calibri"/>
            <a:cs typeface="Calibri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600" b="0" kern="1200" dirty="0">
              <a:solidFill>
                <a:srgbClr val="404040"/>
              </a:solidFill>
              <a:latin typeface="Calibri"/>
              <a:cs typeface="Calibri"/>
            </a:rPr>
            <a:t>Importante: todos los documentos deben firmarse  obligatoriamente con firma electrónica (certificado digital). Se debe de solicitar ya. Información</a:t>
          </a:r>
          <a:endParaRPr lang="es-ES" sz="1600" b="1" kern="1200" dirty="0">
            <a:solidFill>
              <a:srgbClr val="000000"/>
            </a:solidFill>
            <a:latin typeface="Calibri"/>
            <a:cs typeface="Calibri"/>
          </a:endParaRPr>
        </a:p>
      </dsp:txBody>
      <dsp:txXfrm>
        <a:off x="0" y="3356695"/>
        <a:ext cx="5098256" cy="19561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729F27-E3A1-4F4A-9C5E-3E3D8C95CF63}">
      <dsp:nvSpPr>
        <dsp:cNvPr id="0" name=""/>
        <dsp:cNvSpPr/>
      </dsp:nvSpPr>
      <dsp:spPr>
        <a:xfrm>
          <a:off x="0" y="60864"/>
          <a:ext cx="5098256" cy="133116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>
              <a:latin typeface="Calibri Light" panose="020F0302020204030204"/>
            </a:rPr>
            <a:t>DURANTE LA ESTANCIA</a:t>
          </a:r>
          <a:endParaRPr lang="en-US" sz="2400" kern="1200"/>
        </a:p>
      </dsp:txBody>
      <dsp:txXfrm>
        <a:off x="64982" y="125846"/>
        <a:ext cx="4968292" cy="1201203"/>
      </dsp:txXfrm>
    </dsp:sp>
    <dsp:sp modelId="{AB85561A-93FF-41EE-9249-FB9583E7AF47}">
      <dsp:nvSpPr>
        <dsp:cNvPr id="0" name=""/>
        <dsp:cNvSpPr/>
      </dsp:nvSpPr>
      <dsp:spPr>
        <a:xfrm>
          <a:off x="0" y="1461152"/>
          <a:ext cx="5098256" cy="1331167"/>
        </a:xfrm>
        <a:prstGeom prst="roundRect">
          <a:avLst/>
        </a:prstGeom>
        <a:solidFill>
          <a:schemeClr val="accent5">
            <a:hueOff val="1178392"/>
            <a:satOff val="-5635"/>
            <a:lumOff val="61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>
              <a:solidFill>
                <a:schemeClr val="bg1"/>
              </a:solidFill>
              <a:latin typeface="Calibri"/>
              <a:cs typeface="Calibri"/>
            </a:rPr>
            <a:t>7. Incorporación al destino:</a:t>
          </a:r>
          <a:endParaRPr lang="es-ES" sz="2400" b="0" kern="1200">
            <a:solidFill>
              <a:schemeClr val="bg1"/>
            </a:solidFill>
            <a:latin typeface="Calibri"/>
            <a:cs typeface="Calibri"/>
          </a:endParaRPr>
        </a:p>
      </dsp:txBody>
      <dsp:txXfrm>
        <a:off x="64982" y="1526134"/>
        <a:ext cx="4968292" cy="1201203"/>
      </dsp:txXfrm>
    </dsp:sp>
    <dsp:sp modelId="{53B5101D-0732-4551-8CF7-A3CF9FA8D589}">
      <dsp:nvSpPr>
        <dsp:cNvPr id="0" name=""/>
        <dsp:cNvSpPr/>
      </dsp:nvSpPr>
      <dsp:spPr>
        <a:xfrm>
          <a:off x="0" y="2792319"/>
          <a:ext cx="5098256" cy="86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900" b="0" kern="1200">
              <a:solidFill>
                <a:srgbClr val="404040"/>
              </a:solidFill>
              <a:latin typeface="Calibri"/>
              <a:cs typeface="Calibri"/>
            </a:rPr>
            <a:t>Cumplimiento trámites (Justificante incorporación, Learning Agreement firmado por todas las partes).</a:t>
          </a:r>
          <a:endParaRPr lang="en-US" sz="1900" b="0" kern="1200">
            <a:solidFill>
              <a:srgbClr val="000000"/>
            </a:solidFill>
            <a:latin typeface="Calibri"/>
            <a:cs typeface="Calibri"/>
          </a:endParaRPr>
        </a:p>
      </dsp:txBody>
      <dsp:txXfrm>
        <a:off x="0" y="2792319"/>
        <a:ext cx="5098256" cy="869400"/>
      </dsp:txXfrm>
    </dsp:sp>
    <dsp:sp modelId="{2AD85C16-52E9-48DC-90F8-99E910E4928B}">
      <dsp:nvSpPr>
        <dsp:cNvPr id="0" name=""/>
        <dsp:cNvSpPr/>
      </dsp:nvSpPr>
      <dsp:spPr>
        <a:xfrm>
          <a:off x="0" y="3661719"/>
          <a:ext cx="5098256" cy="1331167"/>
        </a:xfrm>
        <a:prstGeom prst="roundRect">
          <a:avLst/>
        </a:prstGeom>
        <a:solidFill>
          <a:schemeClr val="accent5">
            <a:hueOff val="2356783"/>
            <a:satOff val="-11270"/>
            <a:lumOff val="12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>
              <a:solidFill>
                <a:schemeClr val="bg1"/>
              </a:solidFill>
              <a:latin typeface="Calibri"/>
              <a:cs typeface="Calibri"/>
            </a:rPr>
            <a:t>8. Antes de regresar a España: </a:t>
          </a:r>
          <a:r>
            <a:rPr lang="es-ES" sz="2400" kern="1200">
              <a:solidFill>
                <a:schemeClr val="bg1"/>
              </a:solidFill>
              <a:latin typeface="Calibri"/>
              <a:cs typeface="Calibri"/>
            </a:rPr>
            <a:t>cuando estés a punto de finalizar (menos de una semana)</a:t>
          </a:r>
          <a:endParaRPr lang="en-US" sz="2400" kern="1200">
            <a:solidFill>
              <a:schemeClr val="bg1"/>
            </a:solidFill>
            <a:latin typeface="Calibri"/>
            <a:cs typeface="Calibri"/>
          </a:endParaRPr>
        </a:p>
      </dsp:txBody>
      <dsp:txXfrm>
        <a:off x="64982" y="3726701"/>
        <a:ext cx="4968292" cy="1201203"/>
      </dsp:txXfrm>
    </dsp:sp>
    <dsp:sp modelId="{D88E8AAD-6E72-4786-9D70-B515E4E670A2}">
      <dsp:nvSpPr>
        <dsp:cNvPr id="0" name=""/>
        <dsp:cNvSpPr/>
      </dsp:nvSpPr>
      <dsp:spPr>
        <a:xfrm>
          <a:off x="0" y="4992887"/>
          <a:ext cx="5098256" cy="596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900" kern="1200">
              <a:solidFill>
                <a:srgbClr val="404040"/>
              </a:solidFill>
              <a:latin typeface="Calibri"/>
              <a:cs typeface="Calibri"/>
            </a:rPr>
            <a:t>Solicitar a universidad destino firma justificante duración, certificado notas oficial</a:t>
          </a:r>
          <a:endParaRPr lang="en-US" sz="1900" kern="1200">
            <a:solidFill>
              <a:srgbClr val="000000"/>
            </a:solidFill>
            <a:latin typeface="Calibri"/>
            <a:cs typeface="Calibri"/>
          </a:endParaRPr>
        </a:p>
      </dsp:txBody>
      <dsp:txXfrm>
        <a:off x="0" y="4992887"/>
        <a:ext cx="5098256" cy="5961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729F27-E3A1-4F4A-9C5E-3E3D8C95CF63}">
      <dsp:nvSpPr>
        <dsp:cNvPr id="0" name=""/>
        <dsp:cNvSpPr/>
      </dsp:nvSpPr>
      <dsp:spPr>
        <a:xfrm>
          <a:off x="0" y="195695"/>
          <a:ext cx="5098256" cy="8634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0" kern="1200" dirty="0">
              <a:latin typeface="Calibri Light" panose="020F0302020204030204"/>
            </a:rPr>
            <a:t>DESPUÉS DE LA ESTANCIA</a:t>
          </a:r>
          <a:endParaRPr lang="en-US" sz="3600" b="0" kern="1200" dirty="0"/>
        </a:p>
      </dsp:txBody>
      <dsp:txXfrm>
        <a:off x="42151" y="237846"/>
        <a:ext cx="5013954" cy="779158"/>
      </dsp:txXfrm>
    </dsp:sp>
    <dsp:sp modelId="{2AD85C16-52E9-48DC-90F8-99E910E4928B}">
      <dsp:nvSpPr>
        <dsp:cNvPr id="0" name=""/>
        <dsp:cNvSpPr/>
      </dsp:nvSpPr>
      <dsp:spPr>
        <a:xfrm>
          <a:off x="0" y="1162835"/>
          <a:ext cx="5098256" cy="863460"/>
        </a:xfrm>
        <a:prstGeom prst="roundRect">
          <a:avLst/>
        </a:prstGeom>
        <a:solidFill>
          <a:schemeClr val="accent5">
            <a:hueOff val="2356783"/>
            <a:satOff val="-11270"/>
            <a:lumOff val="12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>
              <a:solidFill>
                <a:schemeClr val="bg1"/>
              </a:solidFill>
              <a:latin typeface="Calibri"/>
              <a:cs typeface="Calibri"/>
            </a:rPr>
            <a:t>9. Al regresar a España: </a:t>
          </a:r>
          <a:r>
            <a:rPr lang="es-ES" sz="3600" kern="1200" dirty="0">
              <a:solidFill>
                <a:schemeClr val="bg1"/>
              </a:solidFill>
              <a:latin typeface="Calibri"/>
              <a:cs typeface="Calibri"/>
            </a:rPr>
            <a:t> </a:t>
          </a:r>
          <a:endParaRPr lang="en-US" sz="3600" kern="1200" dirty="0">
            <a:solidFill>
              <a:schemeClr val="bg1"/>
            </a:solidFill>
            <a:latin typeface="Calibri"/>
            <a:cs typeface="Calibri"/>
          </a:endParaRPr>
        </a:p>
      </dsp:txBody>
      <dsp:txXfrm>
        <a:off x="42151" y="1204986"/>
        <a:ext cx="5013954" cy="779158"/>
      </dsp:txXfrm>
    </dsp:sp>
    <dsp:sp modelId="{D88E8AAD-6E72-4786-9D70-B515E4E670A2}">
      <dsp:nvSpPr>
        <dsp:cNvPr id="0" name=""/>
        <dsp:cNvSpPr/>
      </dsp:nvSpPr>
      <dsp:spPr>
        <a:xfrm>
          <a:off x="0" y="2026295"/>
          <a:ext cx="5098256" cy="3427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800" kern="1200" dirty="0">
              <a:solidFill>
                <a:srgbClr val="404040"/>
              </a:solidFill>
              <a:latin typeface="Calibri"/>
              <a:cs typeface="Calibri"/>
            </a:rPr>
            <a:t>Subir justificante duración </a:t>
          </a:r>
          <a:endParaRPr lang="en-US" sz="2800" kern="1200" dirty="0">
            <a:solidFill>
              <a:srgbClr val="000000"/>
            </a:solidFill>
            <a:latin typeface="Calibri"/>
            <a:cs typeface="Calibri"/>
          </a:endParaRP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800" kern="1200" dirty="0">
              <a:latin typeface="Calibri"/>
              <a:cs typeface="Calibri"/>
            </a:rPr>
            <a:t>Entrega certificado de notas oficial en mano (si es original) o envío por email por parte de la universidad de destino (si es electrónico).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800" kern="1200" dirty="0">
              <a:latin typeface="Calibri"/>
              <a:ea typeface="Calibri"/>
              <a:cs typeface="Calibri"/>
            </a:rPr>
            <a:t>Subir el informe final del participante Erasmus.</a:t>
          </a:r>
        </a:p>
      </dsp:txBody>
      <dsp:txXfrm>
        <a:off x="0" y="2026295"/>
        <a:ext cx="5098256" cy="34279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170FD-AFCB-4750-8585-F76C4D458B7E}">
      <dsp:nvSpPr>
        <dsp:cNvPr id="0" name=""/>
        <dsp:cNvSpPr/>
      </dsp:nvSpPr>
      <dsp:spPr>
        <a:xfrm>
          <a:off x="0" y="775869"/>
          <a:ext cx="5098256" cy="63560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/>
            <a:t>- </a:t>
          </a:r>
          <a:r>
            <a:rPr lang="es-ES" sz="1600" b="1" kern="1200" dirty="0"/>
            <a:t>Por bloques de asignaturas</a:t>
          </a:r>
          <a:endParaRPr lang="en-US" sz="1600" kern="1200" dirty="0"/>
        </a:p>
      </dsp:txBody>
      <dsp:txXfrm>
        <a:off x="31028" y="806897"/>
        <a:ext cx="5036200" cy="573546"/>
      </dsp:txXfrm>
    </dsp:sp>
    <dsp:sp modelId="{8770C4EC-3AD0-43C4-8177-FAE265EE68D2}">
      <dsp:nvSpPr>
        <dsp:cNvPr id="0" name=""/>
        <dsp:cNvSpPr/>
      </dsp:nvSpPr>
      <dsp:spPr>
        <a:xfrm>
          <a:off x="0" y="1457552"/>
          <a:ext cx="5098256" cy="635602"/>
        </a:xfrm>
        <a:prstGeom prst="roundRect">
          <a:avLst/>
        </a:prstGeom>
        <a:solidFill>
          <a:schemeClr val="accent2">
            <a:hueOff val="-332956"/>
            <a:satOff val="-147"/>
            <a:lumOff val="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/>
            <a:t>- </a:t>
          </a:r>
          <a:r>
            <a:rPr lang="es-ES" sz="1600" b="1" u="sng" kern="1200" dirty="0"/>
            <a:t>No se pueden mezclar optativas de dos intensificaciones</a:t>
          </a:r>
          <a:endParaRPr lang="en-US" sz="1600" kern="1200" dirty="0"/>
        </a:p>
      </dsp:txBody>
      <dsp:txXfrm>
        <a:off x="31028" y="1488580"/>
        <a:ext cx="5036200" cy="573546"/>
      </dsp:txXfrm>
    </dsp:sp>
    <dsp:sp modelId="{A1CF6DC9-23D2-49ED-95E8-2E18F38838B0}">
      <dsp:nvSpPr>
        <dsp:cNvPr id="0" name=""/>
        <dsp:cNvSpPr/>
      </dsp:nvSpPr>
      <dsp:spPr>
        <a:xfrm>
          <a:off x="0" y="2139234"/>
          <a:ext cx="5098256" cy="635602"/>
        </a:xfrm>
        <a:prstGeom prst="roundRect">
          <a:avLst/>
        </a:prstGeom>
        <a:solidFill>
          <a:schemeClr val="accent2">
            <a:hueOff val="-665912"/>
            <a:satOff val="-293"/>
            <a:lumOff val="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/>
            <a:t>- ADE intensificaciones: </a:t>
          </a:r>
          <a:endParaRPr lang="en-US" sz="1600" kern="1200" dirty="0"/>
        </a:p>
      </dsp:txBody>
      <dsp:txXfrm>
        <a:off x="31028" y="2170262"/>
        <a:ext cx="5036200" cy="573546"/>
      </dsp:txXfrm>
    </dsp:sp>
    <dsp:sp modelId="{62D41903-63D8-4360-BB94-DDDCCD1EBC80}">
      <dsp:nvSpPr>
        <dsp:cNvPr id="0" name=""/>
        <dsp:cNvSpPr/>
      </dsp:nvSpPr>
      <dsp:spPr>
        <a:xfrm>
          <a:off x="0" y="2774837"/>
          <a:ext cx="5098256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200" kern="1200" dirty="0"/>
            <a:t>Asesoría y servicios financieros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200" kern="1200" dirty="0"/>
            <a:t>Organización de empresas industriales y de servicios</a:t>
          </a:r>
          <a:endParaRPr lang="en-US" sz="1200" kern="1200" dirty="0"/>
        </a:p>
      </dsp:txBody>
      <dsp:txXfrm>
        <a:off x="0" y="2774837"/>
        <a:ext cx="5098256" cy="414000"/>
      </dsp:txXfrm>
    </dsp:sp>
    <dsp:sp modelId="{0685CCC3-521D-46F7-8DB1-737DDFC97EC9}">
      <dsp:nvSpPr>
        <dsp:cNvPr id="0" name=""/>
        <dsp:cNvSpPr/>
      </dsp:nvSpPr>
      <dsp:spPr>
        <a:xfrm>
          <a:off x="0" y="3188837"/>
          <a:ext cx="5098256" cy="635602"/>
        </a:xfrm>
        <a:prstGeom prst="roundRect">
          <a:avLst/>
        </a:prstGeom>
        <a:solidFill>
          <a:schemeClr val="accent2">
            <a:hueOff val="-998868"/>
            <a:satOff val="-440"/>
            <a:lumOff val="11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/>
            <a:t>- GAP intensificaciones: </a:t>
          </a:r>
          <a:endParaRPr lang="en-US" sz="1600" kern="1200" dirty="0"/>
        </a:p>
      </dsp:txBody>
      <dsp:txXfrm>
        <a:off x="31028" y="3219865"/>
        <a:ext cx="5036200" cy="573546"/>
      </dsp:txXfrm>
    </dsp:sp>
    <dsp:sp modelId="{84518621-0C70-4CE5-9ABE-E8A9CEDEDE3B}">
      <dsp:nvSpPr>
        <dsp:cNvPr id="0" name=""/>
        <dsp:cNvSpPr/>
      </dsp:nvSpPr>
      <dsp:spPr>
        <a:xfrm>
          <a:off x="0" y="3824439"/>
          <a:ext cx="5098256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870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200" kern="1200" dirty="0"/>
            <a:t>Dirección y gerencia económica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200" kern="1200" dirty="0"/>
            <a:t>Dirección y gerencia jurídica</a:t>
          </a:r>
          <a:endParaRPr lang="en-US" sz="1200" kern="1200" dirty="0"/>
        </a:p>
      </dsp:txBody>
      <dsp:txXfrm>
        <a:off x="0" y="3824439"/>
        <a:ext cx="5098256" cy="414000"/>
      </dsp:txXfrm>
    </dsp:sp>
    <dsp:sp modelId="{A48E7D0D-017E-4324-AD09-A59ECED8190C}">
      <dsp:nvSpPr>
        <dsp:cNvPr id="0" name=""/>
        <dsp:cNvSpPr/>
      </dsp:nvSpPr>
      <dsp:spPr>
        <a:xfrm>
          <a:off x="0" y="4238439"/>
          <a:ext cx="5098256" cy="635602"/>
        </a:xfrm>
        <a:prstGeom prst="roundRec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/>
            <a:t>- ADE: no se puede reconocer </a:t>
          </a:r>
          <a:r>
            <a:rPr lang="es-ES" sz="1600" kern="1200" dirty="0">
              <a:latin typeface="Calibri Light" panose="020F0302020204030204"/>
            </a:rPr>
            <a:t>"Gestión Fiscal", “</a:t>
          </a:r>
          <a:r>
            <a:rPr lang="es-ES" sz="1600" kern="1200" dirty="0"/>
            <a:t>Inteligencia de negocios”</a:t>
          </a:r>
          <a:r>
            <a:rPr lang="es-ES" sz="1600" kern="1200" dirty="0">
              <a:latin typeface="Calibri Light" panose="020F0302020204030204"/>
            </a:rPr>
            <a:t> y "Toma de decisiones con </a:t>
          </a:r>
          <a:r>
            <a:rPr lang="es-ES" sz="1600" kern="1200" dirty="0" err="1">
              <a:latin typeface="Calibri Light" panose="020F0302020204030204"/>
            </a:rPr>
            <a:t>Power</a:t>
          </a:r>
          <a:r>
            <a:rPr lang="es-ES" sz="1600" kern="1200" dirty="0">
              <a:latin typeface="Calibri Light" panose="020F0302020204030204"/>
            </a:rPr>
            <a:t> BI"</a:t>
          </a:r>
          <a:endParaRPr lang="en-US" sz="1600" kern="1200" dirty="0"/>
        </a:p>
      </dsp:txBody>
      <dsp:txXfrm>
        <a:off x="31028" y="4269467"/>
        <a:ext cx="5036200" cy="5735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FBB067-8F3D-4F0C-A5F2-D05F7E6541E2}">
      <dsp:nvSpPr>
        <dsp:cNvPr id="0" name=""/>
        <dsp:cNvSpPr/>
      </dsp:nvSpPr>
      <dsp:spPr>
        <a:xfrm>
          <a:off x="0" y="527"/>
          <a:ext cx="8182744" cy="123412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8780C-6D4C-4729-839E-07D94227BD47}">
      <dsp:nvSpPr>
        <dsp:cNvPr id="0" name=""/>
        <dsp:cNvSpPr/>
      </dsp:nvSpPr>
      <dsp:spPr>
        <a:xfrm>
          <a:off x="373321" y="278204"/>
          <a:ext cx="678766" cy="67876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8C8E09-10F5-4099-A7E5-CA7B2B194521}">
      <dsp:nvSpPr>
        <dsp:cNvPr id="0" name=""/>
        <dsp:cNvSpPr/>
      </dsp:nvSpPr>
      <dsp:spPr>
        <a:xfrm>
          <a:off x="1425410" y="527"/>
          <a:ext cx="6757333" cy="1234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11" tIns="130611" rIns="130611" bIns="130611" numCol="1" spcCol="1270" anchor="ctr" anchorCtr="0">
          <a:noAutofit/>
        </a:bodyPr>
        <a:lstStyle/>
        <a:p>
          <a:pPr lvl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/>
            <a:t>- Asignatura por asignatura </a:t>
          </a:r>
          <a:endParaRPr lang="en-US" sz="2100" kern="1200"/>
        </a:p>
      </dsp:txBody>
      <dsp:txXfrm>
        <a:off x="1425410" y="527"/>
        <a:ext cx="6757333" cy="1234121"/>
      </dsp:txXfrm>
    </dsp:sp>
    <dsp:sp modelId="{9BF92A14-C91D-40B2-ADA9-5B41C995F1C5}">
      <dsp:nvSpPr>
        <dsp:cNvPr id="0" name=""/>
        <dsp:cNvSpPr/>
      </dsp:nvSpPr>
      <dsp:spPr>
        <a:xfrm>
          <a:off x="0" y="1543179"/>
          <a:ext cx="8182744" cy="123412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0543F5-0CE9-4770-AAED-5D73E1797CA1}">
      <dsp:nvSpPr>
        <dsp:cNvPr id="0" name=""/>
        <dsp:cNvSpPr/>
      </dsp:nvSpPr>
      <dsp:spPr>
        <a:xfrm>
          <a:off x="373321" y="1820856"/>
          <a:ext cx="678766" cy="67876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F504AB-32EB-4202-A517-86B0FED19DA1}">
      <dsp:nvSpPr>
        <dsp:cNvPr id="0" name=""/>
        <dsp:cNvSpPr/>
      </dsp:nvSpPr>
      <dsp:spPr>
        <a:xfrm>
          <a:off x="1425410" y="1543179"/>
          <a:ext cx="6757333" cy="1234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11" tIns="130611" rIns="130611" bIns="130611" numCol="1" spcCol="1270" anchor="ctr" anchorCtr="0">
          <a:noAutofit/>
        </a:bodyPr>
        <a:lstStyle/>
        <a:p>
          <a:pPr lvl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/>
            <a:t>- Asignatura UPV por dos o más asignaturas de universidad-destino para cubrir el temario y el número de créditos</a:t>
          </a:r>
          <a:endParaRPr lang="en-US" sz="2100" kern="1200"/>
        </a:p>
      </dsp:txBody>
      <dsp:txXfrm>
        <a:off x="1425410" y="1543179"/>
        <a:ext cx="6757333" cy="1234121"/>
      </dsp:txXfrm>
    </dsp:sp>
    <dsp:sp modelId="{79BD6303-027E-4C44-BD37-9CA6B567D6FB}">
      <dsp:nvSpPr>
        <dsp:cNvPr id="0" name=""/>
        <dsp:cNvSpPr/>
      </dsp:nvSpPr>
      <dsp:spPr>
        <a:xfrm>
          <a:off x="0" y="3085831"/>
          <a:ext cx="8182744" cy="123412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625E0E-2130-4D61-B197-ADBBBB0DAC27}">
      <dsp:nvSpPr>
        <dsp:cNvPr id="0" name=""/>
        <dsp:cNvSpPr/>
      </dsp:nvSpPr>
      <dsp:spPr>
        <a:xfrm>
          <a:off x="373321" y="3363508"/>
          <a:ext cx="678766" cy="67876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415A0D-73C9-4DD8-9129-A126EF3C8206}">
      <dsp:nvSpPr>
        <dsp:cNvPr id="0" name=""/>
        <dsp:cNvSpPr/>
      </dsp:nvSpPr>
      <dsp:spPr>
        <a:xfrm>
          <a:off x="1425410" y="3085831"/>
          <a:ext cx="6757333" cy="1234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11" tIns="130611" rIns="130611" bIns="130611" numCol="1" spcCol="1270" anchor="ctr" anchorCtr="0">
          <a:noAutofit/>
        </a:bodyPr>
        <a:lstStyle/>
        <a:p>
          <a:pPr lvl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/>
            <a:t>- </a:t>
          </a:r>
          <a:r>
            <a:rPr lang="es-ES" sz="2100" b="1" kern="1200"/>
            <a:t>Dobles grados</a:t>
          </a:r>
          <a:r>
            <a:rPr lang="es-ES" sz="2100" kern="1200"/>
            <a:t>: se pueden juntar estas asignaturas en bloque si pertenecen a la misma materia</a:t>
          </a:r>
          <a:endParaRPr lang="en-US" sz="2100" kern="1200"/>
        </a:p>
      </dsp:txBody>
      <dsp:txXfrm>
        <a:off x="1425410" y="3085831"/>
        <a:ext cx="6757333" cy="1234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C3783B-F083-4692-9A2A-0D4E1505EF3B}" type="datetimeFigureOut">
              <a:rPr lang="en-GB" smtClean="0"/>
              <a:t>15/04/2025</a:t>
            </a:fld>
            <a:endParaRPr lang="en-GB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431258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31258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82C31-83C0-48F3-A8B2-A820C7A579B6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8276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674B7-267C-4430-BB59-88BC92DB4A5F}" type="datetimeFigureOut">
              <a:rPr lang="es-ES" smtClean="0"/>
              <a:pPr/>
              <a:t>15/04/2025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2BA87-9B8D-4C4D-BD53-52AE8137DA80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6732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ED30-3EDF-4D50-BD11-5ACFE9224FCB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5034332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945A-E49B-4630-8E24-ED525AEE3F38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8488047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624E-E6C4-4CEA-9E15-53EE6804591F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260669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2BE25-7A9A-43AC-AA21-F04A85CCF758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2353964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2180-4945-45B9-B98A-B5333BBCD19D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6208010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37B70-B773-4D05-8846-44B5662AF9BC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185438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4C53-2CE3-4F3B-9A1C-684440E2EAAD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780782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CE1C6309-562F-4A99-9B64-0BA8695F83C5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877873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B094-C902-49B4-A8ED-9ABD4E5F5E40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7617528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E3181-D27E-4378-889A-05CA222ECDD4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1407142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F8670-F58D-4E86-8DF6-AA6835D2D511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13037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9144001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B37B70-B773-4D05-8846-44B5662AF9BC}" type="datetime1">
              <a:rPr lang="es-ES" smtClean="0"/>
              <a:pPr/>
              <a:t>15/04/2025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A4D560B-874F-44DA-A0CA-DC9E36954236}" type="slidenum">
              <a:rPr lang="es-ES" smtClean="0"/>
              <a:pPr/>
              <a:t>‹Nº›</a:t>
            </a:fld>
            <a:endParaRPr lang="es-E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2633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ransition spd="med">
    <p:wipe dir="r"/>
  </p:transition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pv.es/entidades/OPII/infoweb/pi/info/Firma-digital2023.pdf" TargetMode="External"/><Relationship Id="rId3" Type="http://schemas.openxmlformats.org/officeDocument/2006/relationships/diagramLayout" Target="../diagrams/layout4.xml"/><Relationship Id="rId7" Type="http://schemas.openxmlformats.org/officeDocument/2006/relationships/hyperlink" Target="https://www.upv.es/entidades/OPII/infoweb/pi/info/DocErasmus2024.pdf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pv.es/entidades/ade/estudiantes-fade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upv.es/entidades/SA/ciclos/1154514normalc.htm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pv.es/titulaciones/GADE/menu_1012984c.html" TargetMode="External"/><Relationship Id="rId2" Type="http://schemas.openxmlformats.org/officeDocument/2006/relationships/hyperlink" Target="https://www.upv.es/entidades/ade/estudiantes-fad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16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upv.es/entidades/ade/erasmus-2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intade@ade.upv.es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hskorczy@idm.upv.es" TargetMode="External"/><Relationship Id="rId2" Type="http://schemas.openxmlformats.org/officeDocument/2006/relationships/hyperlink" Target="mailto:intade@ade.upv.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1">
            <a:extLst>
              <a:ext uri="{FF2B5EF4-FFF2-40B4-BE49-F238E27FC236}">
                <a16:creationId xmlns:a16="http://schemas.microsoft.com/office/drawing/2014/main" id="{7DD67062-25A7-42F1-B181-1800797EC7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43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34DA494-8339-4208-9A7B-CD6791E257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alphaModFix amt="25000"/>
          </a:blip>
          <a:srcRect l="18520" r="23481" b="1"/>
          <a:stretch/>
        </p:blipFill>
        <p:spPr>
          <a:xfrm>
            <a:off x="-11" y="10"/>
            <a:ext cx="9143999" cy="6857991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>
            <a:normAutofit/>
          </a:bodyPr>
          <a:lstStyle/>
          <a:p>
            <a:r>
              <a:rPr lang="es-ES" b="1">
                <a:cs typeface="Arial" pitchFamily="34" charset="0"/>
              </a:rPr>
              <a:t>ERASMUS +</a:t>
            </a:r>
            <a:br>
              <a:rPr lang="es-ES" b="1">
                <a:cs typeface="Arial" pitchFamily="34" charset="0"/>
              </a:rPr>
            </a:br>
            <a:r>
              <a:rPr lang="es-ES" b="1">
                <a:cs typeface="Arial" pitchFamily="34" charset="0"/>
              </a:rPr>
              <a:t>FADE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z="2200" dirty="0">
                <a:latin typeface="+mn-lt"/>
                <a:cs typeface="Arial"/>
              </a:rPr>
              <a:t>ESTANCIAS 2025-2026</a:t>
            </a:r>
            <a:endParaRPr lang="es-ES" sz="2200" dirty="0">
              <a:latin typeface="+mn-lt"/>
              <a:cs typeface="Arial" pitchFamily="34" charset="0"/>
            </a:endParaRPr>
          </a:p>
          <a:p>
            <a:r>
              <a:rPr lang="es-ES" sz="2200" dirty="0">
                <a:latin typeface="+mn-lt"/>
                <a:cs typeface="Arial"/>
              </a:rPr>
              <a:t>Unidad de Programas Internacionales – FADE</a:t>
            </a:r>
            <a:endParaRPr lang="es-ES" sz="2200" dirty="0">
              <a:latin typeface="+mn-lt"/>
              <a:ea typeface="Calibri"/>
              <a:cs typeface="Arial"/>
            </a:endParaRPr>
          </a:p>
        </p:txBody>
      </p:sp>
      <p:cxnSp>
        <p:nvCxnSpPr>
          <p:cNvPr id="25" name="Straight Connector 13">
            <a:extLst>
              <a:ext uri="{FF2B5EF4-FFF2-40B4-BE49-F238E27FC236}">
                <a16:creationId xmlns:a16="http://schemas.microsoft.com/office/drawing/2014/main" id="{47D70707-56D7-4FC6-9732-92BF6E16E0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43" y="4343400"/>
            <a:ext cx="740664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15">
            <a:extLst>
              <a:ext uri="{FF2B5EF4-FFF2-40B4-BE49-F238E27FC236}">
                <a16:creationId xmlns:a16="http://schemas.microsoft.com/office/drawing/2014/main" id="{3A76FBC5-74A5-446E-83ED-7A305EE118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rgbClr val="22497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17">
            <a:extLst>
              <a:ext uri="{FF2B5EF4-FFF2-40B4-BE49-F238E27FC236}">
                <a16:creationId xmlns:a16="http://schemas.microsoft.com/office/drawing/2014/main" id="{DC751DA2-9310-4BCD-B76E-31139951AF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30435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77492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F8D46EC-ADD2-42A7-A5CB-CE8CFE8E86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284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212D1-0455-4271-8586-76DF50F6BD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" y="0"/>
            <a:ext cx="5660909" cy="6858000"/>
          </a:xfrm>
          <a:prstGeom prst="rect">
            <a:avLst/>
          </a:prstGeom>
          <a:solidFill>
            <a:srgbClr val="3045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79077" y="516835"/>
            <a:ext cx="4927335" cy="1710889"/>
          </a:xfrm>
        </p:spPr>
        <p:txBody>
          <a:bodyPr>
            <a:normAutofit/>
          </a:bodyPr>
          <a:lstStyle/>
          <a:p>
            <a:r>
              <a:rPr lang="es-ES" sz="4000" dirty="0">
                <a:solidFill>
                  <a:srgbClr val="FFFFFF"/>
                </a:solidFill>
                <a:cs typeface="Arial"/>
              </a:rPr>
              <a:t>ERASMUS+</a:t>
            </a:r>
            <a:r>
              <a:rPr lang="es-ES" sz="4000" dirty="0">
                <a:cs typeface="Arial" pitchFamily="34" charset="0"/>
              </a:rPr>
              <a:t/>
            </a:r>
            <a:br>
              <a:rPr lang="es-ES" sz="4000" dirty="0">
                <a:cs typeface="Arial" pitchFamily="34" charset="0"/>
              </a:rPr>
            </a:br>
            <a:r>
              <a:rPr lang="es-ES" sz="4000" dirty="0">
                <a:solidFill>
                  <a:srgbClr val="FFFFFF"/>
                </a:solidFill>
                <a:cs typeface="Arial"/>
              </a:rPr>
              <a:t>ESTANCIAS 2025-2026</a:t>
            </a:r>
          </a:p>
        </p:txBody>
      </p:sp>
      <p:graphicFrame>
        <p:nvGraphicFramePr>
          <p:cNvPr id="19" name="2 Marcador de contenido">
            <a:extLst>
              <a:ext uri="{FF2B5EF4-FFF2-40B4-BE49-F238E27FC236}">
                <a16:creationId xmlns:a16="http://schemas.microsoft.com/office/drawing/2014/main" id="{8939D455-7BC1-5B43-9AE4-2871C1A2F69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79076" y="2502634"/>
          <a:ext cx="4483453" cy="3652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586F79BD-DC66-4E4D-BA63-C07DA8BA64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0920" y="0"/>
            <a:ext cx="48006" cy="6858000"/>
          </a:xfrm>
          <a:prstGeom prst="rect">
            <a:avLst/>
          </a:prstGeom>
          <a:solidFill>
            <a:srgbClr val="244A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7598BE9-6C3B-463C-9196-7ED7351DE8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3434" y="1191182"/>
            <a:ext cx="2706970" cy="117753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0C17DCC-97C2-4023-B5FB-FDEF5A37AD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0920" y="3396996"/>
            <a:ext cx="3481924" cy="64008"/>
          </a:xfrm>
          <a:prstGeom prst="rect">
            <a:avLst/>
          </a:prstGeom>
          <a:solidFill>
            <a:srgbClr val="244A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4 Imagen" descr="3203564706_6daa6398e4_m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82688" y="3782735"/>
            <a:ext cx="2668462" cy="2590632"/>
          </a:xfrm>
          <a:prstGeom prst="rect">
            <a:avLst/>
          </a:prstGeom>
        </p:spPr>
      </p:pic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2</a:t>
            </a:fld>
            <a:endParaRPr lang="es-E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54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60CE0C-2F1E-BFE6-490D-2DD221B19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>
                <a:cs typeface="Calibri Light"/>
              </a:rPr>
              <a:t>Obligaciones y responsabilidades de estudiantes ERASMUS</a:t>
            </a:r>
            <a:endParaRPr lang="es-ES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5DBADA00-AC01-607E-AD5F-DB9AE0AC9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0208" y="1715962"/>
            <a:ext cx="6969861" cy="4492538"/>
          </a:xfr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4EC3880-BC65-C142-9027-FE81AE9F8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522389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E1530B0-6F96-46C0-8B3E-3215CB75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3" y="0"/>
            <a:ext cx="9139737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4910CF-1B56-45D3-960A-E89F7B3B91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pPr algn="ctr"/>
            <a:r>
              <a:rPr lang="es-ES" sz="3600" b="1">
                <a:solidFill>
                  <a:srgbClr val="FFFFFF"/>
                </a:solidFill>
                <a:cs typeface="Arial"/>
              </a:rPr>
              <a:t>Proceso: fases</a:t>
            </a:r>
            <a:endParaRPr lang="es-ES" b="1">
              <a:cs typeface="Calibri Light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669F804-A677-4B75-95F4-A5E4426FB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92291" y="6459785"/>
            <a:ext cx="8170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4</a:t>
            </a:fld>
            <a:endParaRPr lang="es-ES">
              <a:solidFill>
                <a:schemeClr val="tx2"/>
              </a:solidFill>
            </a:endParaRPr>
          </a:p>
        </p:txBody>
      </p:sp>
      <p:graphicFrame>
        <p:nvGraphicFramePr>
          <p:cNvPr id="7" name="2 Marcador de contenido">
            <a:extLst>
              <a:ext uri="{FF2B5EF4-FFF2-40B4-BE49-F238E27FC236}">
                <a16:creationId xmlns:a16="http://schemas.microsoft.com/office/drawing/2014/main" id="{D4282B55-DD91-A387-C6D4-DC70E81CC3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62994"/>
              </p:ext>
            </p:extLst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090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E1530B0-6F96-46C0-8B3E-3215CB75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3" y="0"/>
            <a:ext cx="9139737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4910CF-1B56-45D3-960A-E89F7B3B91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pPr algn="ctr"/>
            <a:r>
              <a:rPr lang="es-ES" sz="3600" b="1">
                <a:solidFill>
                  <a:srgbClr val="FFFFFF"/>
                </a:solidFill>
                <a:cs typeface="Arial"/>
              </a:rPr>
              <a:t>Proceso: fases</a:t>
            </a:r>
            <a:endParaRPr lang="es-E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669F804-A677-4B75-95F4-A5E4426FB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92291" y="6459785"/>
            <a:ext cx="8170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5</a:t>
            </a:fld>
            <a:endParaRPr lang="es-ES">
              <a:solidFill>
                <a:schemeClr val="tx2"/>
              </a:solidFill>
            </a:endParaRPr>
          </a:p>
        </p:txBody>
      </p:sp>
      <p:graphicFrame>
        <p:nvGraphicFramePr>
          <p:cNvPr id="7" name="2 Marcador de contenido">
            <a:extLst>
              <a:ext uri="{FF2B5EF4-FFF2-40B4-BE49-F238E27FC236}">
                <a16:creationId xmlns:a16="http://schemas.microsoft.com/office/drawing/2014/main" id="{D4282B55-DD91-A387-C6D4-DC70E81CC33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808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E1530B0-6F96-46C0-8B3E-3215CB75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3" y="0"/>
            <a:ext cx="9139737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4910CF-1B56-45D3-960A-E89F7B3B91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pPr algn="ctr"/>
            <a:r>
              <a:rPr lang="es-ES" sz="3600" b="1">
                <a:solidFill>
                  <a:srgbClr val="FFFFFF"/>
                </a:solidFill>
                <a:cs typeface="Arial"/>
              </a:rPr>
              <a:t>Proceso: fases</a:t>
            </a:r>
            <a:endParaRPr lang="es-E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669F804-A677-4B75-95F4-A5E4426FB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92291" y="6459785"/>
            <a:ext cx="8170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6</a:t>
            </a:fld>
            <a:endParaRPr lang="es-ES">
              <a:solidFill>
                <a:schemeClr val="tx2"/>
              </a:solidFill>
            </a:endParaRPr>
          </a:p>
        </p:txBody>
      </p:sp>
      <p:graphicFrame>
        <p:nvGraphicFramePr>
          <p:cNvPr id="7" name="2 Marcador de contenido">
            <a:extLst>
              <a:ext uri="{FF2B5EF4-FFF2-40B4-BE49-F238E27FC236}">
                <a16:creationId xmlns:a16="http://schemas.microsoft.com/office/drawing/2014/main" id="{D4282B55-DD91-A387-C6D4-DC70E81CC3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0511876"/>
              </p:ext>
            </p:extLst>
          </p:nvPr>
        </p:nvGraphicFramePr>
        <p:xfrm>
          <a:off x="363731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3" name="5 CuadroTexto">
            <a:extLst>
              <a:ext uri="{FF2B5EF4-FFF2-40B4-BE49-F238E27FC236}">
                <a16:creationId xmlns:a16="http://schemas.microsoft.com/office/drawing/2014/main" id="{7870170F-E03D-A16E-DD50-7C84F9ACC0A6}"/>
              </a:ext>
            </a:extLst>
          </p:cNvPr>
          <p:cNvSpPr txBox="1"/>
          <p:nvPr/>
        </p:nvSpPr>
        <p:spPr>
          <a:xfrm>
            <a:off x="4235866" y="6289445"/>
            <a:ext cx="3049413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ES" b="1" dirty="0">
                <a:hlinkClick r:id="rId7"/>
              </a:rPr>
              <a:t>Ver “Instrucciones” en AIRE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3F5D160-3A1B-1D59-CAF7-071C598A8046}"/>
              </a:ext>
            </a:extLst>
          </p:cNvPr>
          <p:cNvSpPr txBox="1"/>
          <p:nvPr/>
        </p:nvSpPr>
        <p:spPr>
          <a:xfrm>
            <a:off x="3959030" y="5891002"/>
            <a:ext cx="6089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b="1" u="sng" dirty="0">
                <a:solidFill>
                  <a:srgbClr val="6EAC1C"/>
                </a:solidFill>
                <a:ea typeface="Calibri"/>
                <a:cs typeface="Calibri"/>
                <a:hlinkClick r:id="rId8"/>
              </a:rPr>
              <a:t>aquí</a:t>
            </a:r>
            <a:endParaRPr lang="es-ES" b="1" u="sng" dirty="0">
              <a:solidFill>
                <a:srgbClr val="6EAC1C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754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E1530B0-6F96-46C0-8B3E-3215CB75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3" y="0"/>
            <a:ext cx="9139737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4910CF-1B56-45D3-960A-E89F7B3B91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pPr algn="ctr"/>
            <a:r>
              <a:rPr lang="es-ES" sz="3600" b="1">
                <a:solidFill>
                  <a:srgbClr val="FFFFFF"/>
                </a:solidFill>
                <a:cs typeface="Arial"/>
              </a:rPr>
              <a:t>Proceso: fases</a:t>
            </a:r>
            <a:endParaRPr lang="es-E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669F804-A677-4B75-95F4-A5E4426FB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92291" y="6459785"/>
            <a:ext cx="8170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7</a:t>
            </a:fld>
            <a:endParaRPr lang="es-ES">
              <a:solidFill>
                <a:schemeClr val="tx2"/>
              </a:solidFill>
            </a:endParaRPr>
          </a:p>
        </p:txBody>
      </p:sp>
      <p:graphicFrame>
        <p:nvGraphicFramePr>
          <p:cNvPr id="7" name="2 Marcador de contenido">
            <a:extLst>
              <a:ext uri="{FF2B5EF4-FFF2-40B4-BE49-F238E27FC236}">
                <a16:creationId xmlns:a16="http://schemas.microsoft.com/office/drawing/2014/main" id="{D4282B55-DD91-A387-C6D4-DC70E81CC33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417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E1530B0-6F96-46C0-8B3E-3215CB75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3" y="0"/>
            <a:ext cx="9139737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4910CF-1B56-45D3-960A-E89F7B3B91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pPr algn="ctr"/>
            <a:r>
              <a:rPr lang="es-ES" sz="3600" b="1">
                <a:solidFill>
                  <a:srgbClr val="FFFFFF"/>
                </a:solidFill>
                <a:cs typeface="Arial"/>
              </a:rPr>
              <a:t>Proceso: fases</a:t>
            </a:r>
            <a:endParaRPr lang="es-E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669F804-A677-4B75-95F4-A5E4426FB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92291" y="6459785"/>
            <a:ext cx="8170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8</a:t>
            </a:fld>
            <a:endParaRPr lang="es-ES">
              <a:solidFill>
                <a:schemeClr val="tx2"/>
              </a:solidFill>
            </a:endParaRPr>
          </a:p>
        </p:txBody>
      </p:sp>
      <p:graphicFrame>
        <p:nvGraphicFramePr>
          <p:cNvPr id="7" name="2 Marcador de contenido">
            <a:extLst>
              <a:ext uri="{FF2B5EF4-FFF2-40B4-BE49-F238E27FC236}">
                <a16:creationId xmlns:a16="http://schemas.microsoft.com/office/drawing/2014/main" id="{D4282B55-DD91-A387-C6D4-DC70E81CC33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714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11973C2-EB8B-452A-A698-4A252FD3AE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0162E77-11AD-44A7-84EC-40C59EEFBD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86200" y="634946"/>
            <a:ext cx="4776107" cy="1450757"/>
          </a:xfrm>
        </p:spPr>
        <p:txBody>
          <a:bodyPr>
            <a:normAutofit/>
          </a:bodyPr>
          <a:lstStyle/>
          <a:p>
            <a:r>
              <a:rPr lang="es-ES" sz="4700">
                <a:solidFill>
                  <a:srgbClr val="787750"/>
                </a:solidFill>
                <a:cs typeface="Arial" pitchFamily="34" charset="0"/>
              </a:rPr>
              <a:t>Reconocimientos de asignaturas	</a:t>
            </a:r>
          </a:p>
        </p:txBody>
      </p:sp>
      <p:pic>
        <p:nvPicPr>
          <p:cNvPr id="13" name="Picture 7" descr="Bombilla en fondo amarillo con rayos de luz y cable pintados">
            <a:extLst>
              <a:ext uri="{FF2B5EF4-FFF2-40B4-BE49-F238E27FC236}">
                <a16:creationId xmlns:a16="http://schemas.microsoft.com/office/drawing/2014/main" id="{CB01D392-2203-537F-A7CE-B57AC2F8E5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39" r="13198" b="-9"/>
          <a:stretch/>
        </p:blipFill>
        <p:spPr>
          <a:xfrm>
            <a:off x="20" y="-12128"/>
            <a:ext cx="3490702" cy="6870127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AB158E9-1B40-4CD6-95F0-95CA11DF7B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65712" y="2085703"/>
            <a:ext cx="46280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2 Marcador de contenido"/>
          <p:cNvSpPr>
            <a:spLocks noGrp="1"/>
          </p:cNvSpPr>
          <p:nvPr>
            <p:ph idx="1"/>
          </p:nvPr>
        </p:nvSpPr>
        <p:spPr>
          <a:xfrm>
            <a:off x="3886200" y="2198914"/>
            <a:ext cx="4776107" cy="3670180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s-ES" dirty="0">
                <a:cs typeface="Arial"/>
              </a:rPr>
              <a:t>- Normativas a consultar:</a:t>
            </a:r>
          </a:p>
          <a:p>
            <a:pPr marL="383540" lvl="1"/>
            <a:r>
              <a:rPr lang="es-ES" dirty="0">
                <a:ea typeface="+mn-lt"/>
                <a:cs typeface="+mn-lt"/>
                <a:hlinkClick r:id="rId3"/>
              </a:rPr>
              <a:t>https://www.upv.es/entidades/ade/estudiantes-fade/</a:t>
            </a:r>
            <a:r>
              <a:rPr lang="es-ES" dirty="0">
                <a:cs typeface="Arial"/>
              </a:rPr>
              <a:t>   </a:t>
            </a:r>
            <a:endParaRPr lang="es-ES">
              <a:ea typeface="Calibri"/>
              <a:cs typeface="Arial" pitchFamily="34" charset="0"/>
            </a:endParaRPr>
          </a:p>
          <a:p>
            <a:pPr marL="383540" lvl="1"/>
            <a:r>
              <a:rPr lang="es-ES" dirty="0">
                <a:cs typeface="Arial"/>
                <a:hlinkClick r:id="rId4"/>
              </a:rPr>
              <a:t>Normativa Marco TFG/TFM</a:t>
            </a:r>
            <a:r>
              <a:rPr lang="es-ES" dirty="0">
                <a:cs typeface="Arial"/>
              </a:rPr>
              <a:t>: Disposición adicional 1ª_Realización del TFG/TFM en estancias de movilidad </a:t>
            </a:r>
            <a:endParaRPr lang="es-ES" dirty="0">
              <a:cs typeface="Arial" pitchFamily="34" charset="0"/>
            </a:endParaRPr>
          </a:p>
          <a:p>
            <a:r>
              <a:rPr lang="es-ES" dirty="0">
                <a:cs typeface="Arial"/>
              </a:rPr>
              <a:t>- Las propuestas de reconocimientos y su aprobación se realizan a través de la aplicación AIRE </a:t>
            </a:r>
            <a:endParaRPr lang="es-ES" dirty="0">
              <a:ea typeface="Calibri"/>
              <a:cs typeface="Arial"/>
            </a:endParaRPr>
          </a:p>
          <a:p>
            <a:endParaRPr lang="es-ES">
              <a:cs typeface="Arial" pitchFamily="34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1">
                    <a:lumMod val="75000"/>
                    <a:lumOff val="25000"/>
                  </a:schemeClr>
                </a:solidFill>
              </a:rPr>
              <a:pPr>
                <a:spcAft>
                  <a:spcPts val="600"/>
                </a:spcAft>
              </a:pPr>
              <a:t>9</a:t>
            </a:fld>
            <a:endParaRPr lang="es-E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AB6E427-3F73-4C06-A5D5-AE52C3883B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C9BDAA-0390-4B39-9B5C-BC95E5120D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rgbClr val="785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2103875"/>
          </a:xfrm>
        </p:spPr>
        <p:txBody>
          <a:bodyPr>
            <a:normAutofit/>
          </a:bodyPr>
          <a:lstStyle/>
          <a:p>
            <a:r>
              <a:rPr lang="en-GB" sz="2400">
                <a:solidFill>
                  <a:srgbClr val="FFFFFF"/>
                </a:solidFill>
              </a:rPr>
              <a:t>Normativa de Reconocimientos Académicos</a:t>
            </a:r>
          </a:p>
        </p:txBody>
      </p:sp>
      <p:pic>
        <p:nvPicPr>
          <p:cNvPr id="3" name="Marcador de contenido 2" descr="Interfaz de usuario gráfica, Aplicación, Word&#10;&#10;Descripción generada automáticamente">
            <a:extLst>
              <a:ext uri="{FF2B5EF4-FFF2-40B4-BE49-F238E27FC236}">
                <a16:creationId xmlns:a16="http://schemas.microsoft.com/office/drawing/2014/main" id="{CBCE9A87-0C38-1D00-7296-24ADB291C9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/>
                    </a14:imgEffect>
                  </a14:imgLayer>
                </a14:imgProps>
              </a:ext>
            </a:extLst>
          </a:blip>
          <a:srcRect l="14828" t="19854" r="65410" b="28597"/>
          <a:stretch/>
        </p:blipFill>
        <p:spPr>
          <a:xfrm>
            <a:off x="3184354" y="1340852"/>
            <a:ext cx="5588665" cy="3993957"/>
          </a:xfr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9DB1FE5-9D46-433B-99D1-2F1B8DC798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rgbClr val="00D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10</a:t>
            </a:fld>
            <a:endParaRPr lang="es-E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60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AB6E427-3F73-4C06-A5D5-AE52C3883B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C9BDAA-0390-4B39-9B5C-BC95E5120D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rgbClr val="723E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2103875"/>
          </a:xfrm>
        </p:spPr>
        <p:txBody>
          <a:bodyPr>
            <a:normAutofit/>
          </a:bodyPr>
          <a:lstStyle/>
          <a:p>
            <a:r>
              <a:rPr lang="en-GB" sz="3100">
                <a:solidFill>
                  <a:srgbClr val="FFFFFF"/>
                </a:solidFill>
              </a:rPr>
              <a:t>Normativa marco TFG/TFM</a:t>
            </a:r>
          </a:p>
        </p:txBody>
      </p:sp>
      <p:pic>
        <p:nvPicPr>
          <p:cNvPr id="3" name="Marcador de contenido 2" descr="Interfaz de usuario gráfica, Aplicación, Word&#10;&#10;Descripción generada automáticamente">
            <a:extLst>
              <a:ext uri="{FF2B5EF4-FFF2-40B4-BE49-F238E27FC236}">
                <a16:creationId xmlns:a16="http://schemas.microsoft.com/office/drawing/2014/main" id="{0EAD5F4B-A645-715E-14A3-04BB9D8128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210" t="12451" r="58849" b="4534"/>
          <a:stretch/>
        </p:blipFill>
        <p:spPr>
          <a:xfrm>
            <a:off x="3164389" y="1714500"/>
            <a:ext cx="5607612" cy="3913068"/>
          </a:xfr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9DB1FE5-9D46-433B-99D1-2F1B8DC798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rgbClr val="E9D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11</a:t>
            </a:fld>
            <a:endParaRPr lang="es-E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76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844E128-FF69-4E9F-8327-6B504B3C5A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" y="0"/>
            <a:ext cx="5660909" cy="6858000"/>
          </a:xfrm>
          <a:prstGeom prst="rect">
            <a:avLst/>
          </a:prstGeom>
          <a:solidFill>
            <a:srgbClr val="723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2960" y="516835"/>
            <a:ext cx="4483452" cy="1666501"/>
          </a:xfrm>
        </p:spPr>
        <p:txBody>
          <a:bodyPr>
            <a:normAutofit/>
          </a:bodyPr>
          <a:lstStyle/>
          <a:p>
            <a:r>
              <a:rPr lang="es-ES" sz="3500">
                <a:solidFill>
                  <a:srgbClr val="FFFFFF"/>
                </a:solidFill>
                <a:cs typeface="Arial" pitchFamily="34" charset="0"/>
              </a:rPr>
              <a:t>Reconocimientos de asignaturas</a:t>
            </a:r>
            <a:r>
              <a:rPr lang="es-ES" sz="350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2959" y="2236304"/>
            <a:ext cx="4483453" cy="3652667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s-ES" sz="1600">
                <a:solidFill>
                  <a:srgbClr val="FFFFFF"/>
                </a:solidFill>
                <a:cs typeface="Arial"/>
              </a:rPr>
              <a:t>- </a:t>
            </a:r>
            <a:r>
              <a:rPr lang="es-ES" sz="1800">
                <a:solidFill>
                  <a:srgbClr val="FFFFFF"/>
                </a:solidFill>
                <a:cs typeface="Arial"/>
              </a:rPr>
              <a:t>Elegir asignaturas que en total tengan entre </a:t>
            </a:r>
            <a:r>
              <a:rPr lang="es-ES" sz="1800" b="1">
                <a:solidFill>
                  <a:srgbClr val="FFFFFF"/>
                </a:solidFill>
                <a:cs typeface="Arial"/>
              </a:rPr>
              <a:t>24 y 30 ECTS por semestre</a:t>
            </a:r>
          </a:p>
          <a:p>
            <a:r>
              <a:rPr lang="es-ES" sz="1800">
                <a:solidFill>
                  <a:srgbClr val="FFFFFF"/>
                </a:solidFill>
                <a:cs typeface="Arial"/>
              </a:rPr>
              <a:t>- El mínimo de créditos </a:t>
            </a:r>
            <a:r>
              <a:rPr lang="es-ES" sz="1800" b="1">
                <a:solidFill>
                  <a:srgbClr val="FFFFFF"/>
                </a:solidFill>
                <a:cs typeface="Arial"/>
              </a:rPr>
              <a:t>aprobados </a:t>
            </a:r>
            <a:r>
              <a:rPr lang="es-ES" sz="1800">
                <a:solidFill>
                  <a:srgbClr val="FFFFFF"/>
                </a:solidFill>
                <a:cs typeface="Arial"/>
              </a:rPr>
              <a:t>en la universidad de destino para </a:t>
            </a:r>
            <a:r>
              <a:rPr lang="es-ES" sz="1800" b="1">
                <a:solidFill>
                  <a:srgbClr val="FFFFFF"/>
                </a:solidFill>
                <a:cs typeface="Arial"/>
              </a:rPr>
              <a:t>cobrar la beca </a:t>
            </a:r>
            <a:r>
              <a:rPr lang="es-ES" sz="1800">
                <a:solidFill>
                  <a:srgbClr val="FFFFFF"/>
                </a:solidFill>
                <a:cs typeface="Arial"/>
              </a:rPr>
              <a:t>es </a:t>
            </a:r>
            <a:r>
              <a:rPr lang="es-ES" sz="1800" b="1">
                <a:solidFill>
                  <a:srgbClr val="FFFFFF"/>
                </a:solidFill>
                <a:cs typeface="Arial"/>
              </a:rPr>
              <a:t>12 ECTS por semestre</a:t>
            </a:r>
          </a:p>
          <a:p>
            <a:r>
              <a:rPr lang="es-ES" sz="1800">
                <a:solidFill>
                  <a:srgbClr val="FFFFFF"/>
                </a:solidFill>
                <a:cs typeface="Arial"/>
              </a:rPr>
              <a:t>- Matricularse </a:t>
            </a:r>
            <a:r>
              <a:rPr lang="es-ES" sz="1800" b="1">
                <a:solidFill>
                  <a:srgbClr val="FFFFFF"/>
                </a:solidFill>
                <a:cs typeface="Arial"/>
              </a:rPr>
              <a:t>EN MOVILIDAD </a:t>
            </a:r>
            <a:r>
              <a:rPr lang="es-ES" sz="1800">
                <a:solidFill>
                  <a:srgbClr val="FFFFFF"/>
                </a:solidFill>
                <a:cs typeface="Arial"/>
              </a:rPr>
              <a:t>en las asignaturas que se van a reconocer</a:t>
            </a:r>
          </a:p>
          <a:p>
            <a:r>
              <a:rPr lang="es-ES" sz="1800">
                <a:solidFill>
                  <a:srgbClr val="FFFFFF"/>
                </a:solidFill>
                <a:cs typeface="Arial"/>
              </a:rPr>
              <a:t>- Se reconocen asignaturas de </a:t>
            </a:r>
            <a:r>
              <a:rPr lang="es-ES" sz="1800" b="1">
                <a:solidFill>
                  <a:srgbClr val="FFFFFF"/>
                </a:solidFill>
                <a:cs typeface="Arial"/>
              </a:rPr>
              <a:t>3º y 4º</a:t>
            </a:r>
          </a:p>
          <a:p>
            <a:r>
              <a:rPr lang="es-ES" sz="1800" b="1">
                <a:solidFill>
                  <a:srgbClr val="FFFFFF"/>
                </a:solidFill>
                <a:cs typeface="Arial"/>
              </a:rPr>
              <a:t>- </a:t>
            </a:r>
            <a:r>
              <a:rPr lang="es-ES" sz="1800">
                <a:solidFill>
                  <a:srgbClr val="FFFFFF"/>
                </a:solidFill>
                <a:cs typeface="Arial"/>
              </a:rPr>
              <a:t>No se pueden reconocer </a:t>
            </a:r>
            <a:r>
              <a:rPr lang="es-ES" sz="1800" b="1">
                <a:solidFill>
                  <a:srgbClr val="FFFFFF"/>
                </a:solidFill>
                <a:cs typeface="Arial"/>
              </a:rPr>
              <a:t>asignaturas suspendidas </a:t>
            </a:r>
            <a:r>
              <a:rPr lang="es-ES" sz="1800">
                <a:solidFill>
                  <a:srgbClr val="FFFFFF"/>
                </a:solidFill>
                <a:cs typeface="Arial"/>
              </a:rPr>
              <a:t>en períodos anteriores a la estancia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840D933-6A23-4815-B24F-F628EB389B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0920" y="0"/>
            <a:ext cx="48006" cy="6858000"/>
          </a:xfrm>
          <a:prstGeom prst="rect">
            <a:avLst/>
          </a:prstGeom>
          <a:solidFill>
            <a:srgbClr val="C3C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8" name="Picture 7" descr="Toma trasera de una fila de graduados">
            <a:extLst>
              <a:ext uri="{FF2B5EF4-FFF2-40B4-BE49-F238E27FC236}">
                <a16:creationId xmlns:a16="http://schemas.microsoft.com/office/drawing/2014/main" id="{218C6967-5F4F-D01E-8AB4-5F370C2909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031" r="37584" b="-3"/>
          <a:stretch/>
        </p:blipFill>
        <p:spPr>
          <a:xfrm>
            <a:off x="5708926" y="10"/>
            <a:ext cx="3435073" cy="6857990"/>
          </a:xfrm>
          <a:prstGeom prst="rect">
            <a:avLst/>
          </a:prstGeom>
        </p:spPr>
      </p:pic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12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1A978AA-7672-42C4-B5ED-55539D564D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938393-3C03-4A4C-9BEF-927DC23665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7899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92A857-B226-45FB-955B-CBB2C1B531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8992" y="0"/>
            <a:ext cx="241173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4236" y="1608667"/>
            <a:ext cx="2705186" cy="4491015"/>
          </a:xfrm>
        </p:spPr>
        <p:txBody>
          <a:bodyPr anchor="t">
            <a:normAutofit/>
          </a:bodyPr>
          <a:lstStyle/>
          <a:p>
            <a:pPr algn="r"/>
            <a:r>
              <a:rPr lang="es-ES" sz="2800">
                <a:solidFill>
                  <a:srgbClr val="FFFFFF"/>
                </a:solidFill>
              </a:rPr>
              <a:t>Reconocimientos de asignaturas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732021" y="1608667"/>
            <a:ext cx="4718431" cy="4491015"/>
          </a:xfrm>
        </p:spPr>
        <p:txBody>
          <a:bodyPr vert="horz" lIns="0" tIns="45720" rIns="0" bIns="45720" rtlCol="0" anchor="t">
            <a:normAutofit fontScale="92500"/>
          </a:bodyPr>
          <a:lstStyle/>
          <a:p>
            <a:r>
              <a:rPr lang="es-ES" sz="1700" dirty="0">
                <a:solidFill>
                  <a:srgbClr val="FFFFFF"/>
                </a:solidFill>
                <a:cs typeface="Arial"/>
              </a:rPr>
              <a:t>- Las propuestas de reconocimiento deben basarse en:</a:t>
            </a:r>
          </a:p>
          <a:p>
            <a:pPr marL="383540" lvl="1"/>
            <a:r>
              <a:rPr lang="es-ES" sz="1700" b="1" dirty="0">
                <a:solidFill>
                  <a:srgbClr val="FFFFFF"/>
                </a:solidFill>
                <a:cs typeface="Arial"/>
              </a:rPr>
              <a:t> </a:t>
            </a:r>
            <a:r>
              <a:rPr lang="es-ES" sz="1700" b="1" dirty="0">
                <a:solidFill>
                  <a:srgbClr val="FFFFFF"/>
                </a:solidFill>
                <a:ea typeface="+mn-lt"/>
                <a:cs typeface="Arial"/>
              </a:rPr>
              <a:t>Reconocimientos históricos: </a:t>
            </a:r>
            <a:r>
              <a:rPr lang="es-ES" sz="1700" dirty="0">
                <a:solidFill>
                  <a:srgbClr val="FFFFFF"/>
                </a:solidFill>
                <a:ea typeface="+mn-lt"/>
                <a:cs typeface="+mn-lt"/>
                <a:hlinkClick r:id="rId2"/>
              </a:rPr>
              <a:t>https://www.upv.es/entidades/ade/estudiantes-fade/</a:t>
            </a:r>
            <a:r>
              <a:rPr lang="es-ES" sz="17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s-ES" sz="1700" dirty="0">
                <a:solidFill>
                  <a:srgbClr val="FFFFFF"/>
                </a:solidFill>
                <a:cs typeface="Arial"/>
              </a:rPr>
              <a:t>(realizados por alumnos en cursos anteriores)</a:t>
            </a:r>
            <a:endParaRPr lang="es-ES" sz="1700" dirty="0">
              <a:solidFill>
                <a:srgbClr val="FFFFFF"/>
              </a:solidFill>
              <a:ea typeface="Calibri"/>
              <a:cs typeface="Arial"/>
            </a:endParaRPr>
          </a:p>
          <a:p>
            <a:pPr marL="383540" lvl="1"/>
            <a:r>
              <a:rPr lang="es-ES" sz="1700" dirty="0">
                <a:solidFill>
                  <a:srgbClr val="FFFFFF"/>
                </a:solidFill>
                <a:cs typeface="Arial"/>
              </a:rPr>
              <a:t>Programas de las asignaturas propuestas (en caso de asignaturas no reconocidas anteriormente) – consultar guías docentes de las asignaturas FADE</a:t>
            </a:r>
            <a:endParaRPr lang="es-ES" sz="1700" dirty="0">
              <a:solidFill>
                <a:srgbClr val="FFFFFF"/>
              </a:solidFill>
              <a:ea typeface="Calibri"/>
              <a:cs typeface="Arial"/>
            </a:endParaRPr>
          </a:p>
          <a:p>
            <a:pPr marL="383540" lvl="2" indent="0">
              <a:buNone/>
            </a:pPr>
            <a:r>
              <a:rPr lang="es-ES" sz="1700" dirty="0">
                <a:solidFill>
                  <a:srgbClr val="FFFFFF"/>
                </a:solidFill>
                <a:ea typeface="+mn-lt"/>
                <a:cs typeface="+mn-lt"/>
                <a:hlinkClick r:id="rId3"/>
              </a:rPr>
              <a:t>https://www.upv.es/titulaciones/GADE/menu_1012984c.html</a:t>
            </a:r>
            <a:endParaRPr lang="es-ES">
              <a:ea typeface="+mn-lt"/>
              <a:cs typeface="+mn-lt"/>
            </a:endParaRPr>
          </a:p>
          <a:p>
            <a:pPr marL="383540" lvl="2" indent="0">
              <a:buNone/>
            </a:pPr>
            <a:endParaRPr lang="es-ES" sz="1700" dirty="0">
              <a:solidFill>
                <a:srgbClr val="FFFFFF"/>
              </a:solidFill>
              <a:ea typeface="Calibri"/>
              <a:cs typeface="Calibri"/>
            </a:endParaRPr>
          </a:p>
          <a:p>
            <a:r>
              <a:rPr lang="es-ES" sz="1700" dirty="0">
                <a:solidFill>
                  <a:srgbClr val="FFFFFF"/>
                </a:solidFill>
              </a:rPr>
              <a:t>- Las propuestas de reconocimientos son:</a:t>
            </a:r>
            <a:endParaRPr lang="es-ES" sz="1700" dirty="0">
              <a:solidFill>
                <a:srgbClr val="FFFFFF"/>
              </a:solidFill>
              <a:ea typeface="Calibri"/>
              <a:cs typeface="Calibri"/>
            </a:endParaRPr>
          </a:p>
          <a:p>
            <a:pPr marL="383540" lvl="1"/>
            <a:r>
              <a:rPr lang="es-ES" sz="1700" dirty="0">
                <a:solidFill>
                  <a:srgbClr val="FFFFFF"/>
                </a:solidFill>
              </a:rPr>
              <a:t>Validadas por la </a:t>
            </a:r>
            <a:r>
              <a:rPr lang="es-ES" sz="1700" dirty="0" err="1">
                <a:solidFill>
                  <a:srgbClr val="FFFFFF"/>
                </a:solidFill>
              </a:rPr>
              <a:t>Vice-decana</a:t>
            </a:r>
            <a:r>
              <a:rPr lang="es-ES" sz="1700" dirty="0">
                <a:solidFill>
                  <a:srgbClr val="FFFFFF"/>
                </a:solidFill>
              </a:rPr>
              <a:t> RRII de la FADE</a:t>
            </a:r>
            <a:endParaRPr lang="es-ES" sz="1700" dirty="0">
              <a:solidFill>
                <a:srgbClr val="FFFFFF"/>
              </a:solidFill>
              <a:ea typeface="Calibri"/>
              <a:cs typeface="Calibri"/>
            </a:endParaRPr>
          </a:p>
          <a:p>
            <a:pPr marL="383540" lvl="1"/>
            <a:r>
              <a:rPr lang="es-ES" sz="1700" dirty="0">
                <a:solidFill>
                  <a:srgbClr val="FFFFFF"/>
                </a:solidFill>
              </a:rPr>
              <a:t>Aprobadas por la Comisión Académica del Título de la FADE</a:t>
            </a:r>
            <a:endParaRPr lang="es-ES" sz="1700" dirty="0">
              <a:solidFill>
                <a:srgbClr val="FFFFFF"/>
              </a:solidFill>
              <a:ea typeface="Calibri"/>
              <a:cs typeface="Calibri"/>
            </a:endParaRPr>
          </a:p>
          <a:p>
            <a:pPr marL="383540" lvl="1"/>
            <a:r>
              <a:rPr lang="es-ES" sz="1700" dirty="0">
                <a:solidFill>
                  <a:srgbClr val="FFFFFF"/>
                </a:solidFill>
              </a:rPr>
              <a:t>Aprobadas por la </a:t>
            </a:r>
            <a:r>
              <a:rPr lang="es-ES" sz="1700" err="1">
                <a:solidFill>
                  <a:srgbClr val="FFFFFF"/>
                </a:solidFill>
              </a:rPr>
              <a:t>Sub-comisión</a:t>
            </a:r>
            <a:r>
              <a:rPr lang="es-ES" sz="1700" dirty="0">
                <a:solidFill>
                  <a:srgbClr val="FFFFFF"/>
                </a:solidFill>
              </a:rPr>
              <a:t> de reconocimientos de la UPV</a:t>
            </a:r>
            <a:endParaRPr lang="es-ES" sz="1700" dirty="0">
              <a:solidFill>
                <a:srgbClr val="FFFFFF"/>
              </a:solidFill>
              <a:ea typeface="Calibri"/>
              <a:cs typeface="Calibri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047048" y="6296279"/>
            <a:ext cx="468301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fld id="{4A4D560B-874F-44DA-A0CA-DC9E36954236}" type="slidenum">
              <a:rPr lang="es-ES" sz="900"/>
              <a:pPr algn="l">
                <a:spcAft>
                  <a:spcPts val="600"/>
                </a:spcAft>
              </a:pPr>
              <a:t>13</a:t>
            </a:fld>
            <a:endParaRPr lang="es-ES" sz="900"/>
          </a:p>
        </p:txBody>
      </p:sp>
    </p:spTree>
    <p:extLst>
      <p:ext uri="{BB962C8B-B14F-4D97-AF65-F5344CB8AC3E}">
        <p14:creationId xmlns:p14="http://schemas.microsoft.com/office/powerpoint/2010/main" val="42419412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1973C2-EB8B-452A-A698-4A252FD3AE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0162E77-11AD-44A7-84EC-40C59EEFBD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86200" y="634946"/>
            <a:ext cx="4776107" cy="1450757"/>
          </a:xfrm>
        </p:spPr>
        <p:txBody>
          <a:bodyPr>
            <a:normAutofit/>
          </a:bodyPr>
          <a:lstStyle/>
          <a:p>
            <a:r>
              <a:rPr lang="es-ES" sz="4700">
                <a:solidFill>
                  <a:srgbClr val="4876A9"/>
                </a:solidFill>
              </a:rPr>
              <a:t>Reconocimientos de asignaturas</a:t>
            </a:r>
          </a:p>
        </p:txBody>
      </p:sp>
      <p:pic>
        <p:nvPicPr>
          <p:cNvPr id="7" name="Picture 5" descr="Cadena geométrica rota de color azul oscuro">
            <a:extLst>
              <a:ext uri="{FF2B5EF4-FFF2-40B4-BE49-F238E27FC236}">
                <a16:creationId xmlns:a16="http://schemas.microsoft.com/office/drawing/2014/main" id="{F453688D-0725-09F4-B0F0-E907CBA343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731" r="3691" b="6"/>
          <a:stretch/>
        </p:blipFill>
        <p:spPr>
          <a:xfrm>
            <a:off x="20" y="-12128"/>
            <a:ext cx="3490702" cy="6870127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AB158E9-1B40-4CD6-95F0-95CA11DF7B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65712" y="2085703"/>
            <a:ext cx="46280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6200" y="2198914"/>
            <a:ext cx="4776107" cy="3670180"/>
          </a:xfrm>
        </p:spPr>
        <p:txBody>
          <a:bodyPr>
            <a:normAutofit/>
          </a:bodyPr>
          <a:lstStyle/>
          <a:p>
            <a:r>
              <a:rPr lang="es-ES" b="1"/>
              <a:t>-</a:t>
            </a:r>
            <a:r>
              <a:rPr lang="es-ES"/>
              <a:t> </a:t>
            </a:r>
            <a:r>
              <a:rPr lang="es-ES" b="1"/>
              <a:t>Número de créditos:</a:t>
            </a:r>
          </a:p>
          <a:p>
            <a:pPr lvl="1"/>
            <a:r>
              <a:rPr lang="es-ES" b="1"/>
              <a:t>nunca menor </a:t>
            </a:r>
            <a:r>
              <a:rPr lang="es-ES"/>
              <a:t>en una asignatura del destino que en la correspondiente asignatura de la UPV </a:t>
            </a:r>
          </a:p>
          <a:p>
            <a:pPr lvl="1"/>
            <a:r>
              <a:rPr lang="es-ES"/>
              <a:t>si es menor – se debe añadir otra asignatura del destino para compensar la diferencia </a:t>
            </a:r>
          </a:p>
          <a:p>
            <a:r>
              <a:rPr lang="es-ES" b="1">
                <a:cs typeface="Arial" pitchFamily="34" charset="0"/>
              </a:rPr>
              <a:t>- Contenidos: </a:t>
            </a:r>
          </a:p>
          <a:p>
            <a:pPr lvl="1"/>
            <a:r>
              <a:rPr lang="es-ES" b="1">
                <a:cs typeface="Arial" pitchFamily="34" charset="0"/>
              </a:rPr>
              <a:t>Asignaturas troncales/obligatorias: 75% </a:t>
            </a:r>
            <a:r>
              <a:rPr lang="es-ES">
                <a:cs typeface="Arial" pitchFamily="34" charset="0"/>
              </a:rPr>
              <a:t>de coincidencia en contenidos </a:t>
            </a:r>
          </a:p>
          <a:p>
            <a:pPr lvl="1"/>
            <a:r>
              <a:rPr lang="es-ES" b="1">
                <a:cs typeface="Arial" pitchFamily="34" charset="0"/>
              </a:rPr>
              <a:t>Asignaturas optativas: </a:t>
            </a:r>
            <a:r>
              <a:rPr lang="es-ES">
                <a:cs typeface="Arial" pitchFamily="34" charset="0"/>
              </a:rPr>
              <a:t>relación temática con el grado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1">
                    <a:lumMod val="75000"/>
                    <a:lumOff val="25000"/>
                  </a:schemeClr>
                </a:solidFill>
              </a:rPr>
              <a:pPr>
                <a:spcAft>
                  <a:spcPts val="600"/>
                </a:spcAft>
              </a:pPr>
              <a:t>14</a:t>
            </a:fld>
            <a:endParaRPr lang="es-E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083830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1">
            <a:extLst>
              <a:ext uri="{FF2B5EF4-FFF2-40B4-BE49-F238E27FC236}">
                <a16:creationId xmlns:a16="http://schemas.microsoft.com/office/drawing/2014/main" id="{EE1530B0-6F96-46C0-8B3E-3215CB75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3" y="0"/>
            <a:ext cx="9139737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754910CF-1B56-45D3-960A-E89F7B3B91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r>
              <a:rPr lang="es-ES" sz="2400">
                <a:solidFill>
                  <a:srgbClr val="FFFFFF"/>
                </a:solidFill>
                <a:cs typeface="Arial" pitchFamily="34" charset="0"/>
              </a:rPr>
              <a:t>Reconocimientos de optativas</a:t>
            </a:r>
            <a:r>
              <a:rPr lang="es-ES" sz="240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id="{6669F804-A677-4B75-95F4-A5E4426FB7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92291" y="6459785"/>
            <a:ext cx="8170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15</a:t>
            </a:fld>
            <a:endParaRPr lang="es-ES">
              <a:solidFill>
                <a:schemeClr val="tx2"/>
              </a:solidFill>
            </a:endParaRPr>
          </a:p>
        </p:txBody>
      </p:sp>
      <p:graphicFrame>
        <p:nvGraphicFramePr>
          <p:cNvPr id="21" name="2 Marcador de contenido">
            <a:extLst>
              <a:ext uri="{FF2B5EF4-FFF2-40B4-BE49-F238E27FC236}">
                <a16:creationId xmlns:a16="http://schemas.microsoft.com/office/drawing/2014/main" id="{B229FF1A-067F-FF97-1A2A-FEE06E6D9F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4620685"/>
              </p:ext>
            </p:extLst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723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9B4056F-1959-4627-A683-77F6C0603F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/>
          <a:srcRect t="4167"/>
          <a:stretch/>
        </p:blipFill>
        <p:spPr>
          <a:xfrm>
            <a:off x="475499" y="1538663"/>
            <a:ext cx="8193826" cy="176679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8D7349B-C9FA-4FCE-A1FF-948F460A3A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30" y="4554906"/>
            <a:ext cx="9141714" cy="2303094"/>
          </a:xfrm>
          <a:prstGeom prst="rect">
            <a:avLst/>
          </a:prstGeom>
          <a:solidFill>
            <a:srgbClr val="3D33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5498" y="4905301"/>
            <a:ext cx="3741659" cy="1554485"/>
          </a:xfrm>
        </p:spPr>
        <p:txBody>
          <a:bodyPr anchor="ctr">
            <a:normAutofit/>
          </a:bodyPr>
          <a:lstStyle/>
          <a:p>
            <a:pPr algn="r"/>
            <a:r>
              <a:rPr lang="es-ES" sz="3500">
                <a:solidFill>
                  <a:srgbClr val="FFFFFF"/>
                </a:solidFill>
                <a:cs typeface="Arial" pitchFamily="34" charset="0"/>
              </a:rPr>
              <a:t>Reconocimiento de optativas</a:t>
            </a:r>
            <a:r>
              <a:rPr lang="es-ES" sz="350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AF746F9-E85F-4BED-9D7E-562262E8B3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4554906"/>
            <a:ext cx="9141714" cy="64008"/>
          </a:xfrm>
          <a:prstGeom prst="rect">
            <a:avLst/>
          </a:prstGeom>
          <a:solidFill>
            <a:srgbClr val="C79F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5646586-8E5D-4A2B-BDA9-01CE28AC89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65577" y="5247564"/>
            <a:ext cx="0" cy="873457"/>
          </a:xfrm>
          <a:prstGeom prst="line">
            <a:avLst/>
          </a:prstGeom>
          <a:ln w="15875">
            <a:solidFill>
              <a:srgbClr val="C79F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48225" y="4905300"/>
            <a:ext cx="4120275" cy="1554485"/>
          </a:xfrm>
        </p:spPr>
        <p:txBody>
          <a:bodyPr vert="horz" lIns="0" tIns="45720" rIns="0" bIns="45720" rtlCol="0" anchor="ctr">
            <a:normAutofit/>
          </a:bodyPr>
          <a:lstStyle/>
          <a:p>
            <a:r>
              <a:rPr lang="es-ES">
                <a:solidFill>
                  <a:srgbClr val="FFFFFF"/>
                </a:solidFill>
                <a:cs typeface="Arial"/>
              </a:rPr>
              <a:t>Se pueden combinar optativas de una intensificación, transversales y optativas de prácticas en un bloque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 smtClean="0"/>
              <a:pPr>
                <a:spcAft>
                  <a:spcPts val="600"/>
                </a:spcAft>
              </a:pPr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25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>
                <a:cs typeface="Arial" pitchFamily="34" charset="0"/>
              </a:rPr>
              <a:t>Reconocimiento de</a:t>
            </a:r>
            <a:br>
              <a:rPr lang="es-ES" sz="3600">
                <a:cs typeface="Arial" pitchFamily="34" charset="0"/>
              </a:rPr>
            </a:br>
            <a:r>
              <a:rPr lang="es-ES" sz="3600">
                <a:cs typeface="Arial" pitchFamily="34" charset="0"/>
              </a:rPr>
              <a:t> troncales/obligatorias</a:t>
            </a:r>
            <a:r>
              <a:rPr lang="es-ES">
                <a:latin typeface="Arial" pitchFamily="34" charset="0"/>
                <a:cs typeface="Arial" pitchFamily="34" charset="0"/>
              </a:rPr>
              <a:t>	</a:t>
            </a:r>
          </a:p>
        </p:txBody>
      </p:sp>
      <p:graphicFrame>
        <p:nvGraphicFramePr>
          <p:cNvPr id="9" name="2 Marcador de contenido">
            <a:extLst>
              <a:ext uri="{FF2B5EF4-FFF2-40B4-BE49-F238E27FC236}">
                <a16:creationId xmlns:a16="http://schemas.microsoft.com/office/drawing/2014/main" id="{1DE2F5B0-5E79-2F11-A821-260327FB1C5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99592" y="1844824"/>
          <a:ext cx="8182744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17</a:t>
            </a:fld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/>
          <a:srcRect t="8171"/>
          <a:stretch/>
        </p:blipFill>
        <p:spPr>
          <a:xfrm>
            <a:off x="899641" y="4428324"/>
            <a:ext cx="7617473" cy="72008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8"/>
          <a:srcRect t="8705"/>
          <a:stretch/>
        </p:blipFill>
        <p:spPr>
          <a:xfrm>
            <a:off x="901918" y="5928852"/>
            <a:ext cx="7720774" cy="64807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504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2">
            <a:extLst>
              <a:ext uri="{FF2B5EF4-FFF2-40B4-BE49-F238E27FC236}">
                <a16:creationId xmlns:a16="http://schemas.microsoft.com/office/drawing/2014/main" id="{63E00694-E403-4987-8634-15F6D8E4C3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/>
              <a:t>/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32594" y="671676"/>
            <a:ext cx="7543800" cy="1188995"/>
          </a:xfrm>
        </p:spPr>
        <p:txBody>
          <a:bodyPr anchor="ctr">
            <a:normAutofit/>
          </a:bodyPr>
          <a:lstStyle/>
          <a:p>
            <a:pPr algn="ctr"/>
            <a:r>
              <a:rPr lang="es-ES" sz="4100">
                <a:cs typeface="Arial" pitchFamily="34" charset="0"/>
              </a:rPr>
              <a:t>Reconocimiento de asignaturas de idiomas</a:t>
            </a:r>
            <a:endParaRPr lang="es-ES" sz="410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/>
          </p:cNvSpPr>
          <p:nvPr/>
        </p:nvSpPr>
        <p:spPr>
          <a:xfrm>
            <a:off x="1388744" y="2118421"/>
            <a:ext cx="6186827" cy="3266638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342900">
              <a:spcAft>
                <a:spcPts val="600"/>
              </a:spcAft>
            </a:pPr>
            <a:r>
              <a:rPr lang="es-ES" sz="18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- </a:t>
            </a:r>
            <a:r>
              <a:rPr lang="es-ES" sz="1800" b="1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Idioma</a:t>
            </a:r>
            <a:r>
              <a:rPr lang="es-ES" sz="18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rPr>
              <a:t> siempre por el mismo idioma y del mismo nivel</a:t>
            </a:r>
          </a:p>
          <a:p>
            <a:pPr defTabSz="342900">
              <a:spcAft>
                <a:spcPts val="600"/>
              </a:spcAft>
            </a:pPr>
            <a:endParaRPr lang="es-ES" sz="1650" kern="1200">
              <a:solidFill>
                <a:schemeClr val="tx1"/>
              </a:solidFill>
              <a:latin typeface="+mn-lt"/>
              <a:ea typeface="+mn-ea"/>
              <a:cs typeface="Arial" pitchFamily="34" charset="0"/>
            </a:endParaRPr>
          </a:p>
          <a:p>
            <a:pPr defTabSz="342900">
              <a:spcAft>
                <a:spcPts val="600"/>
              </a:spcAft>
            </a:pPr>
            <a:endParaRPr lang="es-ES" sz="1800" kern="1200">
              <a:solidFill>
                <a:schemeClr val="tx1"/>
              </a:solidFill>
              <a:latin typeface="+mn-lt"/>
              <a:ea typeface="+mn-ea"/>
              <a:cs typeface="Arial" pitchFamily="34" charset="0"/>
            </a:endParaRPr>
          </a:p>
          <a:p>
            <a:pPr>
              <a:spcAft>
                <a:spcPts val="600"/>
              </a:spcAft>
            </a:pPr>
            <a:endParaRPr lang="es-ES" sz="2400">
              <a:cs typeface="Arial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592" y="3243618"/>
            <a:ext cx="6790710" cy="51088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232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>
                <a:cs typeface="Arial" pitchFamily="34" charset="0"/>
              </a:rPr>
              <a:t>Reconocimiento de asignaturas</a:t>
            </a:r>
            <a:r>
              <a:rPr lang="es-ES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1844824"/>
            <a:ext cx="8182744" cy="4320480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s-ES" sz="2400" dirty="0">
                <a:solidFill>
                  <a:schemeClr val="tx1"/>
                </a:solidFill>
                <a:cs typeface="Arial"/>
              </a:rPr>
              <a:t>- Introducir en AIRE :</a:t>
            </a:r>
          </a:p>
          <a:p>
            <a:pPr marL="383540" lvl="1"/>
            <a:r>
              <a:rPr lang="es-ES" sz="2200" dirty="0">
                <a:solidFill>
                  <a:schemeClr val="tx1"/>
                </a:solidFill>
                <a:cs typeface="Arial"/>
              </a:rPr>
              <a:t>el nombre original de la asignatura y su código si se conoce</a:t>
            </a:r>
            <a:endParaRPr lang="es-ES" sz="2200" dirty="0">
              <a:solidFill>
                <a:schemeClr val="tx1"/>
              </a:solidFill>
              <a:ea typeface="Calibri"/>
              <a:cs typeface="Arial"/>
            </a:endParaRPr>
          </a:p>
          <a:p>
            <a:r>
              <a:rPr lang="es-ES" sz="2600" dirty="0">
                <a:solidFill>
                  <a:schemeClr val="tx1"/>
                </a:solidFill>
                <a:cs typeface="Arial"/>
              </a:rPr>
              <a:t>- </a:t>
            </a:r>
            <a:r>
              <a:rPr lang="es-ES" sz="2400" b="1" dirty="0">
                <a:solidFill>
                  <a:schemeClr val="tx1"/>
                </a:solidFill>
                <a:cs typeface="Arial"/>
              </a:rPr>
              <a:t>Alumnos </a:t>
            </a:r>
            <a:r>
              <a:rPr lang="es-ES" sz="2400" b="1" dirty="0" err="1">
                <a:solidFill>
                  <a:schemeClr val="tx1"/>
                </a:solidFill>
                <a:cs typeface="Arial"/>
              </a:rPr>
              <a:t>Promoe</a:t>
            </a:r>
            <a:r>
              <a:rPr lang="es-ES" sz="2400" dirty="0">
                <a:solidFill>
                  <a:schemeClr val="tx1"/>
                </a:solidFill>
                <a:cs typeface="Arial"/>
              </a:rPr>
              <a:t>: introducir el número de créditos del destino (</a:t>
            </a:r>
            <a:r>
              <a:rPr lang="es-ES" sz="2400" dirty="0">
                <a:solidFill>
                  <a:srgbClr val="FF0000"/>
                </a:solidFill>
                <a:cs typeface="Arial"/>
              </a:rPr>
              <a:t>no recalcular a ECTS</a:t>
            </a:r>
            <a:r>
              <a:rPr lang="es-ES" sz="2400" dirty="0">
                <a:solidFill>
                  <a:schemeClr val="tx1"/>
                </a:solidFill>
                <a:cs typeface="Arial"/>
              </a:rPr>
              <a:t>)</a:t>
            </a:r>
            <a:endParaRPr lang="es-ES" sz="2400" dirty="0">
              <a:solidFill>
                <a:schemeClr val="tx1"/>
              </a:solidFill>
              <a:ea typeface="Calibri"/>
              <a:cs typeface="Arial"/>
            </a:endParaRPr>
          </a:p>
          <a:p>
            <a:pPr marL="0" indent="0">
              <a:lnSpc>
                <a:spcPct val="100000"/>
              </a:lnSpc>
              <a:buNone/>
            </a:pPr>
            <a:endParaRPr lang="es-ES" sz="2200">
              <a:solidFill>
                <a:schemeClr val="tx1"/>
              </a:solidFill>
              <a:cs typeface="Arial" pitchFamily="34" charset="0"/>
            </a:endParaRPr>
          </a:p>
          <a:p>
            <a:endParaRPr lang="es-ES" sz="2400">
              <a:cs typeface="Arial" pitchFamily="34" charset="0"/>
            </a:endParaRPr>
          </a:p>
          <a:p>
            <a:endParaRPr lang="es-ES" sz="2400">
              <a:cs typeface="Arial" pitchFamily="34" charset="0"/>
            </a:endParaRPr>
          </a:p>
          <a:p>
            <a:r>
              <a:rPr lang="es-ES" sz="2400" dirty="0">
                <a:cs typeface="Arial"/>
              </a:rPr>
              <a:t>- Consultar la equivalencia de créditos en destinos </a:t>
            </a:r>
            <a:r>
              <a:rPr lang="es-ES" sz="2400" dirty="0" err="1">
                <a:cs typeface="Arial"/>
              </a:rPr>
              <a:t>Promoe</a:t>
            </a:r>
            <a:r>
              <a:rPr lang="es-ES" sz="2400" dirty="0">
                <a:cs typeface="Arial"/>
              </a:rPr>
              <a:t> en</a:t>
            </a:r>
            <a:endParaRPr lang="es-ES" sz="2400" dirty="0">
              <a:ea typeface="Calibri"/>
              <a:cs typeface="Arial"/>
            </a:endParaRPr>
          </a:p>
          <a:p>
            <a:r>
              <a:rPr lang="es-ES" sz="2400" dirty="0">
                <a:ea typeface="+mn-lt"/>
                <a:cs typeface="+mn-lt"/>
                <a:hlinkClick r:id="rId2"/>
              </a:rPr>
              <a:t>https://www.upv.es/entidades/ade/erasmus-2/</a:t>
            </a:r>
            <a:endParaRPr lang="es-ES" dirty="0">
              <a:ea typeface="+mn-lt"/>
              <a:cs typeface="+mn-lt"/>
            </a:endParaRPr>
          </a:p>
          <a:p>
            <a:endParaRPr lang="es-ES" sz="2400" dirty="0">
              <a:ea typeface="Calibri"/>
              <a:cs typeface="Calibri"/>
            </a:endParaRPr>
          </a:p>
          <a:p>
            <a:endParaRPr lang="es-ES" sz="2400">
              <a:ea typeface="Calibri" panose="020F0502020204030204"/>
              <a:cs typeface="Arial" pitchFamily="34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60B-874F-44DA-A0CA-DC9E36954236}" type="slidenum">
              <a:rPr lang="es-ES" smtClean="0"/>
              <a:pPr/>
              <a:t>19</a:t>
            </a:fld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403" y="3645024"/>
            <a:ext cx="5236918" cy="100085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372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277" y="605896"/>
            <a:ext cx="2313633" cy="5646208"/>
          </a:xfrm>
        </p:spPr>
        <p:txBody>
          <a:bodyPr anchor="ctr">
            <a:normAutofit/>
          </a:bodyPr>
          <a:lstStyle/>
          <a:p>
            <a:r>
              <a:rPr lang="es-ES" sz="2400">
                <a:solidFill>
                  <a:srgbClr val="FFFFFF"/>
                </a:solidFill>
                <a:cs typeface="Arial" pitchFamily="34" charset="0"/>
              </a:rPr>
              <a:t>Reconocimientos de asignaturas</a:t>
            </a:r>
            <a:r>
              <a:rPr lang="es-ES" sz="240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56512" y="605896"/>
            <a:ext cx="4810247" cy="5646208"/>
          </a:xfrm>
        </p:spPr>
        <p:txBody>
          <a:bodyPr anchor="ctr">
            <a:normAutofit/>
          </a:bodyPr>
          <a:lstStyle/>
          <a:p>
            <a:pPr>
              <a:buFontTx/>
              <a:buChar char="-"/>
            </a:pPr>
            <a:r>
              <a:rPr lang="es-ES"/>
              <a:t> Estados de las propuestas en AIRE</a:t>
            </a:r>
          </a:p>
          <a:p>
            <a:pPr lvl="1">
              <a:buFontTx/>
              <a:buChar char="-"/>
            </a:pPr>
            <a:r>
              <a:rPr lang="es-ES" b="1">
                <a:cs typeface="Arial" pitchFamily="34" charset="0"/>
              </a:rPr>
              <a:t> “Validación provisional”: </a:t>
            </a:r>
            <a:r>
              <a:rPr lang="es-ES">
                <a:cs typeface="Arial" pitchFamily="34" charset="0"/>
              </a:rPr>
              <a:t>la propuesta cumple con unas condiciones mínimas que establece la Facultad, pero debe ser formalmente aprobada por  la Comisión Académica de Título (CAT) de la FADE</a:t>
            </a:r>
          </a:p>
          <a:p>
            <a:pPr lvl="1">
              <a:buFontTx/>
              <a:buChar char="-"/>
            </a:pPr>
            <a:r>
              <a:rPr lang="es-ES" b="1">
                <a:cs typeface="Arial" pitchFamily="34" charset="0"/>
              </a:rPr>
              <a:t>“En revisión centro</a:t>
            </a:r>
            <a:r>
              <a:rPr lang="es-ES">
                <a:cs typeface="Arial" pitchFamily="34" charset="0"/>
              </a:rPr>
              <a:t>”: En los días previos a que se reúna la CAT que revisa las reglas de reconocimiento, la oficina internacional pasará las reglas al estado “En revisión centro”. </a:t>
            </a:r>
          </a:p>
          <a:p>
            <a:pPr lvl="1">
              <a:buFontTx/>
              <a:buChar char="-"/>
            </a:pPr>
            <a:r>
              <a:rPr lang="es-ES" b="1">
                <a:cs typeface="Arial" pitchFamily="34" charset="0"/>
              </a:rPr>
              <a:t>“En revisión UPV”: </a:t>
            </a:r>
            <a:r>
              <a:rPr lang="es-ES">
                <a:cs typeface="Arial" pitchFamily="34" charset="0"/>
              </a:rPr>
              <a:t>Cuando las reglas pasan a "En revisión UPV", quiere decir que la CAT ha autorizado la propuesta de una regla. Formalmente debe ser aprobada por la Sub-comisión de reconocimientos</a:t>
            </a:r>
            <a:r>
              <a:rPr lang="es-ES" b="1" u="sng">
                <a:cs typeface="Arial" pitchFamily="34" charset="0"/>
              </a:rPr>
              <a:t> </a:t>
            </a:r>
          </a:p>
          <a:p>
            <a:pPr lvl="1">
              <a:buFontTx/>
              <a:buChar char="-"/>
            </a:pPr>
            <a:r>
              <a:rPr lang="es-ES" b="1">
                <a:cs typeface="Arial" pitchFamily="34" charset="0"/>
              </a:rPr>
              <a:t>“Aceptación”: </a:t>
            </a:r>
            <a:r>
              <a:rPr lang="es-ES">
                <a:cs typeface="Arial" pitchFamily="34" charset="0"/>
              </a:rPr>
              <a:t>cuando es aprobada por la mencionada sub-comisión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92291" y="6459785"/>
            <a:ext cx="8170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20</a:t>
            </a:fld>
            <a:endParaRPr lang="es-ES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11973C2-EB8B-452A-A698-4A252FD3AE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0162E77-11AD-44A7-84EC-40C59EEFBD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86200" y="634946"/>
            <a:ext cx="4776107" cy="1450757"/>
          </a:xfrm>
        </p:spPr>
        <p:txBody>
          <a:bodyPr>
            <a:normAutofit/>
          </a:bodyPr>
          <a:lstStyle/>
          <a:p>
            <a:r>
              <a:rPr lang="es-ES" sz="4700">
                <a:solidFill>
                  <a:srgbClr val="593E3A"/>
                </a:solidFill>
                <a:cs typeface="Arial" pitchFamily="34" charset="0"/>
              </a:rPr>
              <a:t>TFG en movilidad	</a:t>
            </a:r>
          </a:p>
        </p:txBody>
      </p:sp>
      <p:pic>
        <p:nvPicPr>
          <p:cNvPr id="8" name="Picture 7" descr="Rompecabezas blanco con una pieza roja">
            <a:extLst>
              <a:ext uri="{FF2B5EF4-FFF2-40B4-BE49-F238E27FC236}">
                <a16:creationId xmlns:a16="http://schemas.microsoft.com/office/drawing/2014/main" id="{3ED8D691-4759-C05C-62F9-672E348CBC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29" r="34890"/>
          <a:stretch/>
        </p:blipFill>
        <p:spPr>
          <a:xfrm>
            <a:off x="20" y="-12128"/>
            <a:ext cx="3490702" cy="6870127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AB158E9-1B40-4CD6-95F0-95CA11DF7B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65712" y="2085703"/>
            <a:ext cx="46280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86200" y="2198914"/>
            <a:ext cx="4776107" cy="3670180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s-ES" dirty="0">
                <a:cs typeface="Arial"/>
              </a:rPr>
              <a:t>- Trabajo Fin de Grado </a:t>
            </a:r>
            <a:r>
              <a:rPr lang="es-ES" b="1" dirty="0">
                <a:cs typeface="Arial"/>
              </a:rPr>
              <a:t>en movilidad: </a:t>
            </a:r>
          </a:p>
          <a:p>
            <a:pPr marL="383540" lvl="1"/>
            <a:r>
              <a:rPr lang="es-ES" dirty="0">
                <a:cs typeface="Arial"/>
              </a:rPr>
              <a:t>Necesaria la presentación de una propuesta utilizando el mismo modelo que en FADE</a:t>
            </a:r>
            <a:endParaRPr lang="es-ES" dirty="0">
              <a:ea typeface="Calibri"/>
              <a:cs typeface="Arial"/>
            </a:endParaRPr>
          </a:p>
          <a:p>
            <a:pPr marL="383540" lvl="1"/>
            <a:r>
              <a:rPr lang="es-ES" dirty="0">
                <a:cs typeface="Arial"/>
              </a:rPr>
              <a:t>Subir la propuesta a la aplicación </a:t>
            </a:r>
            <a:r>
              <a:rPr lang="es-ES" dirty="0" err="1">
                <a:cs typeface="Arial"/>
              </a:rPr>
              <a:t>Ebrón</a:t>
            </a:r>
            <a:r>
              <a:rPr lang="es-ES" dirty="0">
                <a:cs typeface="Arial"/>
              </a:rPr>
              <a:t> con los datos del tutor de la universidad del destino (nombre, apellido, número pasaporte, domicilio)</a:t>
            </a:r>
            <a:endParaRPr lang="es-ES" dirty="0">
              <a:ea typeface="Calibri"/>
              <a:cs typeface="Arial"/>
            </a:endParaRPr>
          </a:p>
          <a:p>
            <a:pPr marL="383540" lvl="1"/>
            <a:r>
              <a:rPr lang="es-ES" dirty="0">
                <a:cs typeface="Arial"/>
              </a:rPr>
              <a:t>Aparte del tutor de la universidad del destino, es necesario un tutor en la UPV</a:t>
            </a:r>
            <a:endParaRPr lang="es-ES" dirty="0">
              <a:ea typeface="Calibri" panose="020F0502020204030204"/>
              <a:cs typeface="Arial"/>
            </a:endParaRPr>
          </a:p>
          <a:p>
            <a:pPr marL="200660" lvl="1" indent="0">
              <a:buNone/>
            </a:pPr>
            <a:endParaRPr lang="es-ES">
              <a:ea typeface="Calibri" panose="020F0502020204030204"/>
              <a:cs typeface="Arial" pitchFamily="34" charset="0"/>
            </a:endParaRPr>
          </a:p>
          <a:p>
            <a:endParaRPr lang="es-ES"/>
          </a:p>
          <a:p>
            <a:pPr marL="383540" lvl="1"/>
            <a:endParaRPr lang="es-ES">
              <a:ea typeface="Calibri" panose="020F0502020204030204"/>
              <a:cs typeface="Arial" pitchFamily="34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25343" y="6459785"/>
            <a:ext cx="98401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>
                <a:solidFill>
                  <a:schemeClr val="tx1">
                    <a:lumMod val="75000"/>
                    <a:lumOff val="25000"/>
                  </a:schemeClr>
                </a:solidFill>
              </a:rPr>
              <a:pPr>
                <a:spcAft>
                  <a:spcPts val="600"/>
                </a:spcAft>
              </a:pPr>
              <a:t>21</a:t>
            </a:fld>
            <a:endParaRPr lang="es-E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990D0034-F768-41E7-85D4-F38C4DE857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Bombilla en fondo amarillo con rayos de luz y cable pintados">
            <a:extLst>
              <a:ext uri="{FF2B5EF4-FFF2-40B4-BE49-F238E27FC236}">
                <a16:creationId xmlns:a16="http://schemas.microsoft.com/office/drawing/2014/main" id="{5669B149-2394-9FC0-C192-33324D6B4B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38"/>
          <a:stretch/>
        </p:blipFill>
        <p:spPr>
          <a:xfrm>
            <a:off x="20" y="10"/>
            <a:ext cx="9139716" cy="685799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5B38FD6-641F-41BF-B466-C1C6366420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606" y="1238442"/>
            <a:ext cx="2726944" cy="4355751"/>
          </a:xfrm>
          <a:prstGeom prst="rect">
            <a:avLst/>
          </a:prstGeom>
          <a:solidFill>
            <a:srgbClr val="00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4472" y="2777461"/>
            <a:ext cx="2313633" cy="2645032"/>
          </a:xfrm>
        </p:spPr>
        <p:txBody>
          <a:bodyPr>
            <a:normAutofit/>
          </a:bodyPr>
          <a:lstStyle/>
          <a:p>
            <a:pPr lvl="1"/>
            <a:endParaRPr lang="es-ES" sz="1400">
              <a:solidFill>
                <a:srgbClr val="FFFFFF"/>
              </a:solidFill>
              <a:cs typeface="Arial" pitchFamily="34" charset="0"/>
            </a:endParaRPr>
          </a:p>
          <a:p>
            <a:r>
              <a:rPr lang="es-ES" sz="1400" b="1">
                <a:solidFill>
                  <a:srgbClr val="FFFFFF"/>
                </a:solidFill>
              </a:rPr>
              <a:t>SIEMPRE comunicar cualquier cambio de propuestas de reconocimiento a </a:t>
            </a:r>
            <a:r>
              <a:rPr lang="es-ES" sz="1400" b="1">
                <a:solidFill>
                  <a:srgbClr val="FFFFFF"/>
                </a:solidFill>
                <a:hlinkClick r:id="rId3"/>
              </a:rPr>
              <a:t>intade@ade.upv.es</a:t>
            </a:r>
            <a:endParaRPr lang="es-ES" sz="1400" b="1">
              <a:solidFill>
                <a:srgbClr val="FFFFFF"/>
              </a:solidFill>
            </a:endParaRPr>
          </a:p>
          <a:p>
            <a:endParaRPr lang="es-ES" sz="1400">
              <a:solidFill>
                <a:srgbClr val="FFFFFF"/>
              </a:solidFill>
            </a:endParaRPr>
          </a:p>
          <a:p>
            <a:pPr lvl="1"/>
            <a:endParaRPr lang="es-E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4472" y="1419273"/>
            <a:ext cx="2365185" cy="1358188"/>
          </a:xfrm>
        </p:spPr>
        <p:txBody>
          <a:bodyPr>
            <a:normAutofit/>
          </a:bodyPr>
          <a:lstStyle/>
          <a:p>
            <a:r>
              <a:rPr lang="es-ES" sz="2600">
                <a:solidFill>
                  <a:srgbClr val="FFFFFF"/>
                </a:solidFill>
                <a:cs typeface="Arial" pitchFamily="34" charset="0"/>
              </a:rPr>
              <a:t>Reconocimientos de asignaturas	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DAE799-CF89-4844-9410-D1C0F8CBC83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9544" y="1240045"/>
            <a:ext cx="48006" cy="4352544"/>
          </a:xfrm>
          <a:prstGeom prst="rect">
            <a:avLst/>
          </a:prstGeom>
          <a:solidFill>
            <a:srgbClr val="F5E7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57306" y="6311115"/>
            <a:ext cx="452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A4D560B-874F-44DA-A0CA-DC9E36954236}" type="slidenum">
              <a:rPr lang="es-ES"/>
              <a:pPr>
                <a:spcAft>
                  <a:spcPts val="600"/>
                </a:spcAft>
              </a:pPr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988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1A978AA-7672-42C4-B5ED-55539D564D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938393-3C03-4A4C-9BEF-927DC23665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7899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92A857-B226-45FB-955B-CBB2C1B531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8992" y="0"/>
            <a:ext cx="241173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2129" y="1608667"/>
            <a:ext cx="1917293" cy="4491015"/>
          </a:xfrm>
        </p:spPr>
        <p:txBody>
          <a:bodyPr anchor="t">
            <a:normAutofit/>
          </a:bodyPr>
          <a:lstStyle/>
          <a:p>
            <a:pPr algn="r"/>
            <a:r>
              <a:rPr lang="es-ES" sz="2800">
                <a:solidFill>
                  <a:srgbClr val="FFFFFF"/>
                </a:solidFill>
              </a:rPr>
              <a:t>Contacto, información y gestión</a:t>
            </a:r>
            <a:endParaRPr lang="en-GB" sz="2800">
              <a:solidFill>
                <a:srgbClr val="FFFFFF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32021" y="1608667"/>
            <a:ext cx="4718431" cy="4491015"/>
          </a:xfrm>
        </p:spPr>
        <p:txBody>
          <a:bodyPr vert="horz" lIns="0" tIns="45720" rIns="0" bIns="45720" rtlCol="0" anchor="t">
            <a:normAutofit/>
          </a:bodyPr>
          <a:lstStyle/>
          <a:p>
            <a:pPr>
              <a:buNone/>
            </a:pPr>
            <a:r>
              <a:rPr lang="es-ES" sz="1600" b="1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intade@ade.upv.es</a:t>
            </a:r>
            <a:endParaRPr lang="es-ES" sz="1600" b="1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Gisel Sanahuja Vélez, Técnico Superior de Intercambio Académico</a:t>
            </a: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Javier </a:t>
            </a:r>
            <a:r>
              <a:rPr lang="es-ES" sz="1600" dirty="0" err="1">
                <a:solidFill>
                  <a:srgbClr val="FFFFFF"/>
                </a:solidFill>
                <a:latin typeface="Arial"/>
                <a:cs typeface="Arial"/>
              </a:rPr>
              <a:t>Jorrin</a:t>
            </a: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 Belloch, Administrativo de Intercambio Académico</a:t>
            </a: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Gabriele </a:t>
            </a:r>
            <a:r>
              <a:rPr lang="es-ES" sz="1600" dirty="0" err="1">
                <a:solidFill>
                  <a:srgbClr val="FFFFFF"/>
                </a:solidFill>
                <a:latin typeface="Arial"/>
                <a:cs typeface="Arial"/>
              </a:rPr>
              <a:t>Briskute</a:t>
            </a: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, Ayudante </a:t>
            </a:r>
            <a:r>
              <a:rPr lang="es-ES" sz="1600" dirty="0" err="1">
                <a:solidFill>
                  <a:srgbClr val="FFFFFF"/>
                </a:solidFill>
                <a:latin typeface="Arial"/>
                <a:cs typeface="Arial"/>
              </a:rPr>
              <a:t>Incomings</a:t>
            </a: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Irene Solsona, Ayudante </a:t>
            </a:r>
            <a:r>
              <a:rPr lang="es-ES" sz="1600" dirty="0" err="1">
                <a:solidFill>
                  <a:srgbClr val="FFFFFF"/>
                </a:solidFill>
                <a:latin typeface="Arial"/>
                <a:cs typeface="Arial"/>
              </a:rPr>
              <a:t>Outgoings</a:t>
            </a:r>
            <a:endParaRPr lang="es-ES" sz="1600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Hanna </a:t>
            </a:r>
            <a:r>
              <a:rPr lang="es-ES" sz="1600" dirty="0" err="1">
                <a:solidFill>
                  <a:srgbClr val="FFFFFF"/>
                </a:solidFill>
                <a:latin typeface="Arial"/>
                <a:cs typeface="Arial"/>
              </a:rPr>
              <a:t>Skorczynska</a:t>
            </a: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, Vicedecana de Relaciones Internacionales</a:t>
            </a: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hskorczy@idm.upv.es</a:t>
            </a:r>
            <a:endParaRPr lang="es-ES" sz="1600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Teléfono 96-3879788 y 96-3879277</a:t>
            </a:r>
            <a:endParaRPr lang="es-ES" sz="16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Poli[citas] de lunes a viernes de 11:00h a 13:00h (presenciales o por </a:t>
            </a:r>
            <a:r>
              <a:rPr lang="es-ES" sz="1600" dirty="0" err="1">
                <a:solidFill>
                  <a:srgbClr val="FFFFFF"/>
                </a:solidFill>
                <a:latin typeface="Arial"/>
                <a:cs typeface="Arial"/>
              </a:rPr>
              <a:t>teams</a:t>
            </a:r>
            <a:r>
              <a:rPr lang="es-ES" sz="16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lang="es-ES" sz="16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" sz="160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ES" sz="1600">
              <a:solidFill>
                <a:srgbClr val="FFFFFF"/>
              </a:solidFill>
              <a:latin typeface="Arial" pitchFamily="34" charset="0"/>
              <a:ea typeface="Calibri" panose="020F0502020204030204"/>
              <a:cs typeface="Arial" pitchFamily="34" charset="0"/>
            </a:endParaRPr>
          </a:p>
          <a:p>
            <a:pPr>
              <a:buNone/>
            </a:pPr>
            <a:endParaRPr lang="es-ES" sz="1600">
              <a:solidFill>
                <a:srgbClr val="FFFFFF"/>
              </a:solidFill>
              <a:latin typeface="Arial" pitchFamily="34" charset="0"/>
              <a:ea typeface="Calibri" panose="020F0502020204030204"/>
              <a:cs typeface="Arial" pitchFamily="34" charset="0"/>
            </a:endParaRPr>
          </a:p>
          <a:p>
            <a:endParaRPr lang="es-ES" sz="1600">
              <a:solidFill>
                <a:srgbClr val="FFFFFF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47048" y="6296279"/>
            <a:ext cx="468301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fld id="{4A4D560B-874F-44DA-A0CA-DC9E36954236}" type="slidenum">
              <a:rPr lang="es-ES" sz="900"/>
              <a:pPr algn="l">
                <a:spcAft>
                  <a:spcPts val="600"/>
                </a:spcAft>
              </a:pPr>
              <a:t>23</a:t>
            </a:fld>
            <a:endParaRPr lang="es-ES" sz="9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3DC995820887D48B07BBA51ACC38447" ma:contentTypeVersion="13" ma:contentTypeDescription="Crear nuevo documento." ma:contentTypeScope="" ma:versionID="c330c29e635c10b0d94d8f1f35f2b2bc">
  <xsd:schema xmlns:xsd="http://www.w3.org/2001/XMLSchema" xmlns:xs="http://www.w3.org/2001/XMLSchema" xmlns:p="http://schemas.microsoft.com/office/2006/metadata/properties" xmlns:ns2="dc35347a-a760-47f4-ab9a-0af15fe004a6" xmlns:ns3="43934000-10e6-4c2f-8023-77a12e184825" targetNamespace="http://schemas.microsoft.com/office/2006/metadata/properties" ma:root="true" ma:fieldsID="95474266a584a81adfdfcfeedc23aa48" ns2:_="" ns3:_="">
    <xsd:import namespace="dc35347a-a760-47f4-ab9a-0af15fe004a6"/>
    <xsd:import namespace="43934000-10e6-4c2f-8023-77a12e1848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35347a-a760-47f4-ab9a-0af15fe004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934000-10e6-4c2f-8023-77a12e18482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d6661198-859b-4c38-ba2d-144a5cead2f1}" ma:internalName="TaxCatchAll" ma:showField="CatchAllData" ma:web="43934000-10e6-4c2f-8023-77a12e18482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43934000-10e6-4c2f-8023-77a12e184825">
      <UserInfo>
        <DisplayName>Hanna Teresa Skorczynska Sznajder</DisplayName>
        <AccountId>12</AccountId>
        <AccountType/>
      </UserInfo>
    </SharedWithUsers>
    <lcf76f155ced4ddcb4097134ff3c332f xmlns="dc35347a-a760-47f4-ab9a-0af15fe004a6">
      <Terms xmlns="http://schemas.microsoft.com/office/infopath/2007/PartnerControls"/>
    </lcf76f155ced4ddcb4097134ff3c332f>
    <TaxCatchAll xmlns="43934000-10e6-4c2f-8023-77a12e18482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7E48A2-7A09-4E24-949F-779BF291F6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35347a-a760-47f4-ab9a-0af15fe004a6"/>
    <ds:schemaRef ds:uri="43934000-10e6-4c2f-8023-77a12e1848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9C620F-0495-463C-8976-D295124DF085}">
  <ds:schemaRefs>
    <ds:schemaRef ds:uri="http://schemas.microsoft.com/office/2006/documentManagement/types"/>
    <ds:schemaRef ds:uri="http://www.w3.org/XML/1998/namespace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dc35347a-a760-47f4-ab9a-0af15fe004a6"/>
    <ds:schemaRef ds:uri="http://schemas.microsoft.com/office/infopath/2007/PartnerControls"/>
    <ds:schemaRef ds:uri="http://schemas.openxmlformats.org/package/2006/metadata/core-properties"/>
    <ds:schemaRef ds:uri="43934000-10e6-4c2f-8023-77a12e184825"/>
  </ds:schemaRefs>
</ds:datastoreItem>
</file>

<file path=customXml/itemProps3.xml><?xml version="1.0" encoding="utf-8"?>
<ds:datastoreItem xmlns:ds="http://schemas.openxmlformats.org/officeDocument/2006/customXml" ds:itemID="{E55B8822-480F-42DA-9A5C-F4C5BAB8C7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1172</Words>
  <Application>Microsoft Office PowerPoint</Application>
  <PresentationFormat>Presentación en pantalla (4:3)</PresentationFormat>
  <Paragraphs>151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Retrospección</vt:lpstr>
      <vt:lpstr>ERASMUS + FADE</vt:lpstr>
      <vt:lpstr>ERASMUS+ ESTANCIAS 2025-2026</vt:lpstr>
      <vt:lpstr>Obligaciones y responsabilidades de estudiantes ERASMUS</vt:lpstr>
      <vt:lpstr>Proceso: fases</vt:lpstr>
      <vt:lpstr>Proceso: fases</vt:lpstr>
      <vt:lpstr>Proceso: fases</vt:lpstr>
      <vt:lpstr>Proceso: fases</vt:lpstr>
      <vt:lpstr>Proceso: fases</vt:lpstr>
      <vt:lpstr>Reconocimientos de asignaturas </vt:lpstr>
      <vt:lpstr>Normativa de Reconocimientos Académicos</vt:lpstr>
      <vt:lpstr>Normativa marco TFG/TFM</vt:lpstr>
      <vt:lpstr>Reconocimientos de asignaturas </vt:lpstr>
      <vt:lpstr>Reconocimientos de asignaturas</vt:lpstr>
      <vt:lpstr>Reconocimientos de asignaturas</vt:lpstr>
      <vt:lpstr>Reconocimientos de optativas </vt:lpstr>
      <vt:lpstr>Reconocimiento de optativas </vt:lpstr>
      <vt:lpstr>Reconocimiento de  troncales/obligatorias </vt:lpstr>
      <vt:lpstr>Reconocimiento de asignaturas de idiomas</vt:lpstr>
      <vt:lpstr>Reconocimiento de asignaturas </vt:lpstr>
      <vt:lpstr>Reconocimientos de asignaturas </vt:lpstr>
      <vt:lpstr>TFG en movilidad </vt:lpstr>
      <vt:lpstr>Reconocimientos de asignaturas </vt:lpstr>
      <vt:lpstr>Contacto, información y gestión</vt:lpstr>
    </vt:vector>
  </TitlesOfParts>
  <Company>UPV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PROMOE – FADE</dc:title>
  <dc:creator>gsanahuj</dc:creator>
  <cp:lastModifiedBy>Francisco Javier Jorrin Belloch</cp:lastModifiedBy>
  <cp:revision>110</cp:revision>
  <cp:lastPrinted>2018-05-28T09:30:49Z</cp:lastPrinted>
  <dcterms:created xsi:type="dcterms:W3CDTF">2009-05-26T10:54:38Z</dcterms:created>
  <dcterms:modified xsi:type="dcterms:W3CDTF">2025-04-15T15:33:28Z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0x01010003DC995820887D48B07BBA51ACC38447</vt:lpwstr>
  </property>
  <property fmtid="{D5CDD505-2E9C-101B-9397-08002B2CF9AE}" pid="3" name="MediaServiceImageTags">
    <vt:lpwstr/>
  </property>
</Properties>
</file>