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9" r:id="rId3"/>
    <p:sldId id="260" r:id="rId4"/>
    <p:sldId id="262" r:id="rId5"/>
    <p:sldId id="261" r:id="rId6"/>
    <p:sldId id="263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0EACD"/>
    <a:srgbClr val="CEFAF1"/>
    <a:srgbClr val="E4FCF7"/>
    <a:srgbClr val="A2F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D4B26-63B2-48B3-B1BB-CABB6851FFAC}" type="doc">
      <dgm:prSet loTypeId="urn:microsoft.com/office/officeart/2005/8/layout/gear1" loCatId="process" qsTypeId="urn:microsoft.com/office/officeart/2005/8/quickstyle/simple1" qsCatId="simple" csTypeId="urn:microsoft.com/office/officeart/2005/8/colors/colorful5" csCatId="colorful" phldr="1"/>
      <dgm:spPr/>
    </dgm:pt>
    <dgm:pt modelId="{52CF7E0A-1427-44F4-9726-DB7DB7F5DFE9}">
      <dgm:prSet phldrT="[Texto]" custT="1"/>
      <dgm:spPr>
        <a:noFill/>
        <a:ln w="19050"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es-ES" sz="1200" b="1" dirty="0">
              <a:solidFill>
                <a:schemeClr val="bg2">
                  <a:lumMod val="50000"/>
                </a:schemeClr>
              </a:solidFill>
            </a:rPr>
            <a:t>Metodología</a:t>
          </a:r>
        </a:p>
        <a:p>
          <a:r>
            <a:rPr lang="es-ES" sz="1200" b="0" dirty="0">
              <a:solidFill>
                <a:schemeClr val="bg2">
                  <a:lumMod val="50000"/>
                </a:schemeClr>
              </a:solidFill>
            </a:rPr>
            <a:t>Planificación</a:t>
          </a:r>
        </a:p>
        <a:p>
          <a:r>
            <a:rPr lang="es-ES" sz="1200" b="0" dirty="0">
              <a:solidFill>
                <a:schemeClr val="bg2">
                  <a:lumMod val="50000"/>
                </a:schemeClr>
              </a:solidFill>
            </a:rPr>
            <a:t>Fases del proceso de realización</a:t>
          </a:r>
        </a:p>
        <a:p>
          <a:r>
            <a:rPr lang="es-ES" sz="1200" b="0" dirty="0">
              <a:solidFill>
                <a:schemeClr val="bg2">
                  <a:lumMod val="50000"/>
                </a:schemeClr>
              </a:solidFill>
            </a:rPr>
            <a:t>Recursos…</a:t>
          </a:r>
        </a:p>
      </dgm:t>
    </dgm:pt>
    <dgm:pt modelId="{ED7D9415-3BB7-4BC1-9075-63C58FA10B3A}" type="parTrans" cxnId="{CB4F7702-D7EA-47F2-A3DC-6A4BE5FD7243}">
      <dgm:prSet/>
      <dgm:spPr/>
      <dgm:t>
        <a:bodyPr/>
        <a:lstStyle/>
        <a:p>
          <a:endParaRPr lang="es-ES"/>
        </a:p>
      </dgm:t>
    </dgm:pt>
    <dgm:pt modelId="{B084CD9F-F395-4485-A789-AB64183AFD6B}" type="sibTrans" cxnId="{CB4F7702-D7EA-47F2-A3DC-6A4BE5FD7243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S"/>
        </a:p>
      </dgm:t>
    </dgm:pt>
    <dgm:pt modelId="{92312CE8-C825-49F2-8CEE-786D6B8DD034}">
      <dgm:prSet phldrT="[Texto]" custT="1"/>
      <dgm:spPr>
        <a:noFill/>
        <a:ln w="19050">
          <a:solidFill>
            <a:schemeClr val="bg2">
              <a:lumMod val="25000"/>
            </a:schemeClr>
          </a:solidFill>
        </a:ln>
      </dgm:spPr>
      <dgm:t>
        <a:bodyPr/>
        <a:lstStyle/>
        <a:p>
          <a:r>
            <a:rPr lang="es-ES" sz="1400" b="1" dirty="0">
              <a:solidFill>
                <a:schemeClr val="bg2">
                  <a:lumMod val="50000"/>
                </a:schemeClr>
              </a:solidFill>
            </a:rPr>
            <a:t>Evaluación</a:t>
          </a:r>
        </a:p>
        <a:p>
          <a:r>
            <a:rPr lang="es-ES" sz="1400" dirty="0" err="1">
              <a:solidFill>
                <a:schemeClr val="bg2">
                  <a:lumMod val="50000"/>
                </a:schemeClr>
              </a:solidFill>
            </a:rPr>
            <a:t>Análisisi</a:t>
          </a:r>
          <a:r>
            <a:rPr lang="es-ES" sz="1400" dirty="0">
              <a:solidFill>
                <a:schemeClr val="bg2">
                  <a:lumMod val="50000"/>
                </a:schemeClr>
              </a:solidFill>
            </a:rPr>
            <a:t> y reflexión</a:t>
          </a:r>
        </a:p>
      </dgm:t>
    </dgm:pt>
    <dgm:pt modelId="{895B2CB8-F268-4C91-BF02-7627EEC42806}" type="parTrans" cxnId="{09D54EF9-8FE6-4F05-A512-E151EDA9C059}">
      <dgm:prSet/>
      <dgm:spPr/>
      <dgm:t>
        <a:bodyPr/>
        <a:lstStyle/>
        <a:p>
          <a:endParaRPr lang="es-ES"/>
        </a:p>
      </dgm:t>
    </dgm:pt>
    <dgm:pt modelId="{8107D0B1-896E-4B5B-BCDF-C5EB5BBF6290}" type="sibTrans" cxnId="{09D54EF9-8FE6-4F05-A512-E151EDA9C059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s-ES"/>
        </a:p>
      </dgm:t>
    </dgm:pt>
    <dgm:pt modelId="{6E08B745-A393-4C67-B1C7-77F687AC97D6}">
      <dgm:prSet phldrT="[Texto]" custT="1"/>
      <dgm:spPr>
        <a:noFill/>
        <a:ln w="28575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es-ES" sz="1200" b="1" dirty="0">
              <a:solidFill>
                <a:schemeClr val="bg2">
                  <a:lumMod val="50000"/>
                </a:schemeClr>
              </a:solidFill>
            </a:rPr>
            <a:t>Objetivos</a:t>
          </a:r>
        </a:p>
        <a:p>
          <a:r>
            <a:rPr lang="es-ES" sz="1200" b="0" dirty="0">
              <a:solidFill>
                <a:schemeClr val="bg2">
                  <a:lumMod val="50000"/>
                </a:schemeClr>
              </a:solidFill>
            </a:rPr>
            <a:t>Servicio/</a:t>
          </a:r>
        </a:p>
        <a:p>
          <a:r>
            <a:rPr lang="es-ES" sz="1200" b="0" dirty="0">
              <a:solidFill>
                <a:schemeClr val="bg2">
                  <a:lumMod val="50000"/>
                </a:schemeClr>
              </a:solidFill>
            </a:rPr>
            <a:t>Aprendizaje</a:t>
          </a:r>
        </a:p>
      </dgm:t>
    </dgm:pt>
    <dgm:pt modelId="{FE9AEB51-ED80-415A-B581-9EBEF5D48A2F}" type="parTrans" cxnId="{31870815-59D9-434D-A062-ABFF5C1B5F1D}">
      <dgm:prSet/>
      <dgm:spPr/>
      <dgm:t>
        <a:bodyPr/>
        <a:lstStyle/>
        <a:p>
          <a:endParaRPr lang="es-ES"/>
        </a:p>
      </dgm:t>
    </dgm:pt>
    <dgm:pt modelId="{28230640-C781-4A86-9355-5AF24474AE67}" type="sibTrans" cxnId="{31870815-59D9-434D-A062-ABFF5C1B5F1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s-ES"/>
        </a:p>
      </dgm:t>
    </dgm:pt>
    <dgm:pt modelId="{A5D56296-B458-4A70-8409-CABA75F2EF10}" type="pres">
      <dgm:prSet presAssocID="{B62D4B26-63B2-48B3-B1BB-CABB6851FFA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C7DDAB8-5BCB-417C-A5F5-796801E7597C}" type="pres">
      <dgm:prSet presAssocID="{52CF7E0A-1427-44F4-9726-DB7DB7F5DFE9}" presName="gear1" presStyleLbl="node1" presStyleIdx="0" presStyleCnt="3" custAng="21344792" custScaleX="116467" custScaleY="91835" custLinFactNeighborX="-3800" custLinFactNeighborY="-2533">
        <dgm:presLayoutVars>
          <dgm:chMax val="1"/>
          <dgm:bulletEnabled val="1"/>
        </dgm:presLayoutVars>
      </dgm:prSet>
      <dgm:spPr/>
    </dgm:pt>
    <dgm:pt modelId="{6FA49172-E0B7-4B43-843C-CC342C3CCDD1}" type="pres">
      <dgm:prSet presAssocID="{52CF7E0A-1427-44F4-9726-DB7DB7F5DFE9}" presName="gear1srcNode" presStyleLbl="node1" presStyleIdx="0" presStyleCnt="3"/>
      <dgm:spPr/>
    </dgm:pt>
    <dgm:pt modelId="{70533231-6BBA-4F56-89B9-39AFD78BAB62}" type="pres">
      <dgm:prSet presAssocID="{52CF7E0A-1427-44F4-9726-DB7DB7F5DFE9}" presName="gear1dstNode" presStyleLbl="node1" presStyleIdx="0" presStyleCnt="3"/>
      <dgm:spPr/>
    </dgm:pt>
    <dgm:pt modelId="{EE5988D0-762A-4845-A989-234498990393}" type="pres">
      <dgm:prSet presAssocID="{92312CE8-C825-49F2-8CEE-786D6B8DD034}" presName="gear2" presStyleLbl="node1" presStyleIdx="1" presStyleCnt="3" custScaleX="124966" custScaleY="103509" custLinFactNeighborX="-22641" custLinFactNeighborY="-4278">
        <dgm:presLayoutVars>
          <dgm:chMax val="1"/>
          <dgm:bulletEnabled val="1"/>
        </dgm:presLayoutVars>
      </dgm:prSet>
      <dgm:spPr/>
    </dgm:pt>
    <dgm:pt modelId="{6D1C2FCC-E445-47C4-9180-111953972B15}" type="pres">
      <dgm:prSet presAssocID="{92312CE8-C825-49F2-8CEE-786D6B8DD034}" presName="gear2srcNode" presStyleLbl="node1" presStyleIdx="1" presStyleCnt="3"/>
      <dgm:spPr/>
    </dgm:pt>
    <dgm:pt modelId="{3638C2CF-CF9D-4662-96D6-305BA6295912}" type="pres">
      <dgm:prSet presAssocID="{92312CE8-C825-49F2-8CEE-786D6B8DD034}" presName="gear2dstNode" presStyleLbl="node1" presStyleIdx="1" presStyleCnt="3"/>
      <dgm:spPr/>
    </dgm:pt>
    <dgm:pt modelId="{E5A61059-485F-4FEB-B7C4-5E7EE1890E43}" type="pres">
      <dgm:prSet presAssocID="{6E08B745-A393-4C67-B1C7-77F687AC97D6}" presName="gear3" presStyleLbl="node1" presStyleIdx="2" presStyleCnt="3" custAng="900000" custScaleX="122831" custScaleY="117342" custLinFactNeighborY="-726"/>
      <dgm:spPr/>
    </dgm:pt>
    <dgm:pt modelId="{F0A808F9-4506-4717-A8E6-C19D0DE6E3A5}" type="pres">
      <dgm:prSet presAssocID="{6E08B745-A393-4C67-B1C7-77F687AC97D6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519FD7B8-3EC6-4D81-924E-C0495907B550}" type="pres">
      <dgm:prSet presAssocID="{6E08B745-A393-4C67-B1C7-77F687AC97D6}" presName="gear3srcNode" presStyleLbl="node1" presStyleIdx="2" presStyleCnt="3"/>
      <dgm:spPr/>
    </dgm:pt>
    <dgm:pt modelId="{8B031090-FAAE-47D0-865B-958182200FE2}" type="pres">
      <dgm:prSet presAssocID="{6E08B745-A393-4C67-B1C7-77F687AC97D6}" presName="gear3dstNode" presStyleLbl="node1" presStyleIdx="2" presStyleCnt="3"/>
      <dgm:spPr/>
    </dgm:pt>
    <dgm:pt modelId="{0A29BA90-7F24-4F45-AE15-CDE85DA4D07E}" type="pres">
      <dgm:prSet presAssocID="{B084CD9F-F395-4485-A789-AB64183AFD6B}" presName="connector1" presStyleLbl="sibTrans2D1" presStyleIdx="0" presStyleCnt="3" custAng="221160" custScaleX="73713" custScaleY="72775" custLinFactNeighborX="5937" custLinFactNeighborY="-47534"/>
      <dgm:spPr/>
    </dgm:pt>
    <dgm:pt modelId="{FC8A13E2-E913-48D5-81EB-0346197FE6F9}" type="pres">
      <dgm:prSet presAssocID="{8107D0B1-896E-4B5B-BCDF-C5EB5BBF6290}" presName="connector2" presStyleLbl="sibTrans2D1" presStyleIdx="1" presStyleCnt="3" custAng="16417136" custLinFactNeighborX="-8746" custLinFactNeighborY="27664"/>
      <dgm:spPr/>
    </dgm:pt>
    <dgm:pt modelId="{4F05C21F-1FF1-4549-8ACA-BCC698740F18}" type="pres">
      <dgm:prSet presAssocID="{28230640-C781-4A86-9355-5AF24474AE67}" presName="connector3" presStyleLbl="sibTrans2D1" presStyleIdx="2" presStyleCnt="3" custAng="1273632" custLinFactNeighborX="-34107" custLinFactNeighborY="18042"/>
      <dgm:spPr/>
    </dgm:pt>
  </dgm:ptLst>
  <dgm:cxnLst>
    <dgm:cxn modelId="{CB4F7702-D7EA-47F2-A3DC-6A4BE5FD7243}" srcId="{B62D4B26-63B2-48B3-B1BB-CABB6851FFAC}" destId="{52CF7E0A-1427-44F4-9726-DB7DB7F5DFE9}" srcOrd="0" destOrd="0" parTransId="{ED7D9415-3BB7-4BC1-9075-63C58FA10B3A}" sibTransId="{B084CD9F-F395-4485-A789-AB64183AFD6B}"/>
    <dgm:cxn modelId="{31870815-59D9-434D-A062-ABFF5C1B5F1D}" srcId="{B62D4B26-63B2-48B3-B1BB-CABB6851FFAC}" destId="{6E08B745-A393-4C67-B1C7-77F687AC97D6}" srcOrd="2" destOrd="0" parTransId="{FE9AEB51-ED80-415A-B581-9EBEF5D48A2F}" sibTransId="{28230640-C781-4A86-9355-5AF24474AE67}"/>
    <dgm:cxn modelId="{5F280B21-FEBA-4A98-8093-03C78FB53851}" type="presOf" srcId="{92312CE8-C825-49F2-8CEE-786D6B8DD034}" destId="{EE5988D0-762A-4845-A989-234498990393}" srcOrd="0" destOrd="0" presId="urn:microsoft.com/office/officeart/2005/8/layout/gear1"/>
    <dgm:cxn modelId="{F6B0C82A-5A5F-4967-8863-BF03F0B2880C}" type="presOf" srcId="{6E08B745-A393-4C67-B1C7-77F687AC97D6}" destId="{E5A61059-485F-4FEB-B7C4-5E7EE1890E43}" srcOrd="0" destOrd="0" presId="urn:microsoft.com/office/officeart/2005/8/layout/gear1"/>
    <dgm:cxn modelId="{C9CBDC2F-E437-40FD-A183-60268329156B}" type="presOf" srcId="{6E08B745-A393-4C67-B1C7-77F687AC97D6}" destId="{8B031090-FAAE-47D0-865B-958182200FE2}" srcOrd="3" destOrd="0" presId="urn:microsoft.com/office/officeart/2005/8/layout/gear1"/>
    <dgm:cxn modelId="{8703F04C-967A-4A10-9203-557416DBF97A}" type="presOf" srcId="{92312CE8-C825-49F2-8CEE-786D6B8DD034}" destId="{3638C2CF-CF9D-4662-96D6-305BA6295912}" srcOrd="2" destOrd="0" presId="urn:microsoft.com/office/officeart/2005/8/layout/gear1"/>
    <dgm:cxn modelId="{ED057470-5DA2-4A12-9683-B46F0A8C0757}" type="presOf" srcId="{52CF7E0A-1427-44F4-9726-DB7DB7F5DFE9}" destId="{1C7DDAB8-5BCB-417C-A5F5-796801E7597C}" srcOrd="0" destOrd="0" presId="urn:microsoft.com/office/officeart/2005/8/layout/gear1"/>
    <dgm:cxn modelId="{27256079-2490-4823-A333-E1AEA28281A9}" type="presOf" srcId="{28230640-C781-4A86-9355-5AF24474AE67}" destId="{4F05C21F-1FF1-4549-8ACA-BCC698740F18}" srcOrd="0" destOrd="0" presId="urn:microsoft.com/office/officeart/2005/8/layout/gear1"/>
    <dgm:cxn modelId="{0CE5A08F-C052-4B13-B9F1-5B6F4F2EAB2E}" type="presOf" srcId="{B084CD9F-F395-4485-A789-AB64183AFD6B}" destId="{0A29BA90-7F24-4F45-AE15-CDE85DA4D07E}" srcOrd="0" destOrd="0" presId="urn:microsoft.com/office/officeart/2005/8/layout/gear1"/>
    <dgm:cxn modelId="{A96259B2-6D11-4D62-8A68-5B3BA306CDA3}" type="presOf" srcId="{92312CE8-C825-49F2-8CEE-786D6B8DD034}" destId="{6D1C2FCC-E445-47C4-9180-111953972B15}" srcOrd="1" destOrd="0" presId="urn:microsoft.com/office/officeart/2005/8/layout/gear1"/>
    <dgm:cxn modelId="{DCA999D0-ED49-4BAC-8688-4AEE673933C5}" type="presOf" srcId="{52CF7E0A-1427-44F4-9726-DB7DB7F5DFE9}" destId="{6FA49172-E0B7-4B43-843C-CC342C3CCDD1}" srcOrd="1" destOrd="0" presId="urn:microsoft.com/office/officeart/2005/8/layout/gear1"/>
    <dgm:cxn modelId="{126817D1-BE07-4558-8EA4-38CF0A95C34A}" type="presOf" srcId="{6E08B745-A393-4C67-B1C7-77F687AC97D6}" destId="{F0A808F9-4506-4717-A8E6-C19D0DE6E3A5}" srcOrd="1" destOrd="0" presId="urn:microsoft.com/office/officeart/2005/8/layout/gear1"/>
    <dgm:cxn modelId="{3BFC35D5-DBFF-4861-A615-796793A09AA0}" type="presOf" srcId="{6E08B745-A393-4C67-B1C7-77F687AC97D6}" destId="{519FD7B8-3EC6-4D81-924E-C0495907B550}" srcOrd="2" destOrd="0" presId="urn:microsoft.com/office/officeart/2005/8/layout/gear1"/>
    <dgm:cxn modelId="{8E6A16DA-4C1C-4BFC-A540-DEB0893F988C}" type="presOf" srcId="{8107D0B1-896E-4B5B-BCDF-C5EB5BBF6290}" destId="{FC8A13E2-E913-48D5-81EB-0346197FE6F9}" srcOrd="0" destOrd="0" presId="urn:microsoft.com/office/officeart/2005/8/layout/gear1"/>
    <dgm:cxn modelId="{3A7FDFF4-99EF-4B80-B783-091329729E7E}" type="presOf" srcId="{52CF7E0A-1427-44F4-9726-DB7DB7F5DFE9}" destId="{70533231-6BBA-4F56-89B9-39AFD78BAB62}" srcOrd="2" destOrd="0" presId="urn:microsoft.com/office/officeart/2005/8/layout/gear1"/>
    <dgm:cxn modelId="{09D54EF9-8FE6-4F05-A512-E151EDA9C059}" srcId="{B62D4B26-63B2-48B3-B1BB-CABB6851FFAC}" destId="{92312CE8-C825-49F2-8CEE-786D6B8DD034}" srcOrd="1" destOrd="0" parTransId="{895B2CB8-F268-4C91-BF02-7627EEC42806}" sibTransId="{8107D0B1-896E-4B5B-BCDF-C5EB5BBF6290}"/>
    <dgm:cxn modelId="{F8A437FC-2DA5-453A-ACD5-1FC110978F07}" type="presOf" srcId="{B62D4B26-63B2-48B3-B1BB-CABB6851FFAC}" destId="{A5D56296-B458-4A70-8409-CABA75F2EF10}" srcOrd="0" destOrd="0" presId="urn:microsoft.com/office/officeart/2005/8/layout/gear1"/>
    <dgm:cxn modelId="{620DC30A-7F97-4E9B-9EF0-41352EC4313E}" type="presParOf" srcId="{A5D56296-B458-4A70-8409-CABA75F2EF10}" destId="{1C7DDAB8-5BCB-417C-A5F5-796801E7597C}" srcOrd="0" destOrd="0" presId="urn:microsoft.com/office/officeart/2005/8/layout/gear1"/>
    <dgm:cxn modelId="{0A975CA8-1327-4DDB-8258-DB4D43DD3BF8}" type="presParOf" srcId="{A5D56296-B458-4A70-8409-CABA75F2EF10}" destId="{6FA49172-E0B7-4B43-843C-CC342C3CCDD1}" srcOrd="1" destOrd="0" presId="urn:microsoft.com/office/officeart/2005/8/layout/gear1"/>
    <dgm:cxn modelId="{0AAB177B-8040-46D8-B7BA-7A5F15773D72}" type="presParOf" srcId="{A5D56296-B458-4A70-8409-CABA75F2EF10}" destId="{70533231-6BBA-4F56-89B9-39AFD78BAB62}" srcOrd="2" destOrd="0" presId="urn:microsoft.com/office/officeart/2005/8/layout/gear1"/>
    <dgm:cxn modelId="{5399CEF1-251B-4308-96CE-961BBB9C1354}" type="presParOf" srcId="{A5D56296-B458-4A70-8409-CABA75F2EF10}" destId="{EE5988D0-762A-4845-A989-234498990393}" srcOrd="3" destOrd="0" presId="urn:microsoft.com/office/officeart/2005/8/layout/gear1"/>
    <dgm:cxn modelId="{951CDB9F-6CCF-46D3-8CCF-9DE81DDEE5B4}" type="presParOf" srcId="{A5D56296-B458-4A70-8409-CABA75F2EF10}" destId="{6D1C2FCC-E445-47C4-9180-111953972B15}" srcOrd="4" destOrd="0" presId="urn:microsoft.com/office/officeart/2005/8/layout/gear1"/>
    <dgm:cxn modelId="{C62B6BCA-130B-4656-A28A-409574F76FC8}" type="presParOf" srcId="{A5D56296-B458-4A70-8409-CABA75F2EF10}" destId="{3638C2CF-CF9D-4662-96D6-305BA6295912}" srcOrd="5" destOrd="0" presId="urn:microsoft.com/office/officeart/2005/8/layout/gear1"/>
    <dgm:cxn modelId="{484BB75B-5CA3-41A9-BCD3-F7D693F7C2E3}" type="presParOf" srcId="{A5D56296-B458-4A70-8409-CABA75F2EF10}" destId="{E5A61059-485F-4FEB-B7C4-5E7EE1890E43}" srcOrd="6" destOrd="0" presId="urn:microsoft.com/office/officeart/2005/8/layout/gear1"/>
    <dgm:cxn modelId="{3C43D634-39A0-42AC-B9DF-10200EAF83E8}" type="presParOf" srcId="{A5D56296-B458-4A70-8409-CABA75F2EF10}" destId="{F0A808F9-4506-4717-A8E6-C19D0DE6E3A5}" srcOrd="7" destOrd="0" presId="urn:microsoft.com/office/officeart/2005/8/layout/gear1"/>
    <dgm:cxn modelId="{4A122371-F894-4FCB-B9AF-916091C7623F}" type="presParOf" srcId="{A5D56296-B458-4A70-8409-CABA75F2EF10}" destId="{519FD7B8-3EC6-4D81-924E-C0495907B550}" srcOrd="8" destOrd="0" presId="urn:microsoft.com/office/officeart/2005/8/layout/gear1"/>
    <dgm:cxn modelId="{55AB50DB-E1F3-4168-BD04-4F4E004A4CD5}" type="presParOf" srcId="{A5D56296-B458-4A70-8409-CABA75F2EF10}" destId="{8B031090-FAAE-47D0-865B-958182200FE2}" srcOrd="9" destOrd="0" presId="urn:microsoft.com/office/officeart/2005/8/layout/gear1"/>
    <dgm:cxn modelId="{846FD048-1746-4299-BABA-B833C44F7DDB}" type="presParOf" srcId="{A5D56296-B458-4A70-8409-CABA75F2EF10}" destId="{0A29BA90-7F24-4F45-AE15-CDE85DA4D07E}" srcOrd="10" destOrd="0" presId="urn:microsoft.com/office/officeart/2005/8/layout/gear1"/>
    <dgm:cxn modelId="{F2C974F2-9C27-49CD-BB1A-21F0A0C98E01}" type="presParOf" srcId="{A5D56296-B458-4A70-8409-CABA75F2EF10}" destId="{FC8A13E2-E913-48D5-81EB-0346197FE6F9}" srcOrd="11" destOrd="0" presId="urn:microsoft.com/office/officeart/2005/8/layout/gear1"/>
    <dgm:cxn modelId="{E2EFF775-F040-477D-A0E4-3BFFA10D46AF}" type="presParOf" srcId="{A5D56296-B458-4A70-8409-CABA75F2EF10}" destId="{4F05C21F-1FF1-4549-8ACA-BCC698740F1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DDAB8-5BCB-417C-A5F5-796801E7597C}">
      <dsp:nvSpPr>
        <dsp:cNvPr id="0" name=""/>
        <dsp:cNvSpPr/>
      </dsp:nvSpPr>
      <dsp:spPr>
        <a:xfrm rot="21344792">
          <a:off x="1730677" y="1570446"/>
          <a:ext cx="2050676" cy="1616971"/>
        </a:xfrm>
        <a:prstGeom prst="gear9">
          <a:avLst/>
        </a:prstGeom>
        <a:noFill/>
        <a:ln w="1905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bg2">
                  <a:lumMod val="50000"/>
                </a:schemeClr>
              </a:solidFill>
            </a:rPr>
            <a:t>Metodología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chemeClr val="bg2">
                  <a:lumMod val="50000"/>
                </a:schemeClr>
              </a:solidFill>
            </a:rPr>
            <a:t>Planificación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chemeClr val="bg2">
                  <a:lumMod val="50000"/>
                </a:schemeClr>
              </a:solidFill>
            </a:rPr>
            <a:t>Fases del proceso de realización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chemeClr val="bg2">
                  <a:lumMod val="50000"/>
                </a:schemeClr>
              </a:solidFill>
            </a:rPr>
            <a:t>Recursos…</a:t>
          </a:r>
        </a:p>
      </dsp:txBody>
      <dsp:txXfrm>
        <a:off x="2109490" y="1949253"/>
        <a:ext cx="1290952" cy="831156"/>
      </dsp:txXfrm>
    </dsp:sp>
    <dsp:sp modelId="{EE5988D0-762A-4845-A989-234498990393}">
      <dsp:nvSpPr>
        <dsp:cNvPr id="0" name=""/>
        <dsp:cNvSpPr/>
      </dsp:nvSpPr>
      <dsp:spPr>
        <a:xfrm>
          <a:off x="468352" y="1049742"/>
          <a:ext cx="1600233" cy="1325469"/>
        </a:xfrm>
        <a:prstGeom prst="gear6">
          <a:avLst/>
        </a:prstGeom>
        <a:noFill/>
        <a:ln w="19050" cap="flat" cmpd="sng" algn="ctr">
          <a:solidFill>
            <a:schemeClr val="bg2">
              <a:lumMod val="2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bg2">
                  <a:lumMod val="50000"/>
                </a:schemeClr>
              </a:solidFill>
            </a:rPr>
            <a:t>Evaluación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 err="1">
              <a:solidFill>
                <a:schemeClr val="bg2">
                  <a:lumMod val="50000"/>
                </a:schemeClr>
              </a:solidFill>
            </a:rPr>
            <a:t>Análisisi</a:t>
          </a:r>
          <a:r>
            <a:rPr lang="es-ES" sz="1400" kern="1200" dirty="0">
              <a:solidFill>
                <a:schemeClr val="bg2">
                  <a:lumMod val="50000"/>
                </a:schemeClr>
              </a:solidFill>
            </a:rPr>
            <a:t> y reflexión</a:t>
          </a:r>
        </a:p>
      </dsp:txBody>
      <dsp:txXfrm>
        <a:off x="841983" y="1385450"/>
        <a:ext cx="852971" cy="654053"/>
      </dsp:txXfrm>
    </dsp:sp>
    <dsp:sp modelId="{E5A61059-485F-4FEB-B7C4-5E7EE1890E43}">
      <dsp:nvSpPr>
        <dsp:cNvPr id="0" name=""/>
        <dsp:cNvSpPr/>
      </dsp:nvSpPr>
      <dsp:spPr>
        <a:xfrm>
          <a:off x="1479527" y="147363"/>
          <a:ext cx="1566322" cy="1447039"/>
        </a:xfrm>
        <a:prstGeom prst="gear6">
          <a:avLst/>
        </a:prstGeom>
        <a:noFill/>
        <a:ln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bg2">
                  <a:lumMod val="50000"/>
                </a:schemeClr>
              </a:solidFill>
            </a:rPr>
            <a:t>Objetivos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chemeClr val="bg2">
                  <a:lumMod val="50000"/>
                </a:schemeClr>
              </a:solidFill>
            </a:rPr>
            <a:t>Servicio/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>
              <a:solidFill>
                <a:schemeClr val="bg2">
                  <a:lumMod val="50000"/>
                </a:schemeClr>
              </a:solidFill>
            </a:rPr>
            <a:t>Aprendizaje</a:t>
          </a:r>
        </a:p>
      </dsp:txBody>
      <dsp:txXfrm rot="900000">
        <a:off x="1830143" y="457666"/>
        <a:ext cx="865091" cy="826433"/>
      </dsp:txXfrm>
    </dsp:sp>
    <dsp:sp modelId="{0A29BA90-7F24-4F45-AE15-CDE85DA4D07E}">
      <dsp:nvSpPr>
        <dsp:cNvPr id="0" name=""/>
        <dsp:cNvSpPr/>
      </dsp:nvSpPr>
      <dsp:spPr>
        <a:xfrm rot="221160">
          <a:off x="2226602" y="518938"/>
          <a:ext cx="1661300" cy="1640160"/>
        </a:xfrm>
        <a:prstGeom prst="circularArrow">
          <a:avLst>
            <a:gd name="adj1" fmla="val 4687"/>
            <a:gd name="adj2" fmla="val 299029"/>
            <a:gd name="adj3" fmla="val 2486707"/>
            <a:gd name="adj4" fmla="val 15926262"/>
            <a:gd name="adj5" fmla="val 5469"/>
          </a:avLst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A13E2-E913-48D5-81EB-0346197FE6F9}">
      <dsp:nvSpPr>
        <dsp:cNvPr id="0" name=""/>
        <dsp:cNvSpPr/>
      </dsp:nvSpPr>
      <dsp:spPr>
        <a:xfrm rot="16417136">
          <a:off x="548132" y="1300911"/>
          <a:ext cx="1637484" cy="163748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5C21F-1FF1-4549-8ACA-BCC698740F18}">
      <dsp:nvSpPr>
        <dsp:cNvPr id="0" name=""/>
        <dsp:cNvSpPr/>
      </dsp:nvSpPr>
      <dsp:spPr>
        <a:xfrm rot="1273632">
          <a:off x="742969" y="291532"/>
          <a:ext cx="1765537" cy="176553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3C2DD-7497-4D95-979D-2E658990E544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9F447-1BF7-4E38-8CF6-B2FA4266D0A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892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F99435-3D75-4598-B48B-A8DDEC491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636FDAE-7C2E-4F5E-B379-12598CE53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CCDBB6-9F78-49EC-8FB3-6A590CC6F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5A3825-B96F-4938-93C5-A1C5CCE8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3E90F-1F18-4786-B434-5151491E0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22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43A9B-A1C3-4A42-B216-A9B2353C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988F64-C6E1-461A-9194-9876E7CFF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C02703-A0A5-4D39-8729-87FE3681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65A312-D41F-4BF0-BA7D-16CB206A1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EFBACD4-566C-46F3-A148-8307AD8F3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6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807EB8C-6F41-4282-9013-7C3A3F32A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485910-0DAF-4395-A294-598643588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F3FC1D-63BA-4F1B-947C-D54864AF7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942148-AFE2-418C-A927-0C4283B63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3FC16C-88D4-4308-AD83-593C7E28B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835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458F0C-BE3D-4734-B878-B5008258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9D4EB3-9F05-42C2-AF2F-CFE0F7D25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9FB84A-1DA6-4617-BDEA-5FD88958D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649CCB-607A-4D03-8100-7D9CCE18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AE2697-C92D-46DE-B10E-286E34760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509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75338-8271-4FCD-B904-0E3AF56D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658BF1-E540-4ED6-BEFE-55ED57CAF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BC797C-2731-49C9-9A56-4D400A26A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06D074-ECC2-4D9C-8FBE-C8A33700A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9403AC-34AE-4A12-9792-3C81EE404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79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3D3B95-1B18-414C-AAF0-3F792E75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23D087-1AC4-4A72-83AB-55603EF1B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EB1E3C-C5DB-4DEC-A33A-ECED97FCBF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F7D174-232F-43EB-AFB4-C0DEE92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DEEA5E-5124-48AA-900B-BA3770B2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9EBE2-60C1-4B8F-B166-7F5634A0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2774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328716-1D98-4B4E-939A-711F83D3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CDEA1BC-9E59-46E7-9126-BA53340BE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1174535-CA44-4C40-BCB2-326A012C10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710002-CA3C-40C2-8D39-2A5FB3B391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39C05F3-7380-4F2F-8455-260C2D583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D3E3C2D-B537-4121-9126-F399C2CC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EB7FB3E-2EB2-4F78-8EE6-A803C1044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EF541D-198B-435D-9442-7DC7BC9EB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079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C3AE59-44BC-443F-94A9-6EC1DBC4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8FBBFF-077F-4981-9C51-B1F198E1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E3309A-FAFC-4FFF-8117-E83C4C49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62CEA3-380A-48F9-8DB5-EBBBA2E9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29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8579630-311D-4FF1-8674-28104E976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030DB6-FFE1-4893-AEA4-FAE1F7695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2BB97C-0FE8-4DE8-8F4B-E6976D36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33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3036E8-54A6-4893-87A4-F76DD6C19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56C517-4844-4971-819E-D4D988C67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B6C4CC-7062-4942-A7F0-CBA41B7D5C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B6DEC5-09E4-4A8B-844A-DA7C22071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5D2440-4637-4892-A5AA-8BAB0D048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6FF006-C376-44D1-94C2-A97CFB09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74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C7A3D-F1A4-4FF8-B2CE-F275E4C42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1B01DAB-DDB7-4620-8838-C785BDC5B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6D59FA-4B3E-47E3-8EA9-F950419E33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C9B717C-4F8E-47EB-8311-767687172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7F0AD8-8498-484E-875D-2453A04F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A351FA-0042-4CC5-BDCA-407E8C7A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3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EF5661-A293-4556-8B8A-F9DC82677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310FFA-1B05-4A5C-858B-A9E1846EB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ED2B55-6B08-463F-BC3C-5F92A67464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2FFB-FDFE-459A-9490-27BA37E9AABB}" type="datetimeFigureOut">
              <a:rPr lang="es-ES" smtClean="0"/>
              <a:t>24/07/2019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88C50A-64CF-454D-9598-33241C8B9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B56B2B-F478-4BF8-93B8-D6E4745C6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E9821-CC21-400F-86DC-B3BF5345BFA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506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pvaps.blogs.upv.es/" TargetMode="External"/><Relationship Id="rId4" Type="http://schemas.openxmlformats.org/officeDocument/2006/relationships/hyperlink" Target="http://www.upv.es/entidades/CCD/infoweb/ccd/info/954671normalc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4BA04E-8BC9-4737-9FC3-DA9E8F677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89530" y="1374626"/>
            <a:ext cx="3193176" cy="3274894"/>
          </a:xfrm>
          <a:prstGeom prst="rect">
            <a:avLst/>
          </a:prstGeom>
          <a:solidFill>
            <a:schemeClr val="bg1">
              <a:alpha val="75000"/>
            </a:schemeClr>
          </a:solidFill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E8ABE1DC-E577-401B-9447-30446C3DFE59}"/>
              </a:ext>
            </a:extLst>
          </p:cNvPr>
          <p:cNvSpPr/>
          <p:nvPr/>
        </p:nvSpPr>
        <p:spPr>
          <a:xfrm flipV="1">
            <a:off x="0" y="5623013"/>
            <a:ext cx="10023565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262CF08-D37C-4FDA-9E66-5E0A6C453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30" y="5881699"/>
            <a:ext cx="1677078" cy="61842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19A4F43-141A-4C66-91CA-DCE8E6F014AA}"/>
              </a:ext>
            </a:extLst>
          </p:cNvPr>
          <p:cNvSpPr/>
          <p:nvPr/>
        </p:nvSpPr>
        <p:spPr>
          <a:xfrm>
            <a:off x="2299008" y="6086783"/>
            <a:ext cx="2647001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altLang="es-ES" i="1" dirty="0">
                <a:solidFill>
                  <a:srgbClr val="50EAC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Aprender ayudando</a:t>
            </a:r>
            <a:endParaRPr lang="es-ES" sz="1600" dirty="0">
              <a:solidFill>
                <a:srgbClr val="50EAC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779BCF6-745E-4B6C-A85C-4B3959B97943}"/>
              </a:ext>
            </a:extLst>
          </p:cNvPr>
          <p:cNvSpPr/>
          <p:nvPr/>
        </p:nvSpPr>
        <p:spPr>
          <a:xfrm>
            <a:off x="3015879" y="5651687"/>
            <a:ext cx="1279516" cy="575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" altLang="es-ES" sz="2400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ApS</a:t>
            </a:r>
            <a:r>
              <a:rPr lang="es-ES" altLang="es-E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 UPV</a:t>
            </a:r>
            <a:endParaRPr lang="es-ES" altLang="es-ES" sz="1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ECD19C3-2119-48C7-96FB-8CF354774936}"/>
              </a:ext>
            </a:extLst>
          </p:cNvPr>
          <p:cNvSpPr/>
          <p:nvPr/>
        </p:nvSpPr>
        <p:spPr>
          <a:xfrm>
            <a:off x="496561" y="5096686"/>
            <a:ext cx="4899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http://www.upv.es/entidades/CCD/infoweb/ccd/info/954671normalc.html</a:t>
            </a:r>
            <a:endParaRPr lang="es-ES" sz="1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2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https://upvaps.blogs.upv.es/</a:t>
            </a:r>
            <a:endParaRPr lang="es-ES" sz="12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9F06C6-5A3D-4613-8ED3-2F2BF2C5C7A8}"/>
              </a:ext>
            </a:extLst>
          </p:cNvPr>
          <p:cNvSpPr/>
          <p:nvPr/>
        </p:nvSpPr>
        <p:spPr>
          <a:xfrm>
            <a:off x="6646205" y="4786937"/>
            <a:ext cx="48992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MX" sz="2400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Cuaderno de seguimiento:</a:t>
            </a:r>
            <a:endParaRPr lang="es-ES" sz="2000" dirty="0">
              <a:solidFill>
                <a:srgbClr val="FF0000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Aprendizaje Servicio UPV</a:t>
            </a:r>
          </a:p>
          <a:p>
            <a:pPr>
              <a:spcAft>
                <a:spcPts val="0"/>
              </a:spcAft>
            </a:pPr>
            <a:endParaRPr lang="es-MX" sz="14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MX" sz="14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ASIGNATURA</a:t>
            </a:r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Profesor, Profesora:</a:t>
            </a:r>
          </a:p>
          <a:p>
            <a:pPr>
              <a:spcAft>
                <a:spcPts val="0"/>
              </a:spcAft>
            </a:pPr>
            <a:r>
              <a:rPr lang="es-MX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 académico</a:t>
            </a:r>
            <a:r>
              <a:rPr lang="es-MX" sz="1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es-ES" sz="12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8D45444-ED47-497C-A0EB-762A916AECC7}"/>
              </a:ext>
            </a:extLst>
          </p:cNvPr>
          <p:cNvSpPr/>
          <p:nvPr/>
        </p:nvSpPr>
        <p:spPr>
          <a:xfrm>
            <a:off x="9692640" y="6500121"/>
            <a:ext cx="26171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50" i="1" dirty="0">
                <a:solidFill>
                  <a:schemeClr val="bg2">
                    <a:lumMod val="50000"/>
                  </a:schemeClr>
                </a:solidFill>
              </a:rPr>
              <a:t>(</a:t>
            </a:r>
            <a:r>
              <a:rPr lang="es-ES" sz="1050" i="1" dirty="0" err="1">
                <a:solidFill>
                  <a:schemeClr val="bg2">
                    <a:lumMod val="50000"/>
                  </a:schemeClr>
                </a:solidFill>
              </a:rPr>
              <a:t>Ref</a:t>
            </a:r>
            <a:r>
              <a:rPr lang="es-ES" sz="1050" i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s-ES" sz="1050" i="1" dirty="0" err="1">
                <a:solidFill>
                  <a:schemeClr val="bg2">
                    <a:lumMod val="50000"/>
                  </a:schemeClr>
                </a:solidFill>
              </a:rPr>
              <a:t>Mª</a:t>
            </a:r>
            <a:r>
              <a:rPr lang="es-ES" sz="1050" i="1" dirty="0">
                <a:solidFill>
                  <a:schemeClr val="bg2">
                    <a:lumMod val="50000"/>
                  </a:schemeClr>
                </a:solidFill>
              </a:rPr>
              <a:t> Jesús Martínez </a:t>
            </a:r>
            <a:r>
              <a:rPr lang="es-ES" sz="1050" i="1" dirty="0" err="1">
                <a:solidFill>
                  <a:schemeClr val="bg2">
                    <a:lumMod val="50000"/>
                  </a:schemeClr>
                </a:solidFill>
              </a:rPr>
              <a:t>Usarralde</a:t>
            </a:r>
            <a:r>
              <a:rPr lang="es-ES" sz="1050" i="1" dirty="0">
                <a:solidFill>
                  <a:schemeClr val="bg2">
                    <a:lumMod val="50000"/>
                  </a:schemeClr>
                </a:solidFill>
              </a:rPr>
              <a:t>. UV)</a:t>
            </a:r>
          </a:p>
        </p:txBody>
      </p:sp>
    </p:spTree>
    <p:extLst>
      <p:ext uri="{BB962C8B-B14F-4D97-AF65-F5344CB8AC3E}">
        <p14:creationId xmlns:p14="http://schemas.microsoft.com/office/powerpoint/2010/main" val="263837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359F213-60C9-4114-8484-A6E855749D98}"/>
              </a:ext>
            </a:extLst>
          </p:cNvPr>
          <p:cNvSpPr/>
          <p:nvPr/>
        </p:nvSpPr>
        <p:spPr>
          <a:xfrm>
            <a:off x="465909" y="4324810"/>
            <a:ext cx="891159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1. PREPARACIÓN O PLANIFICACIÓN</a:t>
            </a:r>
          </a:p>
          <a:p>
            <a:endParaRPr lang="es-ES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1.1. Selección y Objeto del Proyecto de Servicio:</a:t>
            </a:r>
          </a:p>
          <a:p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	Problema seleccionado:</a:t>
            </a:r>
          </a:p>
          <a:p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	Objetivos del Proyecto:</a:t>
            </a:r>
          </a:p>
          <a:p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	Objetivos de aprendizaje: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7DFEC80-C53D-4FE4-9FAD-F41884463444}"/>
              </a:ext>
            </a:extLst>
          </p:cNvPr>
          <p:cNvSpPr/>
          <p:nvPr/>
        </p:nvSpPr>
        <p:spPr>
          <a:xfrm>
            <a:off x="465908" y="464167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</a:rPr>
              <a:t>Grupo de estudiantes: </a:t>
            </a: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19394CA-16D6-450A-9C81-072BC77AA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192635"/>
              </p:ext>
            </p:extLst>
          </p:nvPr>
        </p:nvGraphicFramePr>
        <p:xfrm>
          <a:off x="1538868" y="967311"/>
          <a:ext cx="9895486" cy="792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04726">
                  <a:extLst>
                    <a:ext uri="{9D8B030D-6E8A-4147-A177-3AD203B41FA5}">
                      <a16:colId xmlns:a16="http://schemas.microsoft.com/office/drawing/2014/main" val="2168682826"/>
                    </a:ext>
                  </a:extLst>
                </a:gridCol>
                <a:gridCol w="4090760">
                  <a:extLst>
                    <a:ext uri="{9D8B030D-6E8A-4147-A177-3AD203B41FA5}">
                      <a16:colId xmlns:a16="http://schemas.microsoft.com/office/drawing/2014/main" val="3498152726"/>
                    </a:ext>
                  </a:extLst>
                </a:gridCol>
              </a:tblGrid>
              <a:tr h="34416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Responsable</a:t>
                      </a:r>
                      <a:r>
                        <a:rPr lang="es-ES" sz="1400" b="0" dirty="0">
                          <a:latin typeface="Arial Narrow" panose="020B0606020202030204" pitchFamily="34" charset="0"/>
                        </a:rPr>
                        <a:t>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Apellidos y nombre</a:t>
                      </a:r>
                      <a:endParaRPr lang="es-ES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Mail/Móvil</a:t>
                      </a:r>
                      <a:endParaRPr lang="es-ES" sz="1100" b="1" dirty="0"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64546"/>
                  </a:ext>
                </a:extLst>
              </a:tr>
              <a:tr h="1442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83707"/>
                  </a:ext>
                </a:extLst>
              </a:tr>
            </a:tbl>
          </a:graphicData>
        </a:graphic>
      </p:graphicFrame>
      <p:graphicFrame>
        <p:nvGraphicFramePr>
          <p:cNvPr id="19" name="Tabla 18">
            <a:extLst>
              <a:ext uri="{FF2B5EF4-FFF2-40B4-BE49-F238E27FC236}">
                <a16:creationId xmlns:a16="http://schemas.microsoft.com/office/drawing/2014/main" id="{D2CEB871-698A-4D9A-89EF-A14A59A86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3382969"/>
              </p:ext>
            </p:extLst>
          </p:nvPr>
        </p:nvGraphicFramePr>
        <p:xfrm>
          <a:off x="1538867" y="1913488"/>
          <a:ext cx="9895487" cy="219237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804726">
                  <a:extLst>
                    <a:ext uri="{9D8B030D-6E8A-4147-A177-3AD203B41FA5}">
                      <a16:colId xmlns:a16="http://schemas.microsoft.com/office/drawing/2014/main" val="2168682826"/>
                    </a:ext>
                  </a:extLst>
                </a:gridCol>
                <a:gridCol w="4090761">
                  <a:extLst>
                    <a:ext uri="{9D8B030D-6E8A-4147-A177-3AD203B41FA5}">
                      <a16:colId xmlns:a16="http://schemas.microsoft.com/office/drawing/2014/main" val="3498152726"/>
                    </a:ext>
                  </a:extLst>
                </a:gridCol>
              </a:tblGrid>
              <a:tr h="3523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Apellidos y nombre</a:t>
                      </a:r>
                      <a:endParaRPr lang="es-ES" sz="1100" b="0" dirty="0">
                        <a:solidFill>
                          <a:schemeClr val="bg2">
                            <a:lumMod val="50000"/>
                          </a:schemeClr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Mail</a:t>
                      </a:r>
                      <a:endParaRPr lang="es-ES" sz="1100" b="1" dirty="0">
                        <a:solidFill>
                          <a:srgbClr val="00808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64546"/>
                  </a:ext>
                </a:extLst>
              </a:tr>
              <a:tr h="3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1883707"/>
                  </a:ext>
                </a:extLst>
              </a:tr>
              <a:tr h="3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576999"/>
                  </a:ext>
                </a:extLst>
              </a:tr>
              <a:tr h="3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413689"/>
                  </a:ext>
                </a:extLst>
              </a:tr>
              <a:tr h="3523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834144"/>
                  </a:ext>
                </a:extLst>
              </a:tr>
              <a:tr h="3685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50800" dist="38100" dir="2700000" algn="tl">
                              <a:srgbClr val="000000">
                                <a:alpha val="40000"/>
                              </a:srgbClr>
                            </a:outerShdw>
                          </a:effectLst>
                        </a:rPr>
                        <a:t> </a:t>
                      </a:r>
                      <a:endParaRPr lang="es-ES" sz="1800" b="1" dirty="0">
                        <a:solidFill>
                          <a:srgbClr val="008080"/>
                        </a:solidFill>
                        <a:effectLst>
                          <a:outerShdw blurRad="50800" dist="38100" dir="2700000" algn="tl">
                            <a:srgbClr val="000000">
                              <a:alpha val="40000"/>
                            </a:srgbClr>
                          </a:outerShdw>
                        </a:effectLst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71439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BE81B84-69D5-4B38-BC21-BC75A9FE6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08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437DE2A-D0F6-4599-881B-3EDFC3396B32}"/>
              </a:ext>
            </a:extLst>
          </p:cNvPr>
          <p:cNvSpPr/>
          <p:nvPr/>
        </p:nvSpPr>
        <p:spPr>
          <a:xfrm>
            <a:off x="520315" y="764691"/>
            <a:ext cx="379042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 ACCIÓN</a:t>
            </a:r>
            <a:endParaRPr lang="es-ES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4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2.1. Tipo de servicio seleccionado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Servicio directo, indirecto, </a:t>
            </a:r>
            <a:r>
              <a:rPr lang="es-MX" sz="1600" dirty="0" err="1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Advocacy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o 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de investigación 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endParaRPr lang="es-MX" sz="16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2.2. Descripción del proyecto  </a:t>
            </a:r>
          </a:p>
          <a:p>
            <a:pPr>
              <a:spcAft>
                <a:spcPts val="0"/>
              </a:spcAft>
            </a:pP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highlight>
                  <a:srgbClr val="D3D3D3"/>
                </a:highlight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Número de participantes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¿A quién o quienes se dirige?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Duración prevista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tabLst>
                <a:tab pos="457200" algn="l"/>
              </a:tabLs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¿Qué se pretende obtener?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2.3. Desarrollo del proyecto. Plan de trabajo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A. Tareas para todo el grupo: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	Buscar información sobre los temas </a:t>
            </a: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recopilar documentación relevante.</a:t>
            </a:r>
          </a:p>
          <a:p>
            <a:pPr lvl="0" algn="just">
              <a:spcAft>
                <a:spcPts val="0"/>
              </a:spcAft>
              <a:tabLst>
                <a:tab pos="228600" algn="l"/>
              </a:tabLst>
            </a:pP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B. Asignación de papeles y</a:t>
            </a: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responsabilidades individuales: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7AC7779-E8E2-4208-9474-7A74CA340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23285"/>
              </p:ext>
            </p:extLst>
          </p:nvPr>
        </p:nvGraphicFramePr>
        <p:xfrm>
          <a:off x="4137101" y="3280763"/>
          <a:ext cx="7534584" cy="281254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56160">
                  <a:extLst>
                    <a:ext uri="{9D8B030D-6E8A-4147-A177-3AD203B41FA5}">
                      <a16:colId xmlns:a16="http://schemas.microsoft.com/office/drawing/2014/main" val="3046612695"/>
                    </a:ext>
                  </a:extLst>
                </a:gridCol>
                <a:gridCol w="3276074">
                  <a:extLst>
                    <a:ext uri="{9D8B030D-6E8A-4147-A177-3AD203B41FA5}">
                      <a16:colId xmlns:a16="http://schemas.microsoft.com/office/drawing/2014/main" val="4021547795"/>
                    </a:ext>
                  </a:extLst>
                </a:gridCol>
                <a:gridCol w="2502350">
                  <a:extLst>
                    <a:ext uri="{9D8B030D-6E8A-4147-A177-3AD203B41FA5}">
                      <a16:colId xmlns:a16="http://schemas.microsoft.com/office/drawing/2014/main" val="664486306"/>
                    </a:ext>
                  </a:extLst>
                </a:gridCol>
              </a:tblGrid>
              <a:tr h="2083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0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ROLES</a:t>
                      </a:r>
                      <a:endParaRPr lang="es-ES" sz="1000" b="1" kern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FUNCIÓN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RESPONSABLE</a:t>
                      </a:r>
                      <a:endParaRPr lang="es-E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512270"/>
                  </a:ext>
                </a:extLst>
              </a:tr>
              <a:tr h="520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079109"/>
                  </a:ext>
                </a:extLst>
              </a:tr>
              <a:tr h="520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650893"/>
                  </a:ext>
                </a:extLst>
              </a:tr>
              <a:tr h="520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3058856"/>
                  </a:ext>
                </a:extLst>
              </a:tr>
              <a:tr h="520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213098"/>
                  </a:ext>
                </a:extLst>
              </a:tr>
              <a:tr h="5208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410189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F364BB43-4176-433E-BA42-0A2BE170F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486" y="764691"/>
            <a:ext cx="3723199" cy="221861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FFB3C4D-727F-4291-A691-A9C5F0D80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446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110D121-2945-4FBE-90D7-96E9B943A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64679"/>
              </p:ext>
            </p:extLst>
          </p:nvPr>
        </p:nvGraphicFramePr>
        <p:xfrm>
          <a:off x="1777356" y="3686829"/>
          <a:ext cx="8815705" cy="295656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71001">
                  <a:extLst>
                    <a:ext uri="{9D8B030D-6E8A-4147-A177-3AD203B41FA5}">
                      <a16:colId xmlns:a16="http://schemas.microsoft.com/office/drawing/2014/main" val="2738330435"/>
                    </a:ext>
                  </a:extLst>
                </a:gridCol>
                <a:gridCol w="3037356">
                  <a:extLst>
                    <a:ext uri="{9D8B030D-6E8A-4147-A177-3AD203B41FA5}">
                      <a16:colId xmlns:a16="http://schemas.microsoft.com/office/drawing/2014/main" val="3666271776"/>
                    </a:ext>
                  </a:extLst>
                </a:gridCol>
                <a:gridCol w="2253674">
                  <a:extLst>
                    <a:ext uri="{9D8B030D-6E8A-4147-A177-3AD203B41FA5}">
                      <a16:colId xmlns:a16="http://schemas.microsoft.com/office/drawing/2014/main" val="2123466182"/>
                    </a:ext>
                  </a:extLst>
                </a:gridCol>
                <a:gridCol w="2253674">
                  <a:extLst>
                    <a:ext uri="{9D8B030D-6E8A-4147-A177-3AD203B41FA5}">
                      <a16:colId xmlns:a16="http://schemas.microsoft.com/office/drawing/2014/main" val="2936578646"/>
                    </a:ext>
                  </a:extLst>
                </a:gridCol>
              </a:tblGrid>
              <a:tr h="1639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kern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Fecha</a:t>
                      </a:r>
                      <a:endParaRPr lang="es-ES" sz="1050" b="1" kern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Actividad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Responsable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Horas</a:t>
                      </a: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07749"/>
                  </a:ext>
                </a:extLst>
              </a:tr>
              <a:tr h="3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02490"/>
                  </a:ext>
                </a:extLst>
              </a:tr>
              <a:tr h="3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211379"/>
                  </a:ext>
                </a:extLst>
              </a:tr>
              <a:tr h="3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750503"/>
                  </a:ext>
                </a:extLst>
              </a:tr>
              <a:tr h="3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09403"/>
                  </a:ext>
                </a:extLst>
              </a:tr>
              <a:tr h="3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>
                          <a:effectLst/>
                        </a:rPr>
                        <a:t> 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471387"/>
                  </a:ext>
                </a:extLst>
              </a:tr>
              <a:tr h="351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47419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E2133F5B-84AB-467E-B531-5FFC665E280C}"/>
              </a:ext>
            </a:extLst>
          </p:cNvPr>
          <p:cNvSpPr/>
          <p:nvPr/>
        </p:nvSpPr>
        <p:spPr>
          <a:xfrm>
            <a:off x="758282" y="898872"/>
            <a:ext cx="60960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s-MX" b="1" i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2.3.1. Propuesta de actividades a realizar</a:t>
            </a:r>
            <a:endParaRPr lang="es-ES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	</a:t>
            </a:r>
            <a:r>
              <a:rPr lang="es-MX" sz="16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2.3.2. Desarrollo y explicación de cada actividad, mapa conceptual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600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	2.3.3. Cronograma de aplicación, actividad, horas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508C30D-3194-4FDE-8E7C-3AC0512C61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9739315"/>
              </p:ext>
            </p:extLst>
          </p:nvPr>
        </p:nvGraphicFramePr>
        <p:xfrm>
          <a:off x="7315199" y="214611"/>
          <a:ext cx="4350215" cy="320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307D74-7986-4EB5-93C7-704B4FBA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1774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1CEBC0-CFFA-4A60-917D-6D75DAFD1B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14448"/>
              </p:ext>
            </p:extLst>
          </p:nvPr>
        </p:nvGraphicFramePr>
        <p:xfrm>
          <a:off x="6705600" y="3009356"/>
          <a:ext cx="5242560" cy="344424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42560">
                  <a:extLst>
                    <a:ext uri="{9D8B030D-6E8A-4147-A177-3AD203B41FA5}">
                      <a16:colId xmlns:a16="http://schemas.microsoft.com/office/drawing/2014/main" val="3666271776"/>
                    </a:ext>
                  </a:extLst>
                </a:gridCol>
              </a:tblGrid>
              <a:tr h="151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Memoria</a:t>
                      </a:r>
                      <a:endParaRPr lang="es-E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07749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02490"/>
                  </a:ext>
                </a:extLst>
              </a:tr>
            </a:tbl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7FDF81BE-10ED-4BEB-B8A6-58DAB1BA6E3C}"/>
              </a:ext>
            </a:extLst>
          </p:cNvPr>
          <p:cNvSpPr/>
          <p:nvPr/>
        </p:nvSpPr>
        <p:spPr>
          <a:xfrm>
            <a:off x="679269" y="903249"/>
            <a:ext cx="5416731" cy="521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6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sz="16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6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3. DEMOSTRACIÓN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ES" sz="1600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3.1. Demostración de los aprendizajes adquiridos:</a:t>
            </a: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	Presentación de la experiencia y resultados </a:t>
            </a: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	más relevantes al grupo de clase. </a:t>
            </a:r>
          </a:p>
          <a:p>
            <a:pPr algn="just">
              <a:spcAft>
                <a:spcPts val="0"/>
              </a:spcAf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	Exposición del proyecto, servicio, objetivos, metodología, 	fases de ejecución, análisis de resultados.</a:t>
            </a: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sz="1600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4. REFLEXIÓN</a:t>
            </a:r>
            <a:endParaRPr lang="es-ES" sz="1600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4.1. Reunión para analizar la aplicación del proyecto y </a:t>
            </a:r>
          </a:p>
          <a:p>
            <a:pPr algn="just"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redacción de una Memoria para evaluar el trabajo realizado </a:t>
            </a:r>
          </a:p>
          <a:p>
            <a:pPr algn="just"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Dificultades y problemas encontrados en la realización de las diferentes fases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Diálogo sobre la propia acción: conclusiones más relevantes.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Posibilidad de continuidad de la experiencia, etc.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9120D6A-13B7-4128-AF9F-B6E831489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01855" y="549213"/>
            <a:ext cx="3543951" cy="2089484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484D61A-087D-44B8-AC22-381B9FE62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40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539522DC-A4C3-459F-983D-2127A06C4048}"/>
              </a:ext>
            </a:extLst>
          </p:cNvPr>
          <p:cNvSpPr/>
          <p:nvPr/>
        </p:nvSpPr>
        <p:spPr>
          <a:xfrm>
            <a:off x="816907" y="1069625"/>
            <a:ext cx="6096000" cy="47397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5. RECONOCIMIENTO</a:t>
            </a:r>
            <a:endParaRPr lang="es-ES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5.1.  Propuesta de difusión del proyecto, </a:t>
            </a:r>
          </a:p>
          <a:p>
            <a:pPr algn="just"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       divulgación mediante exposición, vídeo, etc.</a:t>
            </a:r>
          </a:p>
          <a:p>
            <a:pPr algn="just">
              <a:spcAft>
                <a:spcPts val="0"/>
              </a:spcAft>
            </a:pPr>
            <a:endParaRPr lang="es-MX" b="1" dirty="0">
              <a:solidFill>
                <a:srgbClr val="00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b="1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6. EVALUACIÓN</a:t>
            </a:r>
            <a:endParaRPr lang="es-ES" dirty="0">
              <a:solidFill>
                <a:srgbClr val="FF0000"/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Arial Narrow" panose="020B0606020202030204" pitchFamily="34" charset="0"/>
                <a:ea typeface="Times New Roman" panose="02020603050405020304" pitchFamily="18" charset="0"/>
              </a:rPr>
              <a:t> </a:t>
            </a:r>
            <a:endParaRPr lang="es-ES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6.1.  Materiales y objetos producidos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6.2. Objetivos curriculares tratados y aprendizajes académicos  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6.3. Beneficios afectivos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6.4.  Impacto del proyecto sobre la comunidad</a:t>
            </a:r>
            <a:endParaRPr lang="es-ES" sz="16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s-MX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1D33C880-BDFF-4281-B57B-F299B07B4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788619"/>
              </p:ext>
            </p:extLst>
          </p:nvPr>
        </p:nvGraphicFramePr>
        <p:xfrm>
          <a:off x="6512313" y="2553629"/>
          <a:ext cx="5295448" cy="39005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295448">
                  <a:extLst>
                    <a:ext uri="{9D8B030D-6E8A-4147-A177-3AD203B41FA5}">
                      <a16:colId xmlns:a16="http://schemas.microsoft.com/office/drawing/2014/main" val="3666271776"/>
                    </a:ext>
                  </a:extLst>
                </a:gridCol>
              </a:tblGrid>
              <a:tr h="32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Evaluación</a:t>
                      </a:r>
                      <a:endParaRPr lang="es-E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5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107749"/>
                  </a:ext>
                </a:extLst>
              </a:tr>
              <a:tr h="35347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000" dirty="0">
                          <a:effectLst/>
                        </a:rPr>
                        <a:t> 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MX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CEF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102490"/>
                  </a:ext>
                </a:extLst>
              </a:tr>
            </a:tbl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9C069A4-203D-4BD4-84A5-1A5F85B5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E9821-CC21-400F-86DC-B3BF5345BFA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2795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136</Words>
  <Application>Microsoft Office PowerPoint</Application>
  <PresentationFormat>Panorámica</PresentationFormat>
  <Paragraphs>212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Ginés G.G.</dc:creator>
  <cp:lastModifiedBy>Ginés G.G.</cp:lastModifiedBy>
  <cp:revision>21</cp:revision>
  <dcterms:created xsi:type="dcterms:W3CDTF">2019-07-23T18:03:28Z</dcterms:created>
  <dcterms:modified xsi:type="dcterms:W3CDTF">2019-07-24T07:50:39Z</dcterms:modified>
</cp:coreProperties>
</file>